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324" r:id="rId2"/>
    <p:sldId id="319" r:id="rId3"/>
    <p:sldId id="321" r:id="rId4"/>
    <p:sldId id="256" r:id="rId5"/>
    <p:sldId id="257" r:id="rId6"/>
    <p:sldId id="259" r:id="rId7"/>
    <p:sldId id="261" r:id="rId8"/>
    <p:sldId id="262" r:id="rId9"/>
    <p:sldId id="263" r:id="rId10"/>
    <p:sldId id="265" r:id="rId11"/>
    <p:sldId id="267" r:id="rId12"/>
    <p:sldId id="266" r:id="rId13"/>
    <p:sldId id="269" r:id="rId14"/>
    <p:sldId id="270" r:id="rId15"/>
    <p:sldId id="271" r:id="rId16"/>
    <p:sldId id="272" r:id="rId17"/>
    <p:sldId id="273" r:id="rId18"/>
    <p:sldId id="275" r:id="rId19"/>
    <p:sldId id="278" r:id="rId20"/>
    <p:sldId id="279" r:id="rId21"/>
    <p:sldId id="282" r:id="rId22"/>
    <p:sldId id="283" r:id="rId23"/>
    <p:sldId id="280" r:id="rId24"/>
    <p:sldId id="285" r:id="rId25"/>
    <p:sldId id="286" r:id="rId26"/>
    <p:sldId id="287" r:id="rId27"/>
    <p:sldId id="316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knik1" initials="t" lastIdx="0" clrIdx="0">
    <p:extLst>
      <p:ext uri="{19B8F6BF-5375-455C-9EA6-DF929625EA0E}">
        <p15:presenceInfo xmlns:p15="http://schemas.microsoft.com/office/powerpoint/2012/main" userId="4f3b00f181a4384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7200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518B7-F51C-40CA-BAA6-96B2E28C962E}" type="datetimeFigureOut">
              <a:rPr lang="tr-TR" smtClean="0"/>
              <a:t>20.09.2022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0"/>
            </a:lvl1pPr>
          </a:lstStyle>
          <a:p>
            <a:fld id="{0A03ABD6-3E2B-42F5-B95A-F27D0713C57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9299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518B7-F51C-40CA-BAA6-96B2E28C962E}" type="datetimeFigureOut">
              <a:rPr lang="tr-TR" smtClean="0"/>
              <a:t>20.09.2022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3ABD6-3E2B-42F5-B95A-F27D0713C57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8547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72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5AE518B7-F51C-40CA-BAA6-96B2E28C962E}" type="datetimeFigureOut">
              <a:rPr lang="tr-TR" smtClean="0"/>
              <a:t>20.09.2022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tr-TR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0A03ABD6-3E2B-42F5-B95A-F27D0713C57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7477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518B7-F51C-40CA-BAA6-96B2E28C962E}" type="datetimeFigureOut">
              <a:rPr lang="tr-TR" smtClean="0"/>
              <a:t>20.09.2022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3ABD6-3E2B-42F5-B95A-F27D0713C57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2476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518B7-F51C-40CA-BAA6-96B2E28C962E}" type="datetimeFigureOut">
              <a:rPr lang="tr-TR" smtClean="0"/>
              <a:t>20.09.2022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3ABD6-3E2B-42F5-B95A-F27D0713C57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2241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518B7-F51C-40CA-BAA6-96B2E28C962E}" type="datetimeFigureOut">
              <a:rPr lang="tr-TR" smtClean="0"/>
              <a:t>20.09.2022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3ABD6-3E2B-42F5-B95A-F27D0713C57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6416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518B7-F51C-40CA-BAA6-96B2E28C962E}" type="datetimeFigureOut">
              <a:rPr lang="tr-TR" smtClean="0"/>
              <a:t>20.09.2022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3ABD6-3E2B-42F5-B95A-F27D0713C57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577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518B7-F51C-40CA-BAA6-96B2E28C962E}" type="datetimeFigureOut">
              <a:rPr lang="tr-TR" smtClean="0"/>
              <a:t>20.09.2022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3ABD6-3E2B-42F5-B95A-F27D0713C57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6911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518B7-F51C-40CA-BAA6-96B2E28C962E}" type="datetimeFigureOut">
              <a:rPr lang="tr-TR" smtClean="0"/>
              <a:t>20.09.2022</a:t>
            </a:fld>
            <a:endParaRPr lang="tr-TR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3ABD6-3E2B-42F5-B95A-F27D0713C57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4733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518B7-F51C-40CA-BAA6-96B2E28C962E}" type="datetimeFigureOut">
              <a:rPr lang="tr-TR" smtClean="0"/>
              <a:t>20.09.2022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3ABD6-3E2B-42F5-B95A-F27D0713C57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4321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518B7-F51C-40CA-BAA6-96B2E28C962E}" type="datetimeFigureOut">
              <a:rPr lang="tr-TR" smtClean="0"/>
              <a:t>20.09.2022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3ABD6-3E2B-42F5-B95A-F27D0713C57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4198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AE518B7-F51C-40CA-BAA6-96B2E28C962E}" type="datetimeFigureOut">
              <a:rPr lang="tr-TR" smtClean="0"/>
              <a:t>20.09.2022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rgbClr val="FFFFFF"/>
                </a:solidFill>
                <a:latin typeface="+mj-lt"/>
              </a:defRPr>
            </a:lvl1pPr>
          </a:lstStyle>
          <a:p>
            <a:fld id="{0A03ABD6-3E2B-42F5-B95A-F27D0713C57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8979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atesal@dicle.edu.tr" TargetMode="External"/><Relationship Id="rId7" Type="http://schemas.openxmlformats.org/officeDocument/2006/relationships/hyperlink" Target="mailto:rojbin.akinca@dicle.edu.tr" TargetMode="External"/><Relationship Id="rId2" Type="http://schemas.openxmlformats.org/officeDocument/2006/relationships/hyperlink" Target="mailto:acikerisim@dicle.edu.tr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ozlem.karabulut@dicle.edu.tr" TargetMode="External"/><Relationship Id="rId5" Type="http://schemas.openxmlformats.org/officeDocument/2006/relationships/hyperlink" Target="mailto:songul.atli@dicle.edu.tr" TargetMode="External"/><Relationship Id="rId4" Type="http://schemas.openxmlformats.org/officeDocument/2006/relationships/hyperlink" Target="mailto:mehmet.songur@dicle.edu.t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768028" y="2335794"/>
            <a:ext cx="8679915" cy="2571184"/>
          </a:xfrm>
          <a:solidFill>
            <a:srgbClr val="0070C0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anchor="b">
            <a:normAutofit fontScale="90000"/>
          </a:bodyPr>
          <a:lstStyle/>
          <a:p>
            <a:pPr algn="ctr"/>
            <a:r>
              <a:rPr lang="tr-TR" sz="3600" b="1" cap="none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latin typeface="Bahnschrift Condensed" panose="020B0502040204020203" pitchFamily="34" charset="0"/>
              </a:rPr>
              <a:t/>
            </a:r>
            <a:br>
              <a:rPr lang="tr-TR" sz="3600" b="1" cap="none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latin typeface="Bahnschrift Condensed" panose="020B0502040204020203" pitchFamily="34" charset="0"/>
              </a:rPr>
            </a:br>
            <a:r>
              <a:rPr lang="tr-TR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latin typeface="Bahnschrift Condensed" panose="020B0502040204020203" pitchFamily="34" charset="0"/>
              </a:rPr>
              <a:t/>
            </a:r>
            <a:br>
              <a:rPr lang="tr-TR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latin typeface="Bahnschrift Condensed" panose="020B0502040204020203" pitchFamily="34" charset="0"/>
              </a:rPr>
            </a:br>
            <a:r>
              <a:rPr lang="tr-TR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latin typeface="Bahnschrift Condensed" panose="020B0502040204020203" pitchFamily="34" charset="0"/>
              </a:rPr>
              <a:t/>
            </a:r>
            <a:br>
              <a:rPr lang="tr-TR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latin typeface="Bahnschrift Condensed" panose="020B0502040204020203" pitchFamily="34" charset="0"/>
              </a:rPr>
            </a:br>
            <a:r>
              <a:rPr lang="tr-TR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latin typeface="Bahnschrift Condensed" panose="020B0502040204020203" pitchFamily="34" charset="0"/>
              </a:rPr>
              <a:t/>
            </a:r>
            <a:br>
              <a:rPr lang="tr-TR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latin typeface="Bahnschrift Condensed" panose="020B0502040204020203" pitchFamily="34" charset="0"/>
              </a:rPr>
            </a:br>
            <a:r>
              <a:rPr lang="tr-TR" sz="3600" b="1" cap="none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latin typeface="Bahnschrift Condensed" panose="020B0502040204020203" pitchFamily="34" charset="0"/>
              </a:rPr>
              <a:t>DİCLE ÜNİVERSİTESİ KURUMSAL AKADEMİK ARŞİVİ </a:t>
            </a:r>
            <a:br>
              <a:rPr lang="tr-TR" sz="3600" b="1" cap="none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latin typeface="Bahnschrift Condensed" panose="020B0502040204020203" pitchFamily="34" charset="0"/>
              </a:rPr>
            </a:br>
            <a:r>
              <a:rPr lang="tr-TR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latin typeface="Bahnschrift Condensed" panose="020B0502040204020203" pitchFamily="34" charset="0"/>
              </a:rPr>
              <a:t>Ali Emiri Merkez Kütüphanesi</a:t>
            </a:r>
            <a:br>
              <a:rPr lang="tr-TR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latin typeface="Bahnschrift Condensed" panose="020B0502040204020203" pitchFamily="34" charset="0"/>
              </a:rPr>
            </a:br>
            <a:r>
              <a:rPr lang="tr-TR" sz="4000" b="1" cap="none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latin typeface="Bahnschrift Condensed" panose="020B0502040204020203" pitchFamily="34" charset="0"/>
              </a:rPr>
              <a:t> </a:t>
            </a:r>
            <a:r>
              <a:rPr lang="tr-TR" sz="3600" b="1" cap="none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latin typeface="Bahnschrift Condensed" panose="020B0502040204020203" pitchFamily="34" charset="0"/>
              </a:rPr>
              <a:t>DSpace@Dicle</a:t>
            </a:r>
            <a:r>
              <a:rPr lang="tr-TR" b="1" cap="none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latin typeface="Bahnschrift Condensed" panose="020B0502040204020203" pitchFamily="34" charset="0"/>
              </a:rPr>
              <a:t/>
            </a:r>
            <a:br>
              <a:rPr lang="tr-TR" b="1" cap="none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latin typeface="Bahnschrift Condensed" panose="020B0502040204020203" pitchFamily="34" charset="0"/>
              </a:rPr>
            </a:br>
            <a:endParaRPr lang="tr-TR" b="1" cap="none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B6174AB5-D48C-B3E8-9048-14F73601F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8034" y="4067050"/>
            <a:ext cx="1296000" cy="11877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0533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993532" y="677008"/>
            <a:ext cx="9442938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smtClean="0">
                <a:latin typeface="Arial Black" panose="020B0A04020102020204" pitchFamily="34" charset="0"/>
                <a:ea typeface="Calibri" panose="020F0502020204030204" pitchFamily="34" charset="0"/>
              </a:rPr>
              <a:t>DİCLE ÜNİVERSİTESİ KURUMSAL AKADEMİK ARŞİVİ</a:t>
            </a:r>
          </a:p>
          <a:p>
            <a:endParaRPr lang="tr-TR" sz="20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tr-TR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Dicle Üniversitesi Kurumsal Akademik Arşivi, </a:t>
            </a:r>
            <a:r>
              <a:rPr lang="tr-TR" sz="2000" dirty="0" smtClean="0">
                <a:latin typeface="Times New Roman" panose="02020603050405020304" pitchFamily="18" charset="0"/>
              </a:rPr>
              <a:t>kurumun tüm entelektüel birikimini uluslararası standartlarda bir arada toplayan, saklayan, koruyan ve telifine uygun olarak erişime sunan dijital bir arşivdir.</a:t>
            </a:r>
          </a:p>
          <a:p>
            <a:r>
              <a:rPr lang="tr-T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Kapsam</a:t>
            </a:r>
          </a:p>
          <a:p>
            <a:pPr marL="536575" indent="-342900">
              <a:buFont typeface="Wingdings" panose="05000000000000000000" pitchFamily="2" charset="2"/>
              <a:buChar char="ü"/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Makale</a:t>
            </a:r>
          </a:p>
          <a:p>
            <a:pPr marL="536575" indent="-342900">
              <a:buFont typeface="Wingdings" panose="05000000000000000000" pitchFamily="2" charset="2"/>
              <a:buChar char="ü"/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Kitap/kitap bölümleri</a:t>
            </a:r>
          </a:p>
          <a:p>
            <a:pPr marL="536575" indent="-342900">
              <a:buFont typeface="Wingdings" panose="05000000000000000000" pitchFamily="2" charset="2"/>
              <a:buChar char="ü"/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Tez</a:t>
            </a:r>
          </a:p>
          <a:p>
            <a:pPr marL="536575" indent="-342900">
              <a:buFont typeface="Wingdings" panose="05000000000000000000" pitchFamily="2" charset="2"/>
              <a:buChar char="ü"/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Proje</a:t>
            </a:r>
          </a:p>
          <a:p>
            <a:pPr marL="536575" indent="-342900">
              <a:buFont typeface="Wingdings" panose="05000000000000000000" pitchFamily="2" charset="2"/>
              <a:buChar char="ü"/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Rapor</a:t>
            </a:r>
          </a:p>
          <a:p>
            <a:pPr marL="536575" indent="-342900">
              <a:buFont typeface="Wingdings" panose="05000000000000000000" pitchFamily="2" charset="2"/>
              <a:buChar char="ü"/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Konferans bildirileri/sunumlar</a:t>
            </a:r>
          </a:p>
          <a:p>
            <a:pPr marL="536575" indent="-342900">
              <a:buFont typeface="Wingdings" panose="05000000000000000000" pitchFamily="2" charset="2"/>
              <a:buChar char="ü"/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Teknik dokümanlar</a:t>
            </a:r>
          </a:p>
          <a:p>
            <a:pPr marL="536575" indent="-342900">
              <a:buFont typeface="Wingdings" panose="05000000000000000000" pitchFamily="2" charset="2"/>
              <a:buChar char="ü"/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Veri setleri</a:t>
            </a:r>
          </a:p>
          <a:p>
            <a:pPr marL="536575" indent="-342900">
              <a:buFont typeface="Wingdings" panose="05000000000000000000" pitchFamily="2" charset="2"/>
              <a:buChar char="ü"/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Afiş</a:t>
            </a:r>
          </a:p>
          <a:p>
            <a:pPr marL="536575" indent="-342900">
              <a:buFont typeface="Wingdings" panose="05000000000000000000" pitchFamily="2" charset="2"/>
              <a:buChar char="ü"/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Video kaydı… vb.</a:t>
            </a:r>
          </a:p>
          <a:p>
            <a:pPr algn="ctr"/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80829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15115" y="1170794"/>
            <a:ext cx="10058400" cy="4050792"/>
          </a:xfrm>
        </p:spPr>
        <p:txBody>
          <a:bodyPr/>
          <a:lstStyle/>
          <a:p>
            <a:r>
              <a:rPr lang="tr-TR" dirty="0" smtClean="0"/>
              <a:t>Tüm </a:t>
            </a:r>
            <a:r>
              <a:rPr lang="tr-TR" dirty="0" smtClean="0"/>
              <a:t>araştırmacılarımız, </a:t>
            </a:r>
            <a:r>
              <a:rPr lang="tr-TR" dirty="0">
                <a:solidFill>
                  <a:srgbClr val="FF0000"/>
                </a:solidFill>
              </a:rPr>
              <a:t>Dicle Üniversitesinde bulundukları süre içerisinde</a:t>
            </a:r>
            <a:r>
              <a:rPr lang="tr-TR" dirty="0"/>
              <a:t> yapmış oldukları yayınları Akademik Arşive </a:t>
            </a:r>
            <a:r>
              <a:rPr lang="tr-TR" dirty="0" smtClean="0"/>
              <a:t>eklemelidir.</a:t>
            </a:r>
            <a:endParaRPr lang="tr-TR" dirty="0" smtClean="0"/>
          </a:p>
          <a:p>
            <a:pPr lvl="0"/>
            <a:r>
              <a:rPr lang="tr-TR" dirty="0"/>
              <a:t>Kayıt girişine başlamadan önce mutlaka Kurumsal Akademik Arşiv sayfasından yayının sistemde kayıtlı olup olmadığı kontrol edilmelidir. (</a:t>
            </a:r>
            <a:r>
              <a:rPr lang="tr-TR" dirty="0" err="1"/>
              <a:t>Dublike</a:t>
            </a:r>
            <a:r>
              <a:rPr lang="tr-TR" dirty="0"/>
              <a:t> kayıtları önlemek </a:t>
            </a:r>
            <a:r>
              <a:rPr lang="tr-TR" dirty="0" smtClean="0"/>
              <a:t>amacıyla)</a:t>
            </a:r>
            <a:endParaRPr lang="tr-TR" dirty="0"/>
          </a:p>
          <a:p>
            <a:pPr lvl="0"/>
            <a:r>
              <a:rPr lang="tr-TR" dirty="0"/>
              <a:t>Birden fazla kurum yazarının hazırlamış olduğu yayınlarda sadece </a:t>
            </a:r>
            <a:r>
              <a:rPr lang="tr-TR" dirty="0" smtClean="0"/>
              <a:t>ilk </a:t>
            </a:r>
            <a:r>
              <a:rPr lang="tr-TR" dirty="0"/>
              <a:t>yazar yayını girmelidir.</a:t>
            </a:r>
          </a:p>
          <a:p>
            <a:pPr lvl="0"/>
            <a:r>
              <a:rPr lang="tr-TR" dirty="0"/>
              <a:t>Başka </a:t>
            </a:r>
            <a:r>
              <a:rPr lang="tr-TR" dirty="0" smtClean="0"/>
              <a:t>kurum </a:t>
            </a:r>
            <a:r>
              <a:rPr lang="tr-TR" dirty="0"/>
              <a:t>yazarları ile hazırlanan yayınlarda </a:t>
            </a:r>
            <a:r>
              <a:rPr lang="tr-TR" dirty="0" smtClean="0"/>
              <a:t>Dicle Üniversitesi mensubu olan</a:t>
            </a:r>
            <a:r>
              <a:rPr lang="tr-TR" dirty="0" smtClean="0"/>
              <a:t> </a:t>
            </a:r>
            <a:r>
              <a:rPr lang="tr-TR" dirty="0"/>
              <a:t>ilk yazar tarafından giriş yapılmalıdır.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3444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"/>
            <a:ext cx="12192000" cy="6857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57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94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4" y="2272"/>
            <a:ext cx="12192000" cy="6855728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Sol Ok 7"/>
          <p:cNvSpPr/>
          <p:nvPr/>
        </p:nvSpPr>
        <p:spPr>
          <a:xfrm>
            <a:off x="9952892" y="184637"/>
            <a:ext cx="800100" cy="29014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Oval 8"/>
          <p:cNvSpPr/>
          <p:nvPr/>
        </p:nvSpPr>
        <p:spPr>
          <a:xfrm>
            <a:off x="9504485" y="114300"/>
            <a:ext cx="448407" cy="36048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B6174AB5-D48C-B3E8-9048-14F73601F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4424" y="65967"/>
            <a:ext cx="828000" cy="8176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B6174AB5-D48C-B3E8-9048-14F73601F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9839" y="997901"/>
            <a:ext cx="725686" cy="716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Metin Kutusu 1"/>
          <p:cNvSpPr txBox="1"/>
          <p:nvPr/>
        </p:nvSpPr>
        <p:spPr>
          <a:xfrm>
            <a:off x="1454424" y="3194905"/>
            <a:ext cx="2660376" cy="77042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tr-TR" sz="1400" dirty="0">
                <a:effectLst/>
                <a:latin typeface="Agency FB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LDAP ile ilgili giriş yapabilmek için kurumsal e-posta ve şifrenizi giriniz</a:t>
            </a:r>
          </a:p>
        </p:txBody>
      </p:sp>
    </p:spTree>
    <p:extLst>
      <p:ext uri="{BB962C8B-B14F-4D97-AF65-F5344CB8AC3E}">
        <p14:creationId xmlns:p14="http://schemas.microsoft.com/office/powerpoint/2010/main" val="416228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12187938" cy="6858000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B6174AB5-D48C-B3E8-9048-14F73601F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366" y="79129"/>
            <a:ext cx="828000" cy="8176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B6174AB5-D48C-B3E8-9048-14F73601F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3808" y="986277"/>
            <a:ext cx="755158" cy="74570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7976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5"/>
            <a:ext cx="12192000" cy="6854729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B6174AB5-D48C-B3E8-9048-14F73601F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043" y="-79133"/>
            <a:ext cx="828000" cy="8176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B6174AB5-D48C-B3E8-9048-14F73601F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3352" y="905609"/>
            <a:ext cx="720000" cy="7109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6124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" y="0"/>
            <a:ext cx="12187052" cy="685800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B6174AB5-D48C-B3E8-9048-14F73601F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2720" y="0"/>
            <a:ext cx="828000" cy="8176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B6174AB5-D48C-B3E8-9048-14F73601F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8789" y="887973"/>
            <a:ext cx="776227" cy="7665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2629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1186" cy="6858000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B6174AB5-D48C-B3E8-9048-14F73601F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714" y="-70340"/>
            <a:ext cx="826477" cy="8161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B6174AB5-D48C-B3E8-9048-14F73601F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1205" y="888022"/>
            <a:ext cx="758641" cy="7491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8046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8"/>
            <a:ext cx="12192000" cy="6855684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B6174AB5-D48C-B3E8-9048-14F73601F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043" y="-79133"/>
            <a:ext cx="828000" cy="8176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B6174AB5-D48C-B3E8-9048-14F73601F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7420" y="879231"/>
            <a:ext cx="747917" cy="7385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5335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41860" cy="6849209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484" y="2664070"/>
            <a:ext cx="4686300" cy="30157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B6174AB5-D48C-B3E8-9048-14F73601F7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7484" y="467141"/>
            <a:ext cx="657717" cy="6494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2243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63"/>
            <a:ext cx="12192000" cy="6852874"/>
          </a:xfrm>
          <a:prstGeom prst="rect">
            <a:avLst/>
          </a:prstGeom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481" y="4799545"/>
            <a:ext cx="2450592" cy="969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B6174AB5-D48C-B3E8-9048-14F73601F7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2043" y="-79133"/>
            <a:ext cx="828000" cy="8176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B6174AB5-D48C-B3E8-9048-14F73601F7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2162" y="942953"/>
            <a:ext cx="720970" cy="7119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4847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" y="0"/>
            <a:ext cx="12187858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174" y="2143917"/>
            <a:ext cx="2804160" cy="9875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6225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9"/>
            <a:ext cx="12192000" cy="685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27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" y="0"/>
            <a:ext cx="121895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521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39"/>
            <a:ext cx="12192000" cy="6852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277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"/>
            <a:ext cx="12192000" cy="6857545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183" y="3445844"/>
            <a:ext cx="4440937" cy="22908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83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" y="0"/>
            <a:ext cx="121878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77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" y="0"/>
            <a:ext cx="121863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63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" y="0"/>
            <a:ext cx="12186398" cy="6858000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B6174AB5-D48C-B3E8-9048-14F73601F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3085" y="116219"/>
            <a:ext cx="712178" cy="7032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9245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" y="0"/>
            <a:ext cx="12185330" cy="6858000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B6174AB5-D48C-B3E8-9048-14F73601F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8890" y="50133"/>
            <a:ext cx="697095" cy="6883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3305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" y="0"/>
            <a:ext cx="121863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22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" y="0"/>
            <a:ext cx="12188606" cy="6858000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B6174AB5-D48C-B3E8-9048-14F73601F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4512" y="-246187"/>
            <a:ext cx="828000" cy="8176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B6174AB5-D48C-B3E8-9048-14F73601F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1597" y="736263"/>
            <a:ext cx="723472" cy="7144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3956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" y="0"/>
            <a:ext cx="121895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58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" y="0"/>
            <a:ext cx="12182842" cy="6858000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B6174AB5-D48C-B3E8-9048-14F73601F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1889" y="350282"/>
            <a:ext cx="758250" cy="7487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8691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529862" y="1086821"/>
            <a:ext cx="7614138" cy="3538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Kurumsal mailler ve telefon numaraları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tr-TR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   </a:t>
            </a:r>
            <a:r>
              <a:rPr lang="tr-TR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dspace@dicle.edu.tr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Ersen Murat ATEŞAL          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atesal@dicle.edu.tr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		      8351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Mehmet SONGUR               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mehmet.songur@dicle.edu.tr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8469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Songül ATLI          		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songul.atli@dicle.edu.tr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8361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Songül AVCI		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songulavci@dicle.edu.tr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8363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Özlem KARABULUT	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ozlem.karabulut@dicle.edu.tr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8397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Rojbin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AKINCA    		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rojbin.akinca@dicle.edu.tr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8395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95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 Yazı Tipi">
  <a:themeElements>
    <a:clrScheme name="Wood Type Yazı Tipi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Wood Type Yazı Tipi">
      <a:majorFont>
        <a:latin typeface="Arial Black" panose="020B0A04020102020204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 panose="020B0604020202020204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ood Type Yazı Tipi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BE1B6DD8-9976-4550-A6F4-B2DD4EA939D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TM03090434[[fn=Tahta Yazı]]</Template>
  <TotalTime>1967</TotalTime>
  <Words>142</Words>
  <Application>Microsoft Office PowerPoint</Application>
  <PresentationFormat>Geniş ekran</PresentationFormat>
  <Paragraphs>28</Paragraphs>
  <Slides>27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35" baseType="lpstr">
      <vt:lpstr>Agency FB</vt:lpstr>
      <vt:lpstr>Arial</vt:lpstr>
      <vt:lpstr>Arial Black</vt:lpstr>
      <vt:lpstr>Bahnschrift Condensed</vt:lpstr>
      <vt:lpstr>Calibri</vt:lpstr>
      <vt:lpstr>Times New Roman</vt:lpstr>
      <vt:lpstr>Wingdings</vt:lpstr>
      <vt:lpstr>Wood Type Yazı Tipi</vt:lpstr>
      <vt:lpstr>    DİCLE ÜNİVERSİTESİ KURUMSAL AKADEMİK ARŞİVİ  Ali Emiri Merkez Kütüphanesi  DSpace@Dicle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teknik1</dc:creator>
  <cp:lastModifiedBy>teknik1</cp:lastModifiedBy>
  <cp:revision>120</cp:revision>
  <dcterms:created xsi:type="dcterms:W3CDTF">2021-11-09T06:30:47Z</dcterms:created>
  <dcterms:modified xsi:type="dcterms:W3CDTF">2022-09-20T08:07:55Z</dcterms:modified>
</cp:coreProperties>
</file>