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2"/>
  </p:notesMasterIdLst>
  <p:sldIdLst>
    <p:sldId id="256" r:id="rId2"/>
    <p:sldId id="257" r:id="rId3"/>
    <p:sldId id="433" r:id="rId4"/>
    <p:sldId id="432" r:id="rId5"/>
    <p:sldId id="437" r:id="rId6"/>
    <p:sldId id="438" r:id="rId7"/>
    <p:sldId id="439" r:id="rId8"/>
    <p:sldId id="441" r:id="rId9"/>
    <p:sldId id="440" r:id="rId10"/>
    <p:sldId id="434" r:id="rId11"/>
    <p:sldId id="435" r:id="rId12"/>
    <p:sldId id="342" r:id="rId13"/>
    <p:sldId id="293" r:id="rId14"/>
    <p:sldId id="294" r:id="rId15"/>
    <p:sldId id="295" r:id="rId16"/>
    <p:sldId id="298" r:id="rId17"/>
    <p:sldId id="300" r:id="rId18"/>
    <p:sldId id="321" r:id="rId19"/>
    <p:sldId id="296" r:id="rId20"/>
    <p:sldId id="297" r:id="rId21"/>
    <p:sldId id="347" r:id="rId22"/>
    <p:sldId id="346" r:id="rId23"/>
    <p:sldId id="348" r:id="rId24"/>
    <p:sldId id="345" r:id="rId25"/>
    <p:sldId id="339" r:id="rId26"/>
    <p:sldId id="349" r:id="rId27"/>
    <p:sldId id="344" r:id="rId28"/>
    <p:sldId id="322" r:id="rId29"/>
    <p:sldId id="323" r:id="rId30"/>
    <p:sldId id="324" r:id="rId31"/>
    <p:sldId id="325" r:id="rId32"/>
    <p:sldId id="343" r:id="rId33"/>
    <p:sldId id="341" r:id="rId34"/>
    <p:sldId id="301" r:id="rId35"/>
    <p:sldId id="333" r:id="rId36"/>
    <p:sldId id="332" r:id="rId37"/>
    <p:sldId id="331" r:id="rId38"/>
    <p:sldId id="330" r:id="rId39"/>
    <p:sldId id="329" r:id="rId40"/>
    <p:sldId id="328" r:id="rId41"/>
    <p:sldId id="327" r:id="rId42"/>
    <p:sldId id="334" r:id="rId43"/>
    <p:sldId id="326" r:id="rId44"/>
    <p:sldId id="337" r:id="rId45"/>
    <p:sldId id="338" r:id="rId46"/>
    <p:sldId id="336" r:id="rId47"/>
    <p:sldId id="335" r:id="rId48"/>
    <p:sldId id="318" r:id="rId49"/>
    <p:sldId id="340" r:id="rId50"/>
    <p:sldId id="265" r:id="rId51"/>
    <p:sldId id="350" r:id="rId52"/>
    <p:sldId id="436" r:id="rId53"/>
    <p:sldId id="390" r:id="rId54"/>
    <p:sldId id="391" r:id="rId55"/>
    <p:sldId id="392" r:id="rId56"/>
    <p:sldId id="393" r:id="rId57"/>
    <p:sldId id="394" r:id="rId58"/>
    <p:sldId id="395" r:id="rId59"/>
    <p:sldId id="396" r:id="rId60"/>
    <p:sldId id="397" r:id="rId61"/>
    <p:sldId id="398" r:id="rId62"/>
    <p:sldId id="399" r:id="rId63"/>
    <p:sldId id="400" r:id="rId64"/>
    <p:sldId id="401" r:id="rId65"/>
    <p:sldId id="402" r:id="rId66"/>
    <p:sldId id="403" r:id="rId67"/>
    <p:sldId id="404" r:id="rId68"/>
    <p:sldId id="354" r:id="rId69"/>
    <p:sldId id="314" r:id="rId70"/>
    <p:sldId id="355" r:id="rId71"/>
    <p:sldId id="356" r:id="rId72"/>
    <p:sldId id="357" r:id="rId73"/>
    <p:sldId id="406" r:id="rId74"/>
    <p:sldId id="407" r:id="rId75"/>
    <p:sldId id="408" r:id="rId76"/>
    <p:sldId id="409" r:id="rId77"/>
    <p:sldId id="410" r:id="rId78"/>
    <p:sldId id="411" r:id="rId79"/>
    <p:sldId id="412" r:id="rId80"/>
    <p:sldId id="413" r:id="rId81"/>
    <p:sldId id="414" r:id="rId82"/>
    <p:sldId id="415" r:id="rId83"/>
    <p:sldId id="416" r:id="rId84"/>
    <p:sldId id="417" r:id="rId85"/>
    <p:sldId id="418" r:id="rId86"/>
    <p:sldId id="419" r:id="rId87"/>
    <p:sldId id="420" r:id="rId88"/>
    <p:sldId id="421" r:id="rId89"/>
    <p:sldId id="422" r:id="rId90"/>
    <p:sldId id="423" r:id="rId91"/>
    <p:sldId id="424" r:id="rId92"/>
    <p:sldId id="425" r:id="rId93"/>
    <p:sldId id="426" r:id="rId94"/>
    <p:sldId id="427" r:id="rId95"/>
    <p:sldId id="428" r:id="rId96"/>
    <p:sldId id="429" r:id="rId97"/>
    <p:sldId id="430" r:id="rId98"/>
    <p:sldId id="431" r:id="rId99"/>
    <p:sldId id="371" r:id="rId100"/>
    <p:sldId id="283" r:id="rId101"/>
    <p:sldId id="292" r:id="rId102"/>
    <p:sldId id="372" r:id="rId103"/>
    <p:sldId id="373" r:id="rId104"/>
    <p:sldId id="374" r:id="rId105"/>
    <p:sldId id="375" r:id="rId106"/>
    <p:sldId id="376" r:id="rId107"/>
    <p:sldId id="377" r:id="rId108"/>
    <p:sldId id="378" r:id="rId109"/>
    <p:sldId id="379" r:id="rId110"/>
    <p:sldId id="380" r:id="rId111"/>
    <p:sldId id="319" r:id="rId112"/>
    <p:sldId id="320" r:id="rId113"/>
    <p:sldId id="381" r:id="rId114"/>
    <p:sldId id="382" r:id="rId115"/>
    <p:sldId id="383" r:id="rId116"/>
    <p:sldId id="384" r:id="rId117"/>
    <p:sldId id="385" r:id="rId118"/>
    <p:sldId id="386" r:id="rId119"/>
    <p:sldId id="387" r:id="rId120"/>
    <p:sldId id="388" r:id="rId1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55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DFDC09-FA2E-4E87-A540-DAC18CE02325}" type="datetimeFigureOut">
              <a:rPr lang="tr-TR" smtClean="0"/>
              <a:t>23.11.2023</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BE1820-E2D1-4F5B-BDC7-D2AE76E2FB04}" type="slidenum">
              <a:rPr lang="tr-TR" smtClean="0"/>
              <a:t>‹#›</a:t>
            </a:fld>
            <a:endParaRPr lang="tr-TR"/>
          </a:p>
        </p:txBody>
      </p:sp>
    </p:spTree>
    <p:extLst>
      <p:ext uri="{BB962C8B-B14F-4D97-AF65-F5344CB8AC3E}">
        <p14:creationId xmlns:p14="http://schemas.microsoft.com/office/powerpoint/2010/main" val="3333371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8530193B-564F-4854-8A52-728F3FB19C85}" type="slidenum">
              <a:rPr lang="tr-TR" smtClean="0"/>
              <a:t>99</a:t>
            </a:fld>
            <a:endParaRPr lang="tr-TR" dirty="0"/>
          </a:p>
        </p:txBody>
      </p:sp>
    </p:spTree>
    <p:extLst>
      <p:ext uri="{BB962C8B-B14F-4D97-AF65-F5344CB8AC3E}">
        <p14:creationId xmlns:p14="http://schemas.microsoft.com/office/powerpoint/2010/main" val="972676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8530193B-564F-4854-8A52-728F3FB19C85}" type="slidenum">
              <a:rPr lang="tr-TR" smtClean="0"/>
              <a:t>100</a:t>
            </a:fld>
            <a:endParaRPr lang="tr-TR" dirty="0"/>
          </a:p>
        </p:txBody>
      </p:sp>
    </p:spTree>
    <p:extLst>
      <p:ext uri="{BB962C8B-B14F-4D97-AF65-F5344CB8AC3E}">
        <p14:creationId xmlns:p14="http://schemas.microsoft.com/office/powerpoint/2010/main" val="1117194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8530193B-564F-4854-8A52-728F3FB19C85}" type="slidenum">
              <a:rPr lang="tr-TR" smtClean="0"/>
              <a:t>101</a:t>
            </a:fld>
            <a:endParaRPr lang="tr-TR" dirty="0"/>
          </a:p>
        </p:txBody>
      </p:sp>
    </p:spTree>
    <p:extLst>
      <p:ext uri="{BB962C8B-B14F-4D97-AF65-F5344CB8AC3E}">
        <p14:creationId xmlns:p14="http://schemas.microsoft.com/office/powerpoint/2010/main" val="353869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8530193B-564F-4854-8A52-728F3FB19C85}" type="slidenum">
              <a:rPr lang="tr-TR" smtClean="0"/>
              <a:t>102</a:t>
            </a:fld>
            <a:endParaRPr lang="tr-TR" dirty="0"/>
          </a:p>
        </p:txBody>
      </p:sp>
    </p:spTree>
    <p:extLst>
      <p:ext uri="{BB962C8B-B14F-4D97-AF65-F5344CB8AC3E}">
        <p14:creationId xmlns:p14="http://schemas.microsoft.com/office/powerpoint/2010/main" val="2986784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8530193B-564F-4854-8A52-728F3FB19C85}" type="slidenum">
              <a:rPr lang="tr-TR" smtClean="0"/>
              <a:t>107</a:t>
            </a:fld>
            <a:endParaRPr lang="tr-TR" dirty="0"/>
          </a:p>
        </p:txBody>
      </p:sp>
    </p:spTree>
    <p:extLst>
      <p:ext uri="{BB962C8B-B14F-4D97-AF65-F5344CB8AC3E}">
        <p14:creationId xmlns:p14="http://schemas.microsoft.com/office/powerpoint/2010/main" val="2986784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8530193B-564F-4854-8A52-728F3FB19C85}" type="slidenum">
              <a:rPr lang="tr-TR" smtClean="0"/>
              <a:t>115</a:t>
            </a:fld>
            <a:endParaRPr lang="tr-TR" dirty="0"/>
          </a:p>
        </p:txBody>
      </p:sp>
    </p:spTree>
    <p:extLst>
      <p:ext uri="{BB962C8B-B14F-4D97-AF65-F5344CB8AC3E}">
        <p14:creationId xmlns:p14="http://schemas.microsoft.com/office/powerpoint/2010/main" val="1493167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8530193B-564F-4854-8A52-728F3FB19C85}" type="slidenum">
              <a:rPr lang="tr-TR" smtClean="0"/>
              <a:t>116</a:t>
            </a:fld>
            <a:endParaRPr lang="tr-TR" dirty="0"/>
          </a:p>
        </p:txBody>
      </p:sp>
    </p:spTree>
    <p:extLst>
      <p:ext uri="{BB962C8B-B14F-4D97-AF65-F5344CB8AC3E}">
        <p14:creationId xmlns:p14="http://schemas.microsoft.com/office/powerpoint/2010/main" val="3760007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8530193B-564F-4854-8A52-728F3FB19C85}" type="slidenum">
              <a:rPr lang="tr-TR" smtClean="0"/>
              <a:t>118</a:t>
            </a:fld>
            <a:endParaRPr lang="tr-TR" dirty="0"/>
          </a:p>
        </p:txBody>
      </p:sp>
    </p:spTree>
    <p:extLst>
      <p:ext uri="{BB962C8B-B14F-4D97-AF65-F5344CB8AC3E}">
        <p14:creationId xmlns:p14="http://schemas.microsoft.com/office/powerpoint/2010/main" val="417035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8530193B-564F-4854-8A52-728F3FB19C85}" type="slidenum">
              <a:rPr lang="tr-TR" smtClean="0"/>
              <a:t>119</a:t>
            </a:fld>
            <a:endParaRPr lang="tr-TR" dirty="0"/>
          </a:p>
        </p:txBody>
      </p:sp>
    </p:spTree>
    <p:extLst>
      <p:ext uri="{BB962C8B-B14F-4D97-AF65-F5344CB8AC3E}">
        <p14:creationId xmlns:p14="http://schemas.microsoft.com/office/powerpoint/2010/main" val="1455528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pPr rtl="0"/>
            <a:fld id="{8530193B-564F-4854-8A52-728F3FB19C85}" type="slidenum">
              <a:rPr lang="tr-TR" smtClean="0"/>
              <a:t>120</a:t>
            </a:fld>
            <a:endParaRPr lang="tr-TR" dirty="0"/>
          </a:p>
        </p:txBody>
      </p:sp>
    </p:spTree>
    <p:extLst>
      <p:ext uri="{BB962C8B-B14F-4D97-AF65-F5344CB8AC3E}">
        <p14:creationId xmlns:p14="http://schemas.microsoft.com/office/powerpoint/2010/main" val="954869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23.11.2023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23.11.2023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23.11.2023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t>23.11.2023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t>23.11.2023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t>23.11.2023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23.11.2023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23.11.2023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23.11.2023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23.11.2023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23.11.2023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Başlık Slaydı">
    <p:bg>
      <p:bgPr>
        <a:solidFill>
          <a:schemeClr val="bg1">
            <a:lumMod val="95000"/>
          </a:schemeClr>
        </a:solidFill>
        <a:effectLst/>
      </p:bgPr>
    </p:bg>
    <p:spTree>
      <p:nvGrpSpPr>
        <p:cNvPr id="1" name=""/>
        <p:cNvGrpSpPr/>
        <p:nvPr/>
      </p:nvGrpSpPr>
      <p:grpSpPr>
        <a:xfrm>
          <a:off x="0" y="0"/>
          <a:ext cx="0" cy="0"/>
          <a:chOff x="0" y="0"/>
          <a:chExt cx="0" cy="0"/>
        </a:xfrm>
      </p:grpSpPr>
      <p:sp>
        <p:nvSpPr>
          <p:cNvPr id="41" name="Resim Yer Tutucusu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1"/>
            <a:ext cx="7335441" cy="6804025"/>
          </a:xfrm>
          <a:solidFill>
            <a:schemeClr val="bg1">
              <a:lumMod val="85000"/>
            </a:schemeClr>
          </a:solidFill>
        </p:spPr>
        <p:txBody>
          <a:bodyPr tIns="1728000" rtlCol="0" anchor="t"/>
          <a:lstStyle>
            <a:lvl1pPr marL="0" indent="0" algn="ctr">
              <a:buNone/>
              <a:defRPr sz="900" i="1">
                <a:latin typeface="Times New Roman" panose="02020603050405020304" pitchFamily="18" charset="0"/>
                <a:cs typeface="Times New Roman" panose="02020603050405020304" pitchFamily="18" charset="0"/>
              </a:defRPr>
            </a:lvl1pPr>
          </a:lstStyle>
          <a:p>
            <a:pPr rtl="0"/>
            <a:r>
              <a:rPr lang="tr-TR" dirty="0"/>
              <a:t>Fotoğrafınızı Ekleyin veya Buraya Sürükleyip Bırakın</a:t>
            </a:r>
          </a:p>
        </p:txBody>
      </p:sp>
      <p:sp>
        <p:nvSpPr>
          <p:cNvPr id="2" name="Başlık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2400300" y="2811054"/>
            <a:ext cx="6743700" cy="1261295"/>
          </a:xfrm>
          <a:solidFill>
            <a:schemeClr val="bg1"/>
          </a:solidFill>
        </p:spPr>
        <p:txBody>
          <a:bodyPr vert="horz" lIns="180000" tIns="432000" rIns="252000" bIns="180000" rtlCol="0" anchor="t">
            <a:noAutofit/>
          </a:bodyPr>
          <a:lstStyle>
            <a:lvl1pPr algn="r">
              <a:defRPr lang="en-ZA" sz="3000" b="1" spc="-225" dirty="0"/>
            </a:lvl1pPr>
          </a:lstStyle>
          <a:p>
            <a:pPr lvl="0" algn="r" rtl="0"/>
            <a:r>
              <a:rPr lang="tr-TR" dirty="0"/>
              <a:t>Sunu başlığını düzenlemek için başlığa tıklayın</a:t>
            </a:r>
          </a:p>
        </p:txBody>
      </p:sp>
      <p:sp>
        <p:nvSpPr>
          <p:cNvPr id="3" name="Alt Başlık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2400300" y="4061040"/>
            <a:ext cx="4935141"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00025" lvl="0" indent="-200025" algn="ctr" rtl="0"/>
            <a:r>
              <a:rPr lang="tr-TR" dirty="0"/>
              <a:t>Asıl alt başlık stilini düzenlemek için tıklatın</a:t>
            </a:r>
          </a:p>
        </p:txBody>
      </p:sp>
      <p:sp>
        <p:nvSpPr>
          <p:cNvPr id="13" name="Dikdörtgen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
        <p:nvSpPr>
          <p:cNvPr id="14" name="Dikdörtgen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
        <p:nvSpPr>
          <p:cNvPr id="15" name="Dikdörtgen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
        <p:nvSpPr>
          <p:cNvPr id="8" name="Dikdörtgen 7">
            <a:extLst>
              <a:ext uri="{FF2B5EF4-FFF2-40B4-BE49-F238E27FC236}">
                <a16:creationId xmlns:a16="http://schemas.microsoft.com/office/drawing/2014/main" id="{51DD44D8-4A8F-4693-B90A-166855B29D25}"/>
              </a:ext>
            </a:extLst>
          </p:cNvPr>
          <p:cNvSpPr/>
          <p:nvPr userDrawn="1"/>
        </p:nvSpPr>
        <p:spPr>
          <a:xfrm>
            <a:off x="7335441" y="2698612"/>
            <a:ext cx="1808559"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Tree>
    <p:extLst>
      <p:ext uri="{BB962C8B-B14F-4D97-AF65-F5344CB8AC3E}">
        <p14:creationId xmlns:p14="http://schemas.microsoft.com/office/powerpoint/2010/main" val="3253076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etin Resmi Düzeni 1">
    <p:spTree>
      <p:nvGrpSpPr>
        <p:cNvPr id="1" name=""/>
        <p:cNvGrpSpPr/>
        <p:nvPr/>
      </p:nvGrpSpPr>
      <p:grpSpPr>
        <a:xfrm>
          <a:off x="0" y="0"/>
          <a:ext cx="0" cy="0"/>
          <a:chOff x="0" y="0"/>
          <a:chExt cx="0" cy="0"/>
        </a:xfrm>
      </p:grpSpPr>
      <p:sp>
        <p:nvSpPr>
          <p:cNvPr id="7" name="Resim Yer Tutucusu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4572000" y="-1"/>
            <a:ext cx="4572000" cy="6371351"/>
          </a:xfrm>
          <a:solidFill>
            <a:schemeClr val="bg1">
              <a:lumMod val="95000"/>
            </a:schemeClr>
          </a:solidFill>
        </p:spPr>
        <p:txBody>
          <a:bodyPr tIns="1584000" rtlCol="0" anchor="t"/>
          <a:lstStyle>
            <a:lvl1pPr marL="0" indent="0" algn="ctr">
              <a:buNone/>
              <a:defRPr sz="900" i="1">
                <a:latin typeface="Times New Roman" panose="02020603050405020304" pitchFamily="18" charset="0"/>
                <a:cs typeface="Times New Roman" panose="02020603050405020304" pitchFamily="18" charset="0"/>
              </a:defRPr>
            </a:lvl1pPr>
          </a:lstStyle>
          <a:p>
            <a:pPr rtl="0"/>
            <a:r>
              <a:rPr lang="tr-TR" dirty="0"/>
              <a:t>Fotoğrafınızı ekleyin veya sürükleyip bırakın</a:t>
            </a:r>
          </a:p>
        </p:txBody>
      </p:sp>
      <p:sp>
        <p:nvSpPr>
          <p:cNvPr id="2" name="Başlık 1">
            <a:extLst>
              <a:ext uri="{FF2B5EF4-FFF2-40B4-BE49-F238E27FC236}">
                <a16:creationId xmlns:a16="http://schemas.microsoft.com/office/drawing/2014/main" id="{40EE479C-D1F6-4BAC-80D2-90EF74E3261A}"/>
              </a:ext>
            </a:extLst>
          </p:cNvPr>
          <p:cNvSpPr>
            <a:spLocks noGrp="1"/>
          </p:cNvSpPr>
          <p:nvPr>
            <p:ph type="title" hasCustomPrompt="1"/>
          </p:nvPr>
        </p:nvSpPr>
        <p:spPr>
          <a:xfrm>
            <a:off x="5333850" y="3802899"/>
            <a:ext cx="3486150" cy="985000"/>
          </a:xfrm>
          <a:solidFill>
            <a:schemeClr val="bg1"/>
          </a:solidFill>
        </p:spPr>
        <p:txBody>
          <a:bodyPr lIns="180000" tIns="180000" rIns="180000" bIns="180000" rtlCol="0"/>
          <a:lstStyle>
            <a:lvl1pPr algn="r">
              <a:defRPr sz="2700" b="1" spc="-225">
                <a:solidFill>
                  <a:schemeClr val="tx1">
                    <a:lumMod val="75000"/>
                    <a:lumOff val="25000"/>
                  </a:schemeClr>
                </a:solidFill>
              </a:defRPr>
            </a:lvl1pPr>
          </a:lstStyle>
          <a:p>
            <a:pPr rtl="0"/>
            <a:r>
              <a:rPr lang="tr-TR" dirty="0"/>
              <a:t>Sayfa başlığını düzenleyin</a:t>
            </a:r>
          </a:p>
        </p:txBody>
      </p:sp>
      <p:sp>
        <p:nvSpPr>
          <p:cNvPr id="10" name="Alt Başlık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333850" y="4787900"/>
            <a:ext cx="3486150" cy="1162800"/>
          </a:xfrm>
          <a:solidFill>
            <a:schemeClr val="tx1">
              <a:alpha val="80000"/>
            </a:schemeClr>
          </a:solidFill>
        </p:spPr>
        <p:txBody>
          <a:bodyPr lIns="180000" tIns="180000" rIns="180000" bIns="180000" rtlCol="0"/>
          <a:lstStyle>
            <a:lvl1pPr marL="0" indent="0" algn="r">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rtl="0"/>
            <a:r>
              <a:rPr lang="tr-TR" dirty="0"/>
              <a:t>Alt Başlık</a:t>
            </a:r>
          </a:p>
        </p:txBody>
      </p:sp>
      <p:sp>
        <p:nvSpPr>
          <p:cNvPr id="3" name="İçerik Yer Tutucusu 2">
            <a:extLst>
              <a:ext uri="{FF2B5EF4-FFF2-40B4-BE49-F238E27FC236}">
                <a16:creationId xmlns:a16="http://schemas.microsoft.com/office/drawing/2014/main" id="{A22238F2-C6EC-476F-8371-119AECBA5622}"/>
              </a:ext>
            </a:extLst>
          </p:cNvPr>
          <p:cNvSpPr>
            <a:spLocks noGrp="1"/>
          </p:cNvSpPr>
          <p:nvPr>
            <p:ph sz="half" idx="1"/>
          </p:nvPr>
        </p:nvSpPr>
        <p:spPr>
          <a:xfrm>
            <a:off x="324000" y="2668686"/>
            <a:ext cx="4104000" cy="2999426"/>
          </a:xfrm>
        </p:spPr>
        <p:txBody>
          <a:bodyPr rtlCol="0"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tr-TR"/>
              <a:t>Asıl metin stillerini düzenlemek için tıklatın</a:t>
            </a:r>
          </a:p>
          <a:p>
            <a:pPr lvl="1" rtl="0"/>
            <a:r>
              <a:rPr lang="tr-TR"/>
              <a:t>İkinci düzey</a:t>
            </a:r>
          </a:p>
          <a:p>
            <a:pPr lvl="2" rtl="0"/>
            <a:r>
              <a:rPr lang="tr-TR"/>
              <a:t>Üçüncü düzey</a:t>
            </a:r>
          </a:p>
          <a:p>
            <a:pPr lvl="3" rtl="0"/>
            <a:r>
              <a:rPr lang="tr-TR"/>
              <a:t>Dördüncü düzey</a:t>
            </a:r>
          </a:p>
          <a:p>
            <a:pPr lvl="4" rtl="0"/>
            <a:r>
              <a:rPr lang="tr-TR"/>
              <a:t>Beşinci düzey</a:t>
            </a:r>
            <a:endParaRPr lang="tr-TR" dirty="0"/>
          </a:p>
        </p:txBody>
      </p:sp>
      <p:sp>
        <p:nvSpPr>
          <p:cNvPr id="4" name="Alt Bilgi Yer Tutucusu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tr-TR" dirty="0"/>
              <a:t>Alt bilgi ekleme</a:t>
            </a:r>
          </a:p>
        </p:txBody>
      </p:sp>
      <p:sp>
        <p:nvSpPr>
          <p:cNvPr id="5" name="Slayt Numarası Yer Tutucusu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p>
            <a:pPr rtl="0"/>
            <a:fld id="{19B51A1E-902D-48AF-9020-955120F399B6}" type="slidenum">
              <a:rPr lang="tr-TR" smtClean="0"/>
              <a:pPr/>
              <a:t>‹#›</a:t>
            </a:fld>
            <a:endParaRPr lang="tr-TR" dirty="0"/>
          </a:p>
        </p:txBody>
      </p:sp>
      <p:sp>
        <p:nvSpPr>
          <p:cNvPr id="8" name="Dikdörtgen 7">
            <a:extLst>
              <a:ext uri="{FF2B5EF4-FFF2-40B4-BE49-F238E27FC236}">
                <a16:creationId xmlns:a16="http://schemas.microsoft.com/office/drawing/2014/main" id="{1508F53F-6AA2-4060-904A-BC90211DC043}"/>
              </a:ext>
            </a:extLst>
          </p:cNvPr>
          <p:cNvSpPr/>
          <p:nvPr userDrawn="1"/>
        </p:nvSpPr>
        <p:spPr>
          <a:xfrm>
            <a:off x="7011441" y="3700775"/>
            <a:ext cx="1808559"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spTree>
    <p:extLst>
      <p:ext uri="{BB962C8B-B14F-4D97-AF65-F5344CB8AC3E}">
        <p14:creationId xmlns:p14="http://schemas.microsoft.com/office/powerpoint/2010/main" val="304882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yırıcı Slayt 1">
    <p:bg>
      <p:bgPr>
        <a:solidFill>
          <a:schemeClr val="bg1">
            <a:lumMod val="95000"/>
          </a:schemeClr>
        </a:solidFill>
        <a:effectLst/>
      </p:bgPr>
    </p:bg>
    <p:spTree>
      <p:nvGrpSpPr>
        <p:cNvPr id="1" name=""/>
        <p:cNvGrpSpPr/>
        <p:nvPr/>
      </p:nvGrpSpPr>
      <p:grpSpPr>
        <a:xfrm>
          <a:off x="0" y="0"/>
          <a:ext cx="0" cy="0"/>
          <a:chOff x="0" y="0"/>
          <a:chExt cx="0" cy="0"/>
        </a:xfrm>
      </p:grpSpPr>
      <p:sp>
        <p:nvSpPr>
          <p:cNvPr id="41" name="Resim Yer Tutucusu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1"/>
            <a:ext cx="7335441" cy="6371351"/>
          </a:xfrm>
          <a:solidFill>
            <a:schemeClr val="bg1">
              <a:lumMod val="85000"/>
            </a:schemeClr>
          </a:solidFill>
        </p:spPr>
        <p:txBody>
          <a:bodyPr rtlCol="0" anchor="ctr"/>
          <a:lstStyle>
            <a:lvl1pPr marL="0" indent="0" algn="ctr">
              <a:buNone/>
              <a:defRPr sz="900" i="1">
                <a:latin typeface="Times New Roman" panose="02020603050405020304" pitchFamily="18" charset="0"/>
                <a:cs typeface="Times New Roman" panose="02020603050405020304" pitchFamily="18" charset="0"/>
              </a:defRPr>
            </a:lvl1pPr>
          </a:lstStyle>
          <a:p>
            <a:pPr rtl="0"/>
            <a:r>
              <a:rPr lang="tr-TR" dirty="0"/>
              <a:t>Fotoğrafınızı Buraya Ekleyin veya </a:t>
            </a:r>
            <a:br>
              <a:rPr lang="tr-TR" dirty="0"/>
            </a:br>
            <a:r>
              <a:rPr lang="tr-TR" dirty="0"/>
              <a:t>Sürükleyip Bırakın</a:t>
            </a:r>
          </a:p>
        </p:txBody>
      </p:sp>
      <p:sp>
        <p:nvSpPr>
          <p:cNvPr id="2" name="Başlık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4676775" y="2204792"/>
            <a:ext cx="4467225" cy="1944000"/>
          </a:xfrm>
          <a:solidFill>
            <a:schemeClr val="bg1"/>
          </a:solidFill>
        </p:spPr>
        <p:txBody>
          <a:bodyPr vert="horz" lIns="180000" tIns="324000" rIns="252000" bIns="180000" rtlCol="0" anchor="t">
            <a:noAutofit/>
          </a:bodyPr>
          <a:lstStyle>
            <a:lvl1pPr algn="r">
              <a:defRPr lang="en-ZA" sz="3600" b="1" spc="-225" dirty="0"/>
            </a:lvl1pPr>
          </a:lstStyle>
          <a:p>
            <a:pPr lvl="0" algn="r" rtl="0"/>
            <a:r>
              <a:rPr lang="tr-TR" dirty="0"/>
              <a:t>Bölüm ayırıcıyı düzenlemek için tıklayın</a:t>
            </a:r>
          </a:p>
        </p:txBody>
      </p:sp>
      <p:sp>
        <p:nvSpPr>
          <p:cNvPr id="7" name="Alt Başlık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4676775" y="4148861"/>
            <a:ext cx="4467225" cy="1100565"/>
          </a:xfrm>
          <a:solidFill>
            <a:schemeClr val="tx1">
              <a:alpha val="80000"/>
            </a:schemeClr>
          </a:solidFill>
        </p:spPr>
        <p:txBody>
          <a:bodyPr lIns="180000" tIns="180000" rIns="252000" bIns="180000" rtlCol="0"/>
          <a:lstStyle>
            <a:lvl1pPr marL="0" indent="0" algn="r">
              <a:buNone/>
              <a:defRPr sz="1350">
                <a:solidFill>
                  <a:schemeClr val="bg1"/>
                </a:solidFill>
              </a:defRPr>
            </a:lvl1pPr>
            <a:lvl2pPr marL="200025" indent="0" algn="r">
              <a:buNone/>
              <a:defRPr sz="1350">
                <a:solidFill>
                  <a:schemeClr val="bg1"/>
                </a:solidFill>
              </a:defRPr>
            </a:lvl2pPr>
            <a:lvl3pPr marL="407194" indent="0" algn="r">
              <a:buNone/>
              <a:defRPr sz="1350">
                <a:solidFill>
                  <a:schemeClr val="bg1"/>
                </a:solidFill>
              </a:defRPr>
            </a:lvl3pPr>
            <a:lvl4pPr marL="607219" indent="0" algn="r">
              <a:buNone/>
              <a:defRPr sz="1350">
                <a:solidFill>
                  <a:schemeClr val="bg1"/>
                </a:solidFill>
              </a:defRPr>
            </a:lvl4pPr>
            <a:lvl5pPr marL="807244" indent="0" algn="r">
              <a:buNone/>
              <a:defRPr sz="1350">
                <a:solidFill>
                  <a:schemeClr val="bg1"/>
                </a:solidFill>
              </a:defRPr>
            </a:lvl5pPr>
          </a:lstStyle>
          <a:p>
            <a:pPr lvl="0" rtl="0"/>
            <a:r>
              <a:rPr lang="tr-TR" dirty="0"/>
              <a:t>Asıl alt başlık stilini düzenlemek için tıklatın</a:t>
            </a:r>
          </a:p>
        </p:txBody>
      </p:sp>
      <p:sp>
        <p:nvSpPr>
          <p:cNvPr id="4" name="Alt Bilgi Yer Tutucusu 3">
            <a:extLst>
              <a:ext uri="{FF2B5EF4-FFF2-40B4-BE49-F238E27FC236}">
                <a16:creationId xmlns:a16="http://schemas.microsoft.com/office/drawing/2014/main" id="{6816FE98-6A12-44EC-8485-8B5EFABDF9B2}"/>
              </a:ext>
            </a:extLst>
          </p:cNvPr>
          <p:cNvSpPr>
            <a:spLocks noGrp="1"/>
          </p:cNvSpPr>
          <p:nvPr>
            <p:ph type="ftr" sz="quarter" idx="11"/>
          </p:nvPr>
        </p:nvSpPr>
        <p:spPr/>
        <p:txBody>
          <a:bodyPr rtlCol="0"/>
          <a:lstStyle/>
          <a:p>
            <a:pPr rtl="0"/>
            <a:r>
              <a:rPr lang="tr-TR" dirty="0"/>
              <a:t>Alt bilgi ekleme</a:t>
            </a:r>
          </a:p>
        </p:txBody>
      </p:sp>
      <p:sp>
        <p:nvSpPr>
          <p:cNvPr id="8" name="Dikdörtgen 7">
            <a:extLst>
              <a:ext uri="{FF2B5EF4-FFF2-40B4-BE49-F238E27FC236}">
                <a16:creationId xmlns:a16="http://schemas.microsoft.com/office/drawing/2014/main" id="{51DD44D8-4A8F-4693-B90A-166855B29D25}"/>
              </a:ext>
            </a:extLst>
          </p:cNvPr>
          <p:cNvSpPr/>
          <p:nvPr userDrawn="1"/>
        </p:nvSpPr>
        <p:spPr>
          <a:xfrm>
            <a:off x="7335441" y="5247782"/>
            <a:ext cx="1808559"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
        <p:nvSpPr>
          <p:cNvPr id="13" name="Dikdörtgen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
        <p:nvSpPr>
          <p:cNvPr id="14" name="Dikdörtgen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
        <p:nvSpPr>
          <p:cNvPr id="15" name="Dikdörtgen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
        <p:nvSpPr>
          <p:cNvPr id="5" name="Slayt Numarası Yer Tutucusu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rtlCol="0"/>
          <a:lstStyle/>
          <a:p>
            <a:pPr rtl="0"/>
            <a:fld id="{19B51A1E-902D-48AF-9020-955120F399B6}" type="slidenum">
              <a:rPr lang="tr-TR" smtClean="0"/>
              <a:pPr/>
              <a:t>‹#›</a:t>
            </a:fld>
            <a:endParaRPr lang="tr-TR" dirty="0"/>
          </a:p>
        </p:txBody>
      </p:sp>
    </p:spTree>
    <p:extLst>
      <p:ext uri="{BB962C8B-B14F-4D97-AF65-F5344CB8AC3E}">
        <p14:creationId xmlns:p14="http://schemas.microsoft.com/office/powerpoint/2010/main" val="4232978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Metin Resmi Düzeni 2">
    <p:spTree>
      <p:nvGrpSpPr>
        <p:cNvPr id="1" name=""/>
        <p:cNvGrpSpPr/>
        <p:nvPr/>
      </p:nvGrpSpPr>
      <p:grpSpPr>
        <a:xfrm>
          <a:off x="0" y="0"/>
          <a:ext cx="0" cy="0"/>
          <a:chOff x="0" y="0"/>
          <a:chExt cx="0" cy="0"/>
        </a:xfrm>
      </p:grpSpPr>
      <p:sp>
        <p:nvSpPr>
          <p:cNvPr id="7" name="Resim Yer Tutucusu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4572000" cy="6371351"/>
          </a:xfrm>
          <a:solidFill>
            <a:schemeClr val="bg1">
              <a:lumMod val="95000"/>
            </a:schemeClr>
          </a:solidFill>
        </p:spPr>
        <p:txBody>
          <a:bodyPr tIns="1584000" rtlCol="0" anchor="t"/>
          <a:lstStyle>
            <a:lvl1pPr marL="0" indent="0" algn="ctr">
              <a:buNone/>
              <a:defRPr sz="900" i="1">
                <a:latin typeface="Times New Roman" panose="02020603050405020304" pitchFamily="18" charset="0"/>
                <a:cs typeface="Times New Roman" panose="02020603050405020304" pitchFamily="18" charset="0"/>
              </a:defRPr>
            </a:lvl1pPr>
          </a:lstStyle>
          <a:p>
            <a:pPr rtl="0"/>
            <a:r>
              <a:rPr lang="tr-TR" dirty="0"/>
              <a:t>Fotoğrafınızı ekleyin veya sürükleyip bırakın</a:t>
            </a:r>
          </a:p>
        </p:txBody>
      </p:sp>
      <p:sp>
        <p:nvSpPr>
          <p:cNvPr id="2" name="Başlık 1">
            <a:extLst>
              <a:ext uri="{FF2B5EF4-FFF2-40B4-BE49-F238E27FC236}">
                <a16:creationId xmlns:a16="http://schemas.microsoft.com/office/drawing/2014/main" id="{40EE479C-D1F6-4BAC-80D2-90EF74E3261A}"/>
              </a:ext>
            </a:extLst>
          </p:cNvPr>
          <p:cNvSpPr>
            <a:spLocks noGrp="1"/>
          </p:cNvSpPr>
          <p:nvPr>
            <p:ph type="title" hasCustomPrompt="1"/>
          </p:nvPr>
        </p:nvSpPr>
        <p:spPr>
          <a:xfrm>
            <a:off x="3838575" y="1869796"/>
            <a:ext cx="4981425" cy="1124345"/>
          </a:xfrm>
          <a:solidFill>
            <a:schemeClr val="bg1">
              <a:lumMod val="95000"/>
            </a:schemeClr>
          </a:solidFill>
        </p:spPr>
        <p:txBody>
          <a:bodyPr lIns="180000" tIns="180000" rIns="180000" bIns="180000" rtlCol="0"/>
          <a:lstStyle>
            <a:lvl1pPr algn="l">
              <a:defRPr sz="3000" b="1" spc="-225">
                <a:solidFill>
                  <a:schemeClr val="tx1">
                    <a:lumMod val="75000"/>
                    <a:lumOff val="25000"/>
                  </a:schemeClr>
                </a:solidFill>
              </a:defRPr>
            </a:lvl1pPr>
          </a:lstStyle>
          <a:p>
            <a:pPr rtl="0"/>
            <a:r>
              <a:rPr lang="tr-TR" dirty="0"/>
              <a:t>Sayfa başlığını düzenlemek için tıklayın</a:t>
            </a:r>
          </a:p>
        </p:txBody>
      </p:sp>
      <p:sp>
        <p:nvSpPr>
          <p:cNvPr id="10" name="Alt Başlık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3838750" y="2994142"/>
            <a:ext cx="4981220" cy="590155"/>
          </a:xfrm>
          <a:solidFill>
            <a:schemeClr val="tx1">
              <a:alpha val="80000"/>
            </a:schemeClr>
          </a:solidFill>
        </p:spPr>
        <p:txBody>
          <a:bodyPr lIns="180000" tIns="180000" rIns="180000" bIns="180000" rtlCol="0"/>
          <a:lstStyle>
            <a:lvl1pPr marL="0" indent="0" algn="l">
              <a:buNone/>
              <a:defRPr>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rtl="0"/>
            <a:r>
              <a:rPr lang="tr-TR" dirty="0"/>
              <a:t>Alt Başlık</a:t>
            </a:r>
          </a:p>
        </p:txBody>
      </p:sp>
      <p:sp>
        <p:nvSpPr>
          <p:cNvPr id="3" name="İçerik Yer Tutucusu 2">
            <a:extLst>
              <a:ext uri="{FF2B5EF4-FFF2-40B4-BE49-F238E27FC236}">
                <a16:creationId xmlns:a16="http://schemas.microsoft.com/office/drawing/2014/main" id="{A22238F2-C6EC-476F-8371-119AECBA5622}"/>
              </a:ext>
            </a:extLst>
          </p:cNvPr>
          <p:cNvSpPr>
            <a:spLocks noGrp="1"/>
          </p:cNvSpPr>
          <p:nvPr>
            <p:ph sz="half" idx="1"/>
          </p:nvPr>
        </p:nvSpPr>
        <p:spPr>
          <a:xfrm>
            <a:off x="4716000" y="3763649"/>
            <a:ext cx="4104000" cy="2428351"/>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tr-TR"/>
              <a:t>Asıl metin stillerini düzenlemek için tıklatın</a:t>
            </a:r>
          </a:p>
          <a:p>
            <a:pPr lvl="1" rtl="0"/>
            <a:r>
              <a:rPr lang="tr-TR"/>
              <a:t>İkinci düzey</a:t>
            </a:r>
          </a:p>
          <a:p>
            <a:pPr lvl="2" rtl="0"/>
            <a:r>
              <a:rPr lang="tr-TR"/>
              <a:t>Üçüncü düzey</a:t>
            </a:r>
          </a:p>
          <a:p>
            <a:pPr lvl="3" rtl="0"/>
            <a:r>
              <a:rPr lang="tr-TR"/>
              <a:t>Dördüncü düzey</a:t>
            </a:r>
          </a:p>
          <a:p>
            <a:pPr lvl="4" rtl="0"/>
            <a:r>
              <a:rPr lang="tr-TR"/>
              <a:t>Beşinci düzey</a:t>
            </a:r>
            <a:endParaRPr lang="tr-TR" dirty="0"/>
          </a:p>
        </p:txBody>
      </p:sp>
      <p:sp>
        <p:nvSpPr>
          <p:cNvPr id="4" name="Alt Bilgi Yer Tutucusu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tr-TR" dirty="0"/>
              <a:t>Alt bilgi ekleme</a:t>
            </a:r>
          </a:p>
        </p:txBody>
      </p:sp>
      <p:sp>
        <p:nvSpPr>
          <p:cNvPr id="5" name="Slayt Numarası Yer Tutucusu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p>
            <a:pPr rtl="0"/>
            <a:fld id="{19B51A1E-902D-48AF-9020-955120F399B6}" type="slidenum">
              <a:rPr lang="tr-TR" smtClean="0"/>
              <a:pPr/>
              <a:t>‹#›</a:t>
            </a:fld>
            <a:endParaRPr lang="tr-TR" dirty="0"/>
          </a:p>
        </p:txBody>
      </p:sp>
      <p:sp>
        <p:nvSpPr>
          <p:cNvPr id="8" name="Dikdörtgen 7">
            <a:extLst>
              <a:ext uri="{FF2B5EF4-FFF2-40B4-BE49-F238E27FC236}">
                <a16:creationId xmlns:a16="http://schemas.microsoft.com/office/drawing/2014/main" id="{FA5285E0-8F27-49C4-AADF-92A3B72D41FD}"/>
              </a:ext>
            </a:extLst>
          </p:cNvPr>
          <p:cNvSpPr/>
          <p:nvPr userDrawn="1"/>
        </p:nvSpPr>
        <p:spPr>
          <a:xfrm>
            <a:off x="7331869" y="1762069"/>
            <a:ext cx="1488131"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spTree>
    <p:extLst>
      <p:ext uri="{BB962C8B-B14F-4D97-AF65-F5344CB8AC3E}">
        <p14:creationId xmlns:p14="http://schemas.microsoft.com/office/powerpoint/2010/main" val="749502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Boş">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tr-TR" dirty="0"/>
              <a:t>Alt bilgi ekleme</a:t>
            </a:r>
          </a:p>
        </p:txBody>
      </p:sp>
      <p:sp>
        <p:nvSpPr>
          <p:cNvPr id="3" name="Slayt Numarası Yer Tutucusu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tr-TR" smtClean="0"/>
              <a:pPr/>
              <a:t>‹#›</a:t>
            </a:fld>
            <a:endParaRPr lang="tr-TR" dirty="0"/>
          </a:p>
        </p:txBody>
      </p:sp>
      <p:sp>
        <p:nvSpPr>
          <p:cNvPr id="4" name="Başlık 3">
            <a:extLst>
              <a:ext uri="{FF2B5EF4-FFF2-40B4-BE49-F238E27FC236}">
                <a16:creationId xmlns:a16="http://schemas.microsoft.com/office/drawing/2014/main" id="{90694D9D-C633-4D52-965E-E5BBD9883037}"/>
              </a:ext>
            </a:extLst>
          </p:cNvPr>
          <p:cNvSpPr>
            <a:spLocks noGrp="1"/>
          </p:cNvSpPr>
          <p:nvPr>
            <p:ph type="title"/>
          </p:nvPr>
        </p:nvSpPr>
        <p:spPr/>
        <p:txBody>
          <a:bodyPr rtlCol="0"/>
          <a:lstStyle/>
          <a:p>
            <a:pPr rtl="0"/>
            <a:r>
              <a:rPr lang="tr-TR"/>
              <a:t>Asıl başlık stili için tıklatın</a:t>
            </a:r>
            <a:endParaRPr lang="tr-TR" dirty="0"/>
          </a:p>
        </p:txBody>
      </p:sp>
    </p:spTree>
    <p:extLst>
      <p:ext uri="{BB962C8B-B14F-4D97-AF65-F5344CB8AC3E}">
        <p14:creationId xmlns:p14="http://schemas.microsoft.com/office/powerpoint/2010/main" val="2701773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Boş">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tr-TR" dirty="0"/>
              <a:t>Alt bilgi ekleme</a:t>
            </a:r>
          </a:p>
        </p:txBody>
      </p:sp>
      <p:sp>
        <p:nvSpPr>
          <p:cNvPr id="3" name="Slayt Numarası Yer Tutucusu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tr-TR" smtClean="0"/>
              <a:pPr/>
              <a:t>‹#›</a:t>
            </a:fld>
            <a:endParaRPr lang="tr-TR" dirty="0"/>
          </a:p>
        </p:txBody>
      </p:sp>
      <p:sp>
        <p:nvSpPr>
          <p:cNvPr id="4" name="Başlık 3">
            <a:extLst>
              <a:ext uri="{FF2B5EF4-FFF2-40B4-BE49-F238E27FC236}">
                <a16:creationId xmlns:a16="http://schemas.microsoft.com/office/drawing/2014/main" id="{90694D9D-C633-4D52-965E-E5BBD9883037}"/>
              </a:ext>
            </a:extLst>
          </p:cNvPr>
          <p:cNvSpPr>
            <a:spLocks noGrp="1"/>
          </p:cNvSpPr>
          <p:nvPr>
            <p:ph type="title"/>
          </p:nvPr>
        </p:nvSpPr>
        <p:spPr/>
        <p:txBody>
          <a:bodyPr rtlCol="0"/>
          <a:lstStyle/>
          <a:p>
            <a:pPr rtl="0"/>
            <a:r>
              <a:rPr lang="tr-TR"/>
              <a:t>Asıl başlık stili için tıklatın</a:t>
            </a:r>
            <a:endParaRPr lang="tr-TR" dirty="0"/>
          </a:p>
        </p:txBody>
      </p:sp>
    </p:spTree>
    <p:extLst>
      <p:ext uri="{BB962C8B-B14F-4D97-AF65-F5344CB8AC3E}">
        <p14:creationId xmlns:p14="http://schemas.microsoft.com/office/powerpoint/2010/main" val="26939909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Boş">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tr-TR" dirty="0"/>
              <a:t>Alt bilgi ekleme</a:t>
            </a:r>
          </a:p>
        </p:txBody>
      </p:sp>
      <p:sp>
        <p:nvSpPr>
          <p:cNvPr id="3" name="Slayt Numarası Yer Tutucusu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tr-TR" smtClean="0"/>
              <a:pPr/>
              <a:t>‹#›</a:t>
            </a:fld>
            <a:endParaRPr lang="tr-TR" dirty="0"/>
          </a:p>
        </p:txBody>
      </p:sp>
      <p:sp>
        <p:nvSpPr>
          <p:cNvPr id="4" name="Başlık 3">
            <a:extLst>
              <a:ext uri="{FF2B5EF4-FFF2-40B4-BE49-F238E27FC236}">
                <a16:creationId xmlns:a16="http://schemas.microsoft.com/office/drawing/2014/main" id="{90694D9D-C633-4D52-965E-E5BBD9883037}"/>
              </a:ext>
            </a:extLst>
          </p:cNvPr>
          <p:cNvSpPr>
            <a:spLocks noGrp="1"/>
          </p:cNvSpPr>
          <p:nvPr>
            <p:ph type="title"/>
          </p:nvPr>
        </p:nvSpPr>
        <p:spPr/>
        <p:txBody>
          <a:bodyPr rtlCol="0"/>
          <a:lstStyle/>
          <a:p>
            <a:pPr rtl="0"/>
            <a:r>
              <a:rPr lang="tr-TR"/>
              <a:t>Asıl başlık stili için tıklatın</a:t>
            </a:r>
            <a:endParaRPr lang="tr-TR" dirty="0"/>
          </a:p>
        </p:txBody>
      </p:sp>
    </p:spTree>
    <p:extLst>
      <p:ext uri="{BB962C8B-B14F-4D97-AF65-F5344CB8AC3E}">
        <p14:creationId xmlns:p14="http://schemas.microsoft.com/office/powerpoint/2010/main" val="1079159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Boş">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tr-TR" dirty="0"/>
              <a:t>Alt bilgi ekleme</a:t>
            </a:r>
          </a:p>
        </p:txBody>
      </p:sp>
      <p:sp>
        <p:nvSpPr>
          <p:cNvPr id="3" name="Slayt Numarası Yer Tutucusu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tr-TR" smtClean="0"/>
              <a:pPr/>
              <a:t>‹#›</a:t>
            </a:fld>
            <a:endParaRPr lang="tr-TR" dirty="0"/>
          </a:p>
        </p:txBody>
      </p:sp>
      <p:sp>
        <p:nvSpPr>
          <p:cNvPr id="4" name="Başlık 3">
            <a:extLst>
              <a:ext uri="{FF2B5EF4-FFF2-40B4-BE49-F238E27FC236}">
                <a16:creationId xmlns:a16="http://schemas.microsoft.com/office/drawing/2014/main" id="{90694D9D-C633-4D52-965E-E5BBD9883037}"/>
              </a:ext>
            </a:extLst>
          </p:cNvPr>
          <p:cNvSpPr>
            <a:spLocks noGrp="1"/>
          </p:cNvSpPr>
          <p:nvPr>
            <p:ph type="title"/>
          </p:nvPr>
        </p:nvSpPr>
        <p:spPr/>
        <p:txBody>
          <a:bodyPr rtlCol="0"/>
          <a:lstStyle/>
          <a:p>
            <a:pPr rtl="0"/>
            <a:r>
              <a:rPr lang="tr-TR"/>
              <a:t>Asıl başlık stili için tıklatın</a:t>
            </a:r>
            <a:endParaRPr lang="tr-TR" dirty="0"/>
          </a:p>
        </p:txBody>
      </p:sp>
    </p:spTree>
    <p:extLst>
      <p:ext uri="{BB962C8B-B14F-4D97-AF65-F5344CB8AC3E}">
        <p14:creationId xmlns:p14="http://schemas.microsoft.com/office/powerpoint/2010/main" val="7277538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tr-TR" dirty="0"/>
              <a:t>Sayfa başlığını düzenlemek için tıklayın</a:t>
            </a:r>
          </a:p>
        </p:txBody>
      </p:sp>
      <p:sp>
        <p:nvSpPr>
          <p:cNvPr id="5" name="Alt Başlık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323850" y="1008000"/>
            <a:ext cx="8504635" cy="360000"/>
          </a:xfrm>
        </p:spPr>
        <p:txBody>
          <a:bodyPr rtlCol="0"/>
          <a:lstStyle>
            <a:lvl1pPr marL="0" indent="0">
              <a:buNone/>
              <a:defRPr/>
            </a:lvl1pPr>
            <a:lvl2pPr marL="200025" indent="0">
              <a:buNone/>
              <a:defRPr/>
            </a:lvl2pPr>
            <a:lvl3pPr marL="407194" indent="0">
              <a:buNone/>
              <a:defRPr/>
            </a:lvl3pPr>
            <a:lvl4pPr marL="607219" indent="0">
              <a:buNone/>
              <a:defRPr/>
            </a:lvl4pPr>
            <a:lvl5pPr marL="807244" indent="0">
              <a:buNone/>
              <a:defRPr/>
            </a:lvl5pPr>
          </a:lstStyle>
          <a:p>
            <a:pPr lvl="0" rtl="0"/>
            <a:r>
              <a:rPr lang="tr-TR" dirty="0"/>
              <a:t>Alt Başlık</a:t>
            </a:r>
          </a:p>
        </p:txBody>
      </p:sp>
      <p:sp>
        <p:nvSpPr>
          <p:cNvPr id="3" name="Alt Bilgi Yer Tutucusu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tr-TR" dirty="0"/>
              <a:t>Alt bilgi ekleme</a:t>
            </a:r>
          </a:p>
        </p:txBody>
      </p:sp>
      <p:sp>
        <p:nvSpPr>
          <p:cNvPr id="4" name="Slayt Numarası Yer Tutucusu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rtlCol="0"/>
          <a:lstStyle/>
          <a:p>
            <a:pPr rtl="0"/>
            <a:fld id="{19B51A1E-902D-48AF-9020-955120F399B6}" type="slidenum">
              <a:rPr lang="tr-TR" smtClean="0"/>
              <a:pPr/>
              <a:t>‹#›</a:t>
            </a:fld>
            <a:endParaRPr lang="tr-TR" dirty="0"/>
          </a:p>
        </p:txBody>
      </p:sp>
    </p:spTree>
    <p:extLst>
      <p:ext uri="{BB962C8B-B14F-4D97-AF65-F5344CB8AC3E}">
        <p14:creationId xmlns:p14="http://schemas.microsoft.com/office/powerpoint/2010/main" val="9102841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Boş">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tr-TR" dirty="0"/>
              <a:t>Alt bilgi ekleme</a:t>
            </a:r>
          </a:p>
        </p:txBody>
      </p:sp>
      <p:sp>
        <p:nvSpPr>
          <p:cNvPr id="3" name="Slayt Numarası Yer Tutucusu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tr-TR" smtClean="0"/>
              <a:pPr/>
              <a:t>‹#›</a:t>
            </a:fld>
            <a:endParaRPr lang="tr-TR" dirty="0"/>
          </a:p>
        </p:txBody>
      </p:sp>
      <p:sp>
        <p:nvSpPr>
          <p:cNvPr id="4" name="Başlık 3">
            <a:extLst>
              <a:ext uri="{FF2B5EF4-FFF2-40B4-BE49-F238E27FC236}">
                <a16:creationId xmlns:a16="http://schemas.microsoft.com/office/drawing/2014/main" id="{90694D9D-C633-4D52-965E-E5BBD9883037}"/>
              </a:ext>
            </a:extLst>
          </p:cNvPr>
          <p:cNvSpPr>
            <a:spLocks noGrp="1"/>
          </p:cNvSpPr>
          <p:nvPr>
            <p:ph type="title"/>
          </p:nvPr>
        </p:nvSpPr>
        <p:spPr/>
        <p:txBody>
          <a:bodyPr rtlCol="0"/>
          <a:lstStyle/>
          <a:p>
            <a:pPr rtl="0"/>
            <a:r>
              <a:rPr lang="tr-TR"/>
              <a:t>Asıl başlık stili için tıklatın</a:t>
            </a:r>
            <a:endParaRPr lang="tr-TR" dirty="0"/>
          </a:p>
        </p:txBody>
      </p:sp>
    </p:spTree>
    <p:extLst>
      <p:ext uri="{BB962C8B-B14F-4D97-AF65-F5344CB8AC3E}">
        <p14:creationId xmlns:p14="http://schemas.microsoft.com/office/powerpoint/2010/main" val="2015880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Boş">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tr-TR" dirty="0"/>
              <a:t>Alt bilgi ekleme</a:t>
            </a:r>
          </a:p>
        </p:txBody>
      </p:sp>
      <p:sp>
        <p:nvSpPr>
          <p:cNvPr id="3" name="Slayt Numarası Yer Tutucusu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tr-TR" smtClean="0"/>
              <a:pPr/>
              <a:t>‹#›</a:t>
            </a:fld>
            <a:endParaRPr lang="tr-TR" dirty="0"/>
          </a:p>
        </p:txBody>
      </p:sp>
      <p:sp>
        <p:nvSpPr>
          <p:cNvPr id="4" name="Başlık 3">
            <a:extLst>
              <a:ext uri="{FF2B5EF4-FFF2-40B4-BE49-F238E27FC236}">
                <a16:creationId xmlns:a16="http://schemas.microsoft.com/office/drawing/2014/main" id="{90694D9D-C633-4D52-965E-E5BBD9883037}"/>
              </a:ext>
            </a:extLst>
          </p:cNvPr>
          <p:cNvSpPr>
            <a:spLocks noGrp="1"/>
          </p:cNvSpPr>
          <p:nvPr>
            <p:ph type="title"/>
          </p:nvPr>
        </p:nvSpPr>
        <p:spPr/>
        <p:txBody>
          <a:bodyPr rtlCol="0"/>
          <a:lstStyle/>
          <a:p>
            <a:pPr rtl="0"/>
            <a:r>
              <a:rPr lang="tr-TR"/>
              <a:t>Asıl başlık stili için tıklatın</a:t>
            </a:r>
            <a:endParaRPr lang="tr-TR" dirty="0"/>
          </a:p>
        </p:txBody>
      </p:sp>
    </p:spTree>
    <p:extLst>
      <p:ext uri="{BB962C8B-B14F-4D97-AF65-F5344CB8AC3E}">
        <p14:creationId xmlns:p14="http://schemas.microsoft.com/office/powerpoint/2010/main" val="35039855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7_Boş">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tr-TR" dirty="0"/>
              <a:t>Alt bilgi ekleme</a:t>
            </a:r>
          </a:p>
        </p:txBody>
      </p:sp>
      <p:sp>
        <p:nvSpPr>
          <p:cNvPr id="3" name="Slayt Numarası Yer Tutucusu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tr-TR" smtClean="0"/>
              <a:pPr/>
              <a:t>‹#›</a:t>
            </a:fld>
            <a:endParaRPr lang="tr-TR" dirty="0"/>
          </a:p>
        </p:txBody>
      </p:sp>
      <p:sp>
        <p:nvSpPr>
          <p:cNvPr id="4" name="Başlık 3">
            <a:extLst>
              <a:ext uri="{FF2B5EF4-FFF2-40B4-BE49-F238E27FC236}">
                <a16:creationId xmlns:a16="http://schemas.microsoft.com/office/drawing/2014/main" id="{90694D9D-C633-4D52-965E-E5BBD9883037}"/>
              </a:ext>
            </a:extLst>
          </p:cNvPr>
          <p:cNvSpPr>
            <a:spLocks noGrp="1"/>
          </p:cNvSpPr>
          <p:nvPr>
            <p:ph type="title"/>
          </p:nvPr>
        </p:nvSpPr>
        <p:spPr/>
        <p:txBody>
          <a:bodyPr rtlCol="0"/>
          <a:lstStyle/>
          <a:p>
            <a:pPr rtl="0"/>
            <a:r>
              <a:rPr lang="tr-TR"/>
              <a:t>Asıl başlık stili için tıklatın</a:t>
            </a:r>
            <a:endParaRPr lang="tr-TR" dirty="0"/>
          </a:p>
        </p:txBody>
      </p:sp>
    </p:spTree>
    <p:extLst>
      <p:ext uri="{BB962C8B-B14F-4D97-AF65-F5344CB8AC3E}">
        <p14:creationId xmlns:p14="http://schemas.microsoft.com/office/powerpoint/2010/main" val="26210134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Boş">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tr-TR" dirty="0"/>
              <a:t>Alt bilgi ekleme</a:t>
            </a:r>
          </a:p>
        </p:txBody>
      </p:sp>
      <p:sp>
        <p:nvSpPr>
          <p:cNvPr id="3" name="Slayt Numarası Yer Tutucusu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tr-TR" smtClean="0"/>
              <a:pPr/>
              <a:t>‹#›</a:t>
            </a:fld>
            <a:endParaRPr lang="tr-TR" dirty="0"/>
          </a:p>
        </p:txBody>
      </p:sp>
      <p:sp>
        <p:nvSpPr>
          <p:cNvPr id="4" name="Başlık 3">
            <a:extLst>
              <a:ext uri="{FF2B5EF4-FFF2-40B4-BE49-F238E27FC236}">
                <a16:creationId xmlns:a16="http://schemas.microsoft.com/office/drawing/2014/main" id="{90694D9D-C633-4D52-965E-E5BBD9883037}"/>
              </a:ext>
            </a:extLst>
          </p:cNvPr>
          <p:cNvSpPr>
            <a:spLocks noGrp="1"/>
          </p:cNvSpPr>
          <p:nvPr>
            <p:ph type="title"/>
          </p:nvPr>
        </p:nvSpPr>
        <p:spPr/>
        <p:txBody>
          <a:bodyPr rtlCol="0"/>
          <a:lstStyle/>
          <a:p>
            <a:pPr rtl="0"/>
            <a:r>
              <a:rPr lang="tr-TR"/>
              <a:t>Asıl başlık stili için tıklatın</a:t>
            </a:r>
            <a:endParaRPr lang="tr-TR" dirty="0"/>
          </a:p>
        </p:txBody>
      </p:sp>
    </p:spTree>
    <p:extLst>
      <p:ext uri="{BB962C8B-B14F-4D97-AF65-F5344CB8AC3E}">
        <p14:creationId xmlns:p14="http://schemas.microsoft.com/office/powerpoint/2010/main" val="9469233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Boş">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tr-TR" dirty="0"/>
              <a:t>Alt bilgi ekleme</a:t>
            </a:r>
          </a:p>
        </p:txBody>
      </p:sp>
      <p:sp>
        <p:nvSpPr>
          <p:cNvPr id="3" name="Slayt Numarası Yer Tutucusu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tr-TR" smtClean="0"/>
              <a:pPr/>
              <a:t>‹#›</a:t>
            </a:fld>
            <a:endParaRPr lang="tr-TR" dirty="0"/>
          </a:p>
        </p:txBody>
      </p:sp>
      <p:sp>
        <p:nvSpPr>
          <p:cNvPr id="4" name="Başlık 3">
            <a:extLst>
              <a:ext uri="{FF2B5EF4-FFF2-40B4-BE49-F238E27FC236}">
                <a16:creationId xmlns:a16="http://schemas.microsoft.com/office/drawing/2014/main" id="{90694D9D-C633-4D52-965E-E5BBD9883037}"/>
              </a:ext>
            </a:extLst>
          </p:cNvPr>
          <p:cNvSpPr>
            <a:spLocks noGrp="1"/>
          </p:cNvSpPr>
          <p:nvPr>
            <p:ph type="title"/>
          </p:nvPr>
        </p:nvSpPr>
        <p:spPr/>
        <p:txBody>
          <a:bodyPr rtlCol="0"/>
          <a:lstStyle/>
          <a:p>
            <a:pPr rtl="0"/>
            <a:r>
              <a:rPr lang="tr-TR"/>
              <a:t>Asıl başlık stili için tıklatın</a:t>
            </a:r>
            <a:endParaRPr lang="tr-TR" dirty="0"/>
          </a:p>
        </p:txBody>
      </p:sp>
    </p:spTree>
    <p:extLst>
      <p:ext uri="{BB962C8B-B14F-4D97-AF65-F5344CB8AC3E}">
        <p14:creationId xmlns:p14="http://schemas.microsoft.com/office/powerpoint/2010/main" val="2211312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şekkürler">
    <p:bg>
      <p:bgPr>
        <a:solidFill>
          <a:schemeClr val="bg1">
            <a:lumMod val="95000"/>
          </a:schemeClr>
        </a:solidFill>
        <a:effectLst/>
      </p:bgPr>
    </p:bg>
    <p:spTree>
      <p:nvGrpSpPr>
        <p:cNvPr id="1" name=""/>
        <p:cNvGrpSpPr/>
        <p:nvPr/>
      </p:nvGrpSpPr>
      <p:grpSpPr>
        <a:xfrm>
          <a:off x="0" y="0"/>
          <a:ext cx="0" cy="0"/>
          <a:chOff x="0" y="0"/>
          <a:chExt cx="0" cy="0"/>
        </a:xfrm>
      </p:grpSpPr>
      <p:sp>
        <p:nvSpPr>
          <p:cNvPr id="41" name="Resim Yer Tutucusu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1"/>
            <a:ext cx="7335077" cy="6804025"/>
          </a:xfrm>
          <a:solidFill>
            <a:schemeClr val="bg1">
              <a:lumMod val="85000"/>
            </a:schemeClr>
          </a:solidFill>
        </p:spPr>
        <p:txBody>
          <a:bodyPr tIns="0" rtlCol="0" anchor="ctr"/>
          <a:lstStyle>
            <a:lvl1pPr marL="0" indent="0" algn="ctr">
              <a:buNone/>
              <a:defRPr sz="900" i="1">
                <a:latin typeface="Times New Roman" panose="02020603050405020304" pitchFamily="18" charset="0"/>
                <a:cs typeface="Times New Roman" panose="02020603050405020304" pitchFamily="18" charset="0"/>
              </a:defRPr>
            </a:lvl1pPr>
          </a:lstStyle>
          <a:p>
            <a:pPr rtl="0"/>
            <a:r>
              <a:rPr lang="tr-TR" dirty="0"/>
              <a:t>Fotoğrafınızı Ekleyin veya Buraya Sürükleyip Bırakın</a:t>
            </a:r>
          </a:p>
        </p:txBody>
      </p:sp>
      <p:sp>
        <p:nvSpPr>
          <p:cNvPr id="2" name="Başlık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343650" y="2798354"/>
            <a:ext cx="2800350" cy="1013684"/>
          </a:xfrm>
          <a:solidFill>
            <a:schemeClr val="bg1"/>
          </a:solidFill>
        </p:spPr>
        <p:txBody>
          <a:bodyPr vert="horz" lIns="180000" tIns="180000" rIns="252000" bIns="180000" rtlCol="0" anchor="t">
            <a:noAutofit/>
          </a:bodyPr>
          <a:lstStyle>
            <a:lvl1pPr algn="r">
              <a:defRPr lang="en-ZA" sz="4050" b="1" spc="-225" dirty="0"/>
            </a:lvl1pPr>
          </a:lstStyle>
          <a:p>
            <a:pPr lvl="0" algn="r" rtl="0"/>
            <a:r>
              <a:rPr lang="tr-TR" dirty="0"/>
              <a:t>Teşekkürler</a:t>
            </a:r>
          </a:p>
        </p:txBody>
      </p:sp>
      <p:sp>
        <p:nvSpPr>
          <p:cNvPr id="9" name="Metin Yer Tutucusu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6343650" y="3957705"/>
            <a:ext cx="2182757" cy="316800"/>
          </a:xfrm>
          <a:solidFill>
            <a:schemeClr val="tx1">
              <a:lumMod val="75000"/>
              <a:lumOff val="25000"/>
            </a:schemeClr>
          </a:solidFill>
        </p:spPr>
        <p:txBody>
          <a:bodyPr rIns="72000" rtlCol="0" anchor="ctr"/>
          <a:lstStyle>
            <a:lvl1pPr marL="0" indent="0" algn="r">
              <a:buNone/>
              <a:defRPr sz="1050">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rtl="0"/>
            <a:r>
              <a:rPr lang="tr-TR" dirty="0"/>
              <a:t>Tam Ad</a:t>
            </a:r>
          </a:p>
        </p:txBody>
      </p:sp>
      <p:sp>
        <p:nvSpPr>
          <p:cNvPr id="10" name="Metin Yer Tutucusu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6343650" y="4306722"/>
            <a:ext cx="2182757" cy="316800"/>
          </a:xfrm>
          <a:solidFill>
            <a:schemeClr val="tx1">
              <a:lumMod val="75000"/>
              <a:lumOff val="25000"/>
            </a:schemeClr>
          </a:solidFill>
        </p:spPr>
        <p:txBody>
          <a:bodyPr rIns="72000" rtlCol="0" anchor="ctr"/>
          <a:lstStyle>
            <a:lvl1pPr marL="0" indent="0" algn="r">
              <a:buNone/>
              <a:defRPr sz="1050">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rtl="0"/>
            <a:r>
              <a:rPr lang="tr-TR" dirty="0"/>
              <a:t>Telefon Numarası</a:t>
            </a:r>
          </a:p>
        </p:txBody>
      </p:sp>
      <p:sp>
        <p:nvSpPr>
          <p:cNvPr id="11" name="Metin Yer Tutucusu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6343650" y="4655739"/>
            <a:ext cx="2182757" cy="316800"/>
          </a:xfrm>
          <a:solidFill>
            <a:schemeClr val="tx1">
              <a:lumMod val="75000"/>
              <a:lumOff val="25000"/>
            </a:schemeClr>
          </a:solidFill>
        </p:spPr>
        <p:txBody>
          <a:bodyPr rIns="72000" rtlCol="0" anchor="ctr"/>
          <a:lstStyle>
            <a:lvl1pPr marL="0" indent="0" algn="r">
              <a:buNone/>
              <a:defRPr sz="1050">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rtl="0"/>
            <a:r>
              <a:rPr lang="tr-TR" dirty="0"/>
              <a:t>E-posta veya Sosyal Medya Tanıtıcısı</a:t>
            </a:r>
          </a:p>
        </p:txBody>
      </p:sp>
      <p:sp>
        <p:nvSpPr>
          <p:cNvPr id="12" name="Metin Yer Tutucusu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6343650" y="5004756"/>
            <a:ext cx="2182757" cy="316800"/>
          </a:xfrm>
          <a:solidFill>
            <a:schemeClr val="tx1">
              <a:lumMod val="75000"/>
              <a:lumOff val="25000"/>
            </a:schemeClr>
          </a:solidFill>
        </p:spPr>
        <p:txBody>
          <a:bodyPr rIns="72000" rtlCol="0" anchor="ctr"/>
          <a:lstStyle>
            <a:lvl1pPr marL="0" indent="0" algn="r">
              <a:buNone/>
              <a:defRPr sz="1050">
                <a:solidFill>
                  <a:schemeClr val="bg1"/>
                </a:solidFill>
              </a:defRPr>
            </a:lvl1pPr>
            <a:lvl2pPr marL="200025" indent="0">
              <a:buNone/>
              <a:defRPr/>
            </a:lvl2pPr>
            <a:lvl3pPr marL="407194" indent="0">
              <a:buNone/>
              <a:defRPr/>
            </a:lvl3pPr>
            <a:lvl4pPr marL="607219" indent="0">
              <a:buNone/>
              <a:defRPr/>
            </a:lvl4pPr>
            <a:lvl5pPr marL="807244" indent="0">
              <a:buNone/>
              <a:defRPr/>
            </a:lvl5pPr>
          </a:lstStyle>
          <a:p>
            <a:pPr lvl="0" rtl="0"/>
            <a:r>
              <a:rPr lang="tr-TR" dirty="0"/>
              <a:t>Şirket Web Sitesi</a:t>
            </a:r>
          </a:p>
        </p:txBody>
      </p:sp>
      <p:sp>
        <p:nvSpPr>
          <p:cNvPr id="15" name="Dikdörtgen 14">
            <a:extLst>
              <a:ext uri="{FF2B5EF4-FFF2-40B4-BE49-F238E27FC236}">
                <a16:creationId xmlns:a16="http://schemas.microsoft.com/office/drawing/2014/main" id="{9504A767-1C0B-484E-BF7D-CD42D30A52EE}"/>
              </a:ext>
            </a:extLst>
          </p:cNvPr>
          <p:cNvSpPr/>
          <p:nvPr userDrawn="1"/>
        </p:nvSpPr>
        <p:spPr>
          <a:xfrm>
            <a:off x="8820000" y="6803351"/>
            <a:ext cx="324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
        <p:nvSpPr>
          <p:cNvPr id="14" name="Dikdörtgen 13">
            <a:extLst>
              <a:ext uri="{FF2B5EF4-FFF2-40B4-BE49-F238E27FC236}">
                <a16:creationId xmlns:a16="http://schemas.microsoft.com/office/drawing/2014/main" id="{7A13D8A8-6C3D-4527-959D-41C3213F7F02}"/>
              </a:ext>
            </a:extLst>
          </p:cNvPr>
          <p:cNvSpPr/>
          <p:nvPr userDrawn="1"/>
        </p:nvSpPr>
        <p:spPr>
          <a:xfrm>
            <a:off x="0" y="6803351"/>
            <a:ext cx="7335078"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
        <p:nvSpPr>
          <p:cNvPr id="13" name="Dikdörtgen 12">
            <a:extLst>
              <a:ext uri="{FF2B5EF4-FFF2-40B4-BE49-F238E27FC236}">
                <a16:creationId xmlns:a16="http://schemas.microsoft.com/office/drawing/2014/main" id="{EC0FBB1B-4F0E-4365-BF27-3150FC6C3B90}"/>
              </a:ext>
            </a:extLst>
          </p:cNvPr>
          <p:cNvSpPr/>
          <p:nvPr userDrawn="1"/>
        </p:nvSpPr>
        <p:spPr>
          <a:xfrm>
            <a:off x="7335078" y="6803351"/>
            <a:ext cx="1484923"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
        <p:nvSpPr>
          <p:cNvPr id="8" name="Dikdörtgen 7">
            <a:extLst>
              <a:ext uri="{FF2B5EF4-FFF2-40B4-BE49-F238E27FC236}">
                <a16:creationId xmlns:a16="http://schemas.microsoft.com/office/drawing/2014/main" id="{51DD44D8-4A8F-4693-B90A-166855B29D25}"/>
              </a:ext>
            </a:extLst>
          </p:cNvPr>
          <p:cNvSpPr/>
          <p:nvPr userDrawn="1"/>
        </p:nvSpPr>
        <p:spPr>
          <a:xfrm>
            <a:off x="6343650" y="2685912"/>
            <a:ext cx="280035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sz="1350" dirty="0"/>
          </a:p>
        </p:txBody>
      </p:sp>
      <p:sp>
        <p:nvSpPr>
          <p:cNvPr id="5" name="Slayt Numarası Yer Tutucusu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rtlCol="0"/>
          <a:lstStyle/>
          <a:p>
            <a:pPr rtl="0"/>
            <a:fld id="{19B51A1E-902D-48AF-9020-955120F399B6}" type="slidenum">
              <a:rPr lang="tr-TR" smtClean="0"/>
              <a:pPr/>
              <a:t>‹#›</a:t>
            </a:fld>
            <a:endParaRPr lang="tr-TR" dirty="0"/>
          </a:p>
        </p:txBody>
      </p:sp>
    </p:spTree>
    <p:extLst>
      <p:ext uri="{BB962C8B-B14F-4D97-AF65-F5344CB8AC3E}">
        <p14:creationId xmlns:p14="http://schemas.microsoft.com/office/powerpoint/2010/main" val="4152780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23.11.2023</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hyperlink" Target="http://www.uptodate.com/online/content/search.do" TargetMode="Externa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http://ekual.ulakbim.gov.tr/veritabani/univ_son.uhtml" TargetMode="External"/><Relationship Id="rId2" Type="http://schemas.openxmlformats.org/officeDocument/2006/relationships/hyperlink" Target="http://www.ithenticate.com/"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8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0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10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10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7.jpeg"/><Relationship Id="rId1" Type="http://schemas.openxmlformats.org/officeDocument/2006/relationships/slideLayout" Target="../slideLayouts/slideLayout16.xml"/></Relationships>
</file>

<file path=ppt/slides/_rels/slide10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10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10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10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5.xml"/></Relationships>
</file>

<file path=ppt/slides/_rels/slide10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1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11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4.png"/><Relationship Id="rId1" Type="http://schemas.openxmlformats.org/officeDocument/2006/relationships/slideLayout" Target="../slideLayouts/slideLayout20.xml"/></Relationships>
</file>

<file path=ppt/slides/_rels/slide1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1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2.xml"/></Relationships>
</file>

<file path=ppt/slides/_rels/slide1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3.xml"/></Relationships>
</file>

<file path=ppt/slides/_rels/slide1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1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1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4.xml"/></Relationships>
</file>

<file path=ppt/slides/_rels/slide1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1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34.png"/></Relationships>
</file>

<file path=ppt/slides/_rels/slide12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svg"/><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image" Target="../media/image44.png"/><Relationship Id="rId11" Type="http://schemas.openxmlformats.org/officeDocument/2006/relationships/image" Target="../media/image48.png"/><Relationship Id="rId5" Type="http://schemas.openxmlformats.org/officeDocument/2006/relationships/image" Target="../media/image43.svg"/><Relationship Id="rId10" Type="http://schemas.openxmlformats.org/officeDocument/2006/relationships/image" Target="../media/image34.png"/><Relationship Id="rId4" Type="http://schemas.openxmlformats.org/officeDocument/2006/relationships/image" Target="../media/image42.png"/><Relationship Id="rId9" Type="http://schemas.openxmlformats.org/officeDocument/2006/relationships/image" Target="../media/image4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99392"/>
            <a:ext cx="9505056" cy="7128792"/>
          </a:xfrm>
          <a:prstGeom prst="rect">
            <a:avLst/>
          </a:prstGeom>
        </p:spPr>
      </p:pic>
      <p:sp>
        <p:nvSpPr>
          <p:cNvPr id="5" name="Metin kutusu 4"/>
          <p:cNvSpPr txBox="1"/>
          <p:nvPr/>
        </p:nvSpPr>
        <p:spPr>
          <a:xfrm>
            <a:off x="2699792" y="4221088"/>
            <a:ext cx="5904656" cy="1595630"/>
          </a:xfrm>
          <a:prstGeom prst="rect">
            <a:avLst/>
          </a:prstGeom>
          <a:noFill/>
        </p:spPr>
        <p:txBody>
          <a:bodyPr wrap="square" rtlCol="0">
            <a:spAutoFit/>
          </a:bodyPr>
          <a:lstStyle/>
          <a:p>
            <a:r>
              <a:rPr lang="tr-TR" sz="3000" b="1" dirty="0">
                <a:solidFill>
                  <a:schemeClr val="bg1"/>
                </a:solidFill>
                <a:latin typeface="Times New Roman" pitchFamily="18" charset="0"/>
                <a:ea typeface="Roboto Black" panose="02000000000000000000" pitchFamily="2" charset="0"/>
                <a:cs typeface="Times New Roman" pitchFamily="18" charset="0"/>
              </a:rPr>
              <a:t>DİCLE ÜNİVERSİTESİ</a:t>
            </a:r>
          </a:p>
          <a:p>
            <a:pPr>
              <a:lnSpc>
                <a:spcPct val="150000"/>
              </a:lnSpc>
            </a:pPr>
            <a:r>
              <a:rPr lang="tr-TR" sz="2400" b="1" dirty="0">
                <a:solidFill>
                  <a:schemeClr val="bg1"/>
                </a:solidFill>
                <a:latin typeface="Times New Roman" pitchFamily="18" charset="0"/>
                <a:ea typeface="Roboto Black" panose="02000000000000000000" pitchFamily="2" charset="0"/>
                <a:cs typeface="Times New Roman" pitchFamily="18" charset="0"/>
              </a:rPr>
              <a:t>2023-2024 EĞİTİM-ÖĞRETİM YILI ORYANTASYON PROGRAMI</a:t>
            </a:r>
          </a:p>
        </p:txBody>
      </p:sp>
    </p:spTree>
    <p:extLst>
      <p:ext uri="{BB962C8B-B14F-4D97-AF65-F5344CB8AC3E}">
        <p14:creationId xmlns:p14="http://schemas.microsoft.com/office/powerpoint/2010/main" val="1181738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85384"/>
          </a:xfrm>
          <a:prstGeom prst="rect">
            <a:avLst/>
          </a:prstGeom>
        </p:spPr>
      </p:pic>
      <p:sp>
        <p:nvSpPr>
          <p:cNvPr id="6" name="Metin kutusu 5"/>
          <p:cNvSpPr txBox="1"/>
          <p:nvPr/>
        </p:nvSpPr>
        <p:spPr>
          <a:xfrm>
            <a:off x="143508" y="980728"/>
            <a:ext cx="8856984" cy="5786199"/>
          </a:xfrm>
          <a:prstGeom prst="rect">
            <a:avLst/>
          </a:prstGeom>
          <a:noFill/>
        </p:spPr>
        <p:txBody>
          <a:bodyPr wrap="square" rtlCol="0">
            <a:spAutoFit/>
          </a:bodyPr>
          <a:lstStyle/>
          <a:p>
            <a:pPr algn="ctr"/>
            <a:r>
              <a:rPr lang="tr-TR" sz="2000" b="1" dirty="0">
                <a:solidFill>
                  <a:srgbClr val="9A550A"/>
                </a:solidFill>
                <a:latin typeface="Times New Roman" pitchFamily="18" charset="0"/>
                <a:cs typeface="Times New Roman" pitchFamily="18" charset="0"/>
              </a:rPr>
              <a:t>ÜNİVERSİTEMİZ</a:t>
            </a:r>
          </a:p>
          <a:p>
            <a:pPr algn="just"/>
            <a:r>
              <a:rPr lang="tr-TR" sz="3000" b="1" dirty="0">
                <a:solidFill>
                  <a:srgbClr val="9A550A"/>
                </a:solidFill>
                <a:latin typeface="Times New Roman" pitchFamily="18" charset="0"/>
                <a:cs typeface="Times New Roman" pitchFamily="18" charset="0"/>
              </a:rPr>
              <a:t>Tarihçe: </a:t>
            </a:r>
            <a:r>
              <a:rPr lang="tr-TR" sz="1000" b="0" i="0" dirty="0">
                <a:solidFill>
                  <a:srgbClr val="212529"/>
                </a:solidFill>
                <a:effectLst/>
                <a:latin typeface="Times New Roman" panose="02020603050405020304" pitchFamily="18" charset="0"/>
                <a:cs typeface="Times New Roman" panose="02020603050405020304" pitchFamily="18" charset="0"/>
              </a:rPr>
              <a:t>Dicle Üniversitesi, 1966 yılında Ankara Üniversitesi’ne bağlı olarak Tıp Fakültesi’nin kurulması, 1973 yılında ise Fen Bilimleri Fakültesi’nin de açılması ile fiilen kurulmuş ve Diyarbakır Üniversitesi adını almış, 1982’de ise Diyarbakır Üniversitesi’nin adı Dicle Üniversitesi olarak değiştirilmiştir.</a:t>
            </a:r>
          </a:p>
          <a:p>
            <a:pPr algn="just"/>
            <a:r>
              <a:rPr lang="tr-TR" sz="1000" b="0" i="0" dirty="0">
                <a:solidFill>
                  <a:srgbClr val="212529"/>
                </a:solidFill>
                <a:effectLst/>
                <a:latin typeface="Times New Roman" panose="02020603050405020304" pitchFamily="18" charset="0"/>
                <a:cs typeface="Times New Roman" panose="02020603050405020304" pitchFamily="18" charset="0"/>
              </a:rPr>
              <a:t>Bilgiyi üretme, kullanma, yerel-bölgesel ve evrensel bağlamda insanlığın hizmetine sunmayı görev edinen Dicle Üniversitesi; geçen yıllar içerisinde sadece bölgeye hizmet veren bir üniversite olmakla kalmamış, uluslararası alanda gösterdiği başarılarla gücüne güç katmıştır. Bugün bünyesinde; öğrencilerin ve akademisyenlerin A’dan Z’ye ihtiyaç duyacakları tüm olanakların olduğu modern yapılara sahip 17 Fakülte, teknik donanımlara sahip 12 Meslek Yüksekokulu, 3 Yüksekokul, 1 Konservatuar, 4 Enstitü, 30 Uygulama ve Araştırma Merkezi,  Eğitim ve Araştırma Hastanesi, Onkoloji Hastanesi, Çocuk Hastanesi, Yanık Merkezi, Ortadoğu’nun en büyük Kalp Hastanesi, tüm Türkiye’ye örnek olan ve ilk kez hastane binasından bağımsız inşa edilen Acil Travmatoloji Kompleksi ile bilimsel ve akademik anlamda uluslararası yetkinlikte bir üniversite olmuştur.</a:t>
            </a:r>
          </a:p>
          <a:p>
            <a:pPr algn="just"/>
            <a:r>
              <a:rPr lang="tr-TR" sz="1000" b="0" i="0" dirty="0">
                <a:solidFill>
                  <a:srgbClr val="212529"/>
                </a:solidFill>
                <a:effectLst/>
                <a:latin typeface="Times New Roman" panose="02020603050405020304" pitchFamily="18" charset="0"/>
                <a:cs typeface="Times New Roman" panose="02020603050405020304" pitchFamily="18" charset="0"/>
              </a:rPr>
              <a:t>Dicle Üniversitesi bünyesinde yer alan ve akreditasyon belgesine sahip Dicle Üniversitesi Bilim ve Teknoloji Araştırma ve Uygulama Merkezi (DÜBTAM), üniversitelerde, devlet kurumlarında ve endüstride çalışan araştırmacılar için bilimsel araştırma, eğitim ve güvenilir bir ölçüm merkezi olarak görev yapmaktadır. Bu merkez bünyesinde ileri teknolojilerin kullanıldığı cihazlar ile her biri alanında uzman kişiler tarafından bilim ve sanayi dünyasının hizmetine sunulmaktadır. Merkezde fizik, kimya, biyoloji, mühendislik bilimleri, sağlık bilimleri, malzeme bilimleri, kalite kontrol ve kalibrasyon alanlarında hizmet verecek çok sayıda laboratuvar bulunmaktadır. Ayrıca Üniversite bünyesinde yer alan ve 6500 metrekare alana sahip olan Dicle TEKNOKENT,  Ar-Ge </a:t>
            </a:r>
            <a:r>
              <a:rPr lang="tr-TR" sz="1000" b="0" i="0" dirty="0" err="1">
                <a:solidFill>
                  <a:srgbClr val="212529"/>
                </a:solidFill>
                <a:effectLst/>
                <a:latin typeface="Times New Roman" panose="02020603050405020304" pitchFamily="18" charset="0"/>
                <a:cs typeface="Times New Roman" panose="02020603050405020304" pitchFamily="18" charset="0"/>
              </a:rPr>
              <a:t>inovasyon</a:t>
            </a:r>
            <a:r>
              <a:rPr lang="tr-TR" sz="1000" b="0" i="0" dirty="0">
                <a:solidFill>
                  <a:srgbClr val="212529"/>
                </a:solidFill>
                <a:effectLst/>
                <a:latin typeface="Times New Roman" panose="02020603050405020304" pitchFamily="18" charset="0"/>
                <a:cs typeface="Times New Roman" panose="02020603050405020304" pitchFamily="18" charset="0"/>
              </a:rPr>
              <a:t>, yazılım ve akademisyen şirketleriyle verdiği hizmet ile göz doldurmaktadır.</a:t>
            </a:r>
          </a:p>
          <a:p>
            <a:pPr algn="just"/>
            <a:r>
              <a:rPr lang="tr-TR" sz="1000" b="0" i="0" dirty="0">
                <a:solidFill>
                  <a:srgbClr val="212529"/>
                </a:solidFill>
                <a:effectLst/>
                <a:latin typeface="Times New Roman" panose="02020603050405020304" pitchFamily="18" charset="0"/>
                <a:cs typeface="Times New Roman" panose="02020603050405020304" pitchFamily="18" charset="0"/>
              </a:rPr>
              <a:t>Üniversite bünyesinde yer alan ve en büyüğü 1500 kişi kapasiteli olan 5 ayrı salonu, 6 dilde çeviri yapabilecek kablosuz simultane sistemine sahip kongre merkezi, gerek ulusal gerekse uluslararası alanda çok sayıda bilimsel, kültürel ve sanatsal organizasyona ev sahipliği yapmaktadır. Dicle Üniversitesi bunların yanı sıra her fakültenin kendi binasında yer alan konferans salonları, öğrenci yemekhaneleri, öğrenci kantinleri, açık ve kapalı alanda yer alan oturma alanları, öğrencilerin streslerini atabilecekleri spor alanlarıyla sosyal ve bilimsel etkinlikler için gerekli her türlü imkânı barındırmaktadır.</a:t>
            </a:r>
          </a:p>
          <a:p>
            <a:pPr algn="just"/>
            <a:r>
              <a:rPr lang="tr-TR" sz="1000" b="0" i="0" dirty="0">
                <a:solidFill>
                  <a:srgbClr val="212529"/>
                </a:solidFill>
                <a:effectLst/>
                <a:latin typeface="Times New Roman" panose="02020603050405020304" pitchFamily="18" charset="0"/>
                <a:cs typeface="Times New Roman" panose="02020603050405020304" pitchFamily="18" charset="0"/>
              </a:rPr>
              <a:t>Dicle Üniversitesi Merkez Kütüphanesi, 5000 metrekarelik kapalı alana sahip olup öğrencilerin, araştırmacıların, akademisyenlerin ihtiyaç duydukları, görsel, işitsel, basılı ve elektronik kaynaklara erişim imkânı sunmaktadır.</a:t>
            </a:r>
          </a:p>
          <a:p>
            <a:pPr algn="just"/>
            <a:r>
              <a:rPr lang="tr-TR" sz="1000" b="0" i="0" dirty="0">
                <a:solidFill>
                  <a:srgbClr val="212529"/>
                </a:solidFill>
                <a:effectLst/>
                <a:latin typeface="Times New Roman" panose="02020603050405020304" pitchFamily="18" charset="0"/>
                <a:cs typeface="Times New Roman" panose="02020603050405020304" pitchFamily="18" charset="0"/>
              </a:rPr>
              <a:t>Dicle Üniversitesi’nde öğrenim gören öğrencilerin barınma ihtiyaçları, gerek kampüs alanındaki gerek kampüs dışındaki Kredi Yurtlar Kurumuna ve diğer özel kuruluşlara ait yurtlarla karşılanmaktadır.</a:t>
            </a:r>
          </a:p>
          <a:p>
            <a:pPr algn="just"/>
            <a:r>
              <a:rPr lang="tr-TR" sz="1000" b="0" i="0" dirty="0">
                <a:solidFill>
                  <a:srgbClr val="212529"/>
                </a:solidFill>
                <a:effectLst/>
                <a:latin typeface="Times New Roman" panose="02020603050405020304" pitchFamily="18" charset="0"/>
                <a:cs typeface="Times New Roman" panose="02020603050405020304" pitchFamily="18" charset="0"/>
              </a:rPr>
              <a:t>Dicle Üniversitesi, yaklaşık 30 bin öğrenci ve 3600 civarında akademik ve idari personele sahiptir. Bölgede ihtiyaç duyulan hemen her alandaki meslek elemanlarını yetiştiren, ulusal ve uluslararası düzeyde araştırmalar yapan ve gerek bölge gerekse ülke ekonomisine yönelik projeler üreten devletimizin bölgedeki en önemli kurumlarından biridir.</a:t>
            </a:r>
          </a:p>
          <a:p>
            <a:pPr algn="just"/>
            <a:r>
              <a:rPr lang="tr-TR" sz="1000" b="0" i="0" dirty="0">
                <a:solidFill>
                  <a:srgbClr val="212529"/>
                </a:solidFill>
                <a:effectLst/>
                <a:latin typeface="Times New Roman" panose="02020603050405020304" pitchFamily="18" charset="0"/>
                <a:cs typeface="Times New Roman" panose="02020603050405020304" pitchFamily="18" charset="0"/>
              </a:rPr>
              <a:t>Dicle Üniversitesi, evrensel değerleri temel alarak yaptığı eğitim, öğretim ve araştırma faaliyetleriyle her alanda yetkin, yaratıcı, girişimci, ahlaki değer ve toplumsal sorumluluk sahibi üstün nitelikli bireyler yetiştirmeyi, topluma ve çevreye duyarlı yüksek nitelikli bilimsel ve kültürel çalışmalar yapmayı ve insanlığın yararına sunmayı görev edinmiştir. Üniversitemiz, bünyesinde yetiştirdiği öğrencilerin üstün akademik standartlarda yetişmesi ve kişisel-sosyal gelişimlerinin sağlanması için uygun bir öğretim ve yaşam ortamı sunmaktadır. Bu bakımdan Dicle Üniversitesindeki öğrenciler, akademik gelişimlerinin yanı sıra sosyal, kültürel, sanatsal ve sportif etkinliklere katılabilecekleri çok sayıda imkâna sahiptir.</a:t>
            </a:r>
          </a:p>
          <a:p>
            <a:pPr algn="just"/>
            <a:r>
              <a:rPr lang="tr-TR" sz="1000" b="0" i="0" dirty="0">
                <a:solidFill>
                  <a:srgbClr val="212529"/>
                </a:solidFill>
                <a:effectLst/>
                <a:latin typeface="Times New Roman" panose="02020603050405020304" pitchFamily="18" charset="0"/>
                <a:cs typeface="Times New Roman" panose="02020603050405020304" pitchFamily="18" charset="0"/>
              </a:rPr>
              <a:t>Dicle Üniversitesi, bünyesinde öğrenim gören öğrencileri mesleki alanda en iyi şekilde, yenilikçi, hoşgörülü ve toplumsal sorumluluk bilinciyle donanmış bireyler olarak topluma kazandırmayı hedef olarak belirlemiştir.</a:t>
            </a:r>
          </a:p>
        </p:txBody>
      </p:sp>
    </p:spTree>
    <p:extLst>
      <p:ext uri="{BB962C8B-B14F-4D97-AF65-F5344CB8AC3E}">
        <p14:creationId xmlns:p14="http://schemas.microsoft.com/office/powerpoint/2010/main" val="2200879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85384"/>
          </a:xfrm>
          <a:prstGeom prst="rect">
            <a:avLst/>
          </a:prstGeom>
        </p:spPr>
      </p:pic>
      <p:sp>
        <p:nvSpPr>
          <p:cNvPr id="6" name="Metin kutusu 5"/>
          <p:cNvSpPr txBox="1"/>
          <p:nvPr/>
        </p:nvSpPr>
        <p:spPr>
          <a:xfrm>
            <a:off x="251520" y="1118929"/>
            <a:ext cx="8640960" cy="5293757"/>
          </a:xfrm>
          <a:prstGeom prst="rect">
            <a:avLst/>
          </a:prstGeom>
          <a:noFill/>
        </p:spPr>
        <p:txBody>
          <a:bodyPr wrap="square" rtlCol="0">
            <a:spAutoFit/>
          </a:bodyPr>
          <a:lstStyle/>
          <a:p>
            <a:pPr algn="ctr"/>
            <a:r>
              <a:rPr lang="tr-TR" sz="3000" b="1" dirty="0">
                <a:solidFill>
                  <a:srgbClr val="9A550A"/>
                </a:solidFill>
                <a:latin typeface="Times New Roman" pitchFamily="18" charset="0"/>
                <a:cs typeface="Times New Roman" pitchFamily="18" charset="0"/>
              </a:rPr>
              <a:t>ÜNİVERSİTEMİZ YÖNETİMİ</a:t>
            </a:r>
          </a:p>
          <a:p>
            <a:pPr algn="ctr"/>
            <a:r>
              <a:rPr lang="tr-TR" sz="2200" b="1" dirty="0" err="1">
                <a:solidFill>
                  <a:srgbClr val="002060"/>
                </a:solidFill>
                <a:latin typeface="Times New Roman" pitchFamily="18" charset="0"/>
                <a:cs typeface="Times New Roman" pitchFamily="18" charset="0"/>
              </a:rPr>
              <a:t>Prof.Dr.Mehmet</a:t>
            </a:r>
            <a:r>
              <a:rPr lang="tr-TR" sz="2200" b="1" dirty="0">
                <a:solidFill>
                  <a:srgbClr val="002060"/>
                </a:solidFill>
                <a:latin typeface="Times New Roman" pitchFamily="18" charset="0"/>
                <a:cs typeface="Times New Roman" pitchFamily="18" charset="0"/>
              </a:rPr>
              <a:t> KARAKOÇ</a:t>
            </a:r>
          </a:p>
          <a:p>
            <a:pPr algn="ctr"/>
            <a:r>
              <a:rPr lang="tr-TR" sz="2200" b="1" dirty="0">
                <a:solidFill>
                  <a:srgbClr val="002060"/>
                </a:solidFill>
                <a:latin typeface="Times New Roman" pitchFamily="18" charset="0"/>
                <a:cs typeface="Times New Roman" pitchFamily="18" charset="0"/>
              </a:rPr>
              <a:t>Rektör</a:t>
            </a:r>
          </a:p>
          <a:p>
            <a:pPr algn="ctr"/>
            <a:endParaRPr lang="tr-TR" sz="2200" b="1" dirty="0">
              <a:solidFill>
                <a:srgbClr val="002060"/>
              </a:solidFill>
              <a:latin typeface="Times New Roman" pitchFamily="18" charset="0"/>
              <a:cs typeface="Times New Roman" pitchFamily="18" charset="0"/>
            </a:endParaRPr>
          </a:p>
          <a:p>
            <a:pPr algn="ctr"/>
            <a:r>
              <a:rPr lang="tr-TR" sz="2200" b="1" dirty="0" err="1">
                <a:solidFill>
                  <a:srgbClr val="002060"/>
                </a:solidFill>
                <a:latin typeface="Times New Roman" pitchFamily="18" charset="0"/>
                <a:cs typeface="Times New Roman" pitchFamily="18" charset="0"/>
              </a:rPr>
              <a:t>Prof.Dr.Ahmet</a:t>
            </a:r>
            <a:r>
              <a:rPr lang="tr-TR" sz="2200" b="1" dirty="0">
                <a:solidFill>
                  <a:srgbClr val="002060"/>
                </a:solidFill>
                <a:latin typeface="Times New Roman" pitchFamily="18" charset="0"/>
                <a:cs typeface="Times New Roman" pitchFamily="18" charset="0"/>
              </a:rPr>
              <a:t> TANYILDIZ</a:t>
            </a:r>
          </a:p>
          <a:p>
            <a:pPr algn="ctr"/>
            <a:r>
              <a:rPr lang="tr-TR" sz="2200" b="1" dirty="0">
                <a:solidFill>
                  <a:srgbClr val="002060"/>
                </a:solidFill>
                <a:latin typeface="Times New Roman" pitchFamily="18" charset="0"/>
                <a:cs typeface="Times New Roman" pitchFamily="18" charset="0"/>
              </a:rPr>
              <a:t>Rektör Yardımcısı</a:t>
            </a:r>
          </a:p>
          <a:p>
            <a:pPr algn="ctr"/>
            <a:endParaRPr lang="tr-TR" sz="2200" b="1" dirty="0">
              <a:solidFill>
                <a:srgbClr val="002060"/>
              </a:solidFill>
              <a:latin typeface="Times New Roman" pitchFamily="18" charset="0"/>
              <a:cs typeface="Times New Roman" pitchFamily="18" charset="0"/>
            </a:endParaRPr>
          </a:p>
          <a:p>
            <a:pPr algn="ctr"/>
            <a:r>
              <a:rPr lang="tr-TR" sz="2200" b="1" dirty="0" err="1">
                <a:solidFill>
                  <a:srgbClr val="002060"/>
                </a:solidFill>
                <a:latin typeface="Times New Roman" pitchFamily="18" charset="0"/>
                <a:cs typeface="Times New Roman" pitchFamily="18" charset="0"/>
              </a:rPr>
              <a:t>Prof.Dr.Ezeli</a:t>
            </a:r>
            <a:r>
              <a:rPr lang="tr-TR" sz="2200" b="1" dirty="0">
                <a:solidFill>
                  <a:srgbClr val="002060"/>
                </a:solidFill>
                <a:latin typeface="Times New Roman" pitchFamily="18" charset="0"/>
                <a:cs typeface="Times New Roman" pitchFamily="18" charset="0"/>
              </a:rPr>
              <a:t> AZARKAN</a:t>
            </a:r>
          </a:p>
          <a:p>
            <a:pPr algn="ctr"/>
            <a:r>
              <a:rPr lang="tr-TR" sz="2200" b="1" dirty="0">
                <a:solidFill>
                  <a:srgbClr val="002060"/>
                </a:solidFill>
                <a:latin typeface="Times New Roman" pitchFamily="18" charset="0"/>
                <a:cs typeface="Times New Roman" pitchFamily="18" charset="0"/>
              </a:rPr>
              <a:t>Rektör Yardımcısı</a:t>
            </a:r>
          </a:p>
          <a:p>
            <a:pPr algn="ctr"/>
            <a:endParaRPr lang="tr-TR" sz="2200" b="1" dirty="0">
              <a:solidFill>
                <a:srgbClr val="002060"/>
              </a:solidFill>
              <a:latin typeface="Times New Roman" pitchFamily="18" charset="0"/>
              <a:cs typeface="Times New Roman" pitchFamily="18" charset="0"/>
            </a:endParaRPr>
          </a:p>
          <a:p>
            <a:pPr algn="ctr"/>
            <a:r>
              <a:rPr lang="tr-TR" sz="2200" b="1" dirty="0" err="1">
                <a:solidFill>
                  <a:srgbClr val="002060"/>
                </a:solidFill>
                <a:latin typeface="Times New Roman" pitchFamily="18" charset="0"/>
                <a:cs typeface="Times New Roman" pitchFamily="18" charset="0"/>
              </a:rPr>
              <a:t>Prof.Dr.Kadir</a:t>
            </a:r>
            <a:r>
              <a:rPr lang="tr-TR" sz="2200" b="1" dirty="0">
                <a:solidFill>
                  <a:srgbClr val="002060"/>
                </a:solidFill>
                <a:latin typeface="Times New Roman" pitchFamily="18" charset="0"/>
                <a:cs typeface="Times New Roman" pitchFamily="18" charset="0"/>
              </a:rPr>
              <a:t> TURAN</a:t>
            </a:r>
          </a:p>
          <a:p>
            <a:pPr algn="ctr"/>
            <a:r>
              <a:rPr lang="tr-TR" sz="2200" b="1" dirty="0">
                <a:solidFill>
                  <a:srgbClr val="002060"/>
                </a:solidFill>
                <a:latin typeface="Times New Roman" pitchFamily="18" charset="0"/>
                <a:cs typeface="Times New Roman" pitchFamily="18" charset="0"/>
              </a:rPr>
              <a:t>Rektör Yardımcısı</a:t>
            </a:r>
          </a:p>
          <a:p>
            <a:pPr algn="ctr"/>
            <a:endParaRPr lang="tr-TR" sz="2200" b="1" dirty="0">
              <a:solidFill>
                <a:srgbClr val="002060"/>
              </a:solidFill>
              <a:latin typeface="Times New Roman" pitchFamily="18" charset="0"/>
              <a:cs typeface="Times New Roman" pitchFamily="18" charset="0"/>
            </a:endParaRPr>
          </a:p>
          <a:p>
            <a:pPr algn="ctr"/>
            <a:r>
              <a:rPr lang="tr-TR" sz="2200" b="1" dirty="0">
                <a:solidFill>
                  <a:srgbClr val="002060"/>
                </a:solidFill>
                <a:latin typeface="Times New Roman" pitchFamily="18" charset="0"/>
                <a:cs typeface="Times New Roman" pitchFamily="18" charset="0"/>
              </a:rPr>
              <a:t>Mehmet Sıddık TEKSİN</a:t>
            </a:r>
          </a:p>
          <a:p>
            <a:pPr algn="ctr"/>
            <a:r>
              <a:rPr lang="tr-TR" sz="2200" b="1" dirty="0">
                <a:solidFill>
                  <a:srgbClr val="002060"/>
                </a:solidFill>
                <a:latin typeface="Times New Roman" pitchFamily="18" charset="0"/>
                <a:cs typeface="Times New Roman" pitchFamily="18" charset="0"/>
              </a:rPr>
              <a:t>Genel Sekreter V.</a:t>
            </a:r>
            <a:endParaRPr lang="tr-TR" sz="3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8024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85384"/>
          </a:xfrm>
          <a:prstGeom prst="rect">
            <a:avLst/>
          </a:prstGeom>
        </p:spPr>
      </p:pic>
      <p:graphicFrame>
        <p:nvGraphicFramePr>
          <p:cNvPr id="5" name="Tablo 4">
            <a:extLst>
              <a:ext uri="{FF2B5EF4-FFF2-40B4-BE49-F238E27FC236}">
                <a16:creationId xmlns:a16="http://schemas.microsoft.com/office/drawing/2014/main" id="{3838DD81-4A65-44D4-97DC-0F19D278F7C6}"/>
              </a:ext>
            </a:extLst>
          </p:cNvPr>
          <p:cNvGraphicFramePr>
            <a:graphicFrameLocks noGrp="1"/>
          </p:cNvGraphicFramePr>
          <p:nvPr>
            <p:extLst>
              <p:ext uri="{D42A27DB-BD31-4B8C-83A1-F6EECF244321}">
                <p14:modId xmlns:p14="http://schemas.microsoft.com/office/powerpoint/2010/main" val="1993831563"/>
              </p:ext>
            </p:extLst>
          </p:nvPr>
        </p:nvGraphicFramePr>
        <p:xfrm>
          <a:off x="709534" y="1196752"/>
          <a:ext cx="7966922" cy="4843262"/>
        </p:xfrm>
        <a:graphic>
          <a:graphicData uri="http://schemas.openxmlformats.org/drawingml/2006/table">
            <a:tbl>
              <a:tblPr firstRow="1" bandRow="1">
                <a:tableStyleId>{5C22544A-7EE6-4342-B048-85BDC9FD1C3A}</a:tableStyleId>
              </a:tblPr>
              <a:tblGrid>
                <a:gridCol w="6238730">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tblGrid>
              <a:tr h="553516">
                <a:tc>
                  <a:txBody>
                    <a:bodyPr/>
                    <a:lstStyle/>
                    <a:p>
                      <a:r>
                        <a:rPr lang="tr-TR" sz="2600" dirty="0">
                          <a:latin typeface="Times New Roman" pitchFamily="18" charset="0"/>
                          <a:cs typeface="Times New Roman" pitchFamily="18" charset="0"/>
                        </a:rPr>
                        <a:t>AKADEMİK BİRİM TÜRÜ</a:t>
                      </a:r>
                    </a:p>
                  </a:txBody>
                  <a:tcPr/>
                </a:tc>
                <a:tc>
                  <a:txBody>
                    <a:bodyPr/>
                    <a:lstStyle/>
                    <a:p>
                      <a:pPr algn="ctr"/>
                      <a:r>
                        <a:rPr lang="tr-TR" sz="2600" dirty="0">
                          <a:latin typeface="Times New Roman" pitchFamily="18" charset="0"/>
                          <a:cs typeface="Times New Roman" pitchFamily="18" charset="0"/>
                        </a:rPr>
                        <a:t>SAYI</a:t>
                      </a:r>
                    </a:p>
                  </a:txBody>
                  <a:tcPr/>
                </a:tc>
                <a:extLst>
                  <a:ext uri="{0D108BD9-81ED-4DB2-BD59-A6C34878D82A}">
                    <a16:rowId xmlns:a16="http://schemas.microsoft.com/office/drawing/2014/main" val="10000"/>
                  </a:ext>
                </a:extLst>
              </a:tr>
              <a:tr h="622705">
                <a:tc>
                  <a:txBody>
                    <a:bodyPr/>
                    <a:lstStyle/>
                    <a:p>
                      <a:r>
                        <a:rPr lang="tr-TR" sz="2600" dirty="0">
                          <a:latin typeface="Times New Roman" pitchFamily="18" charset="0"/>
                          <a:cs typeface="Times New Roman" pitchFamily="18" charset="0"/>
                        </a:rPr>
                        <a:t>FAKÜLTELER</a:t>
                      </a:r>
                    </a:p>
                  </a:txBody>
                  <a:tcPr/>
                </a:tc>
                <a:tc>
                  <a:txBody>
                    <a:bodyPr/>
                    <a:lstStyle/>
                    <a:p>
                      <a:pPr algn="ctr"/>
                      <a:r>
                        <a:rPr lang="tr-TR" sz="3000" dirty="0">
                          <a:latin typeface="Times New Roman" pitchFamily="18" charset="0"/>
                          <a:cs typeface="Times New Roman" pitchFamily="18" charset="0"/>
                        </a:rPr>
                        <a:t>17</a:t>
                      </a:r>
                    </a:p>
                  </a:txBody>
                  <a:tcPr/>
                </a:tc>
                <a:extLst>
                  <a:ext uri="{0D108BD9-81ED-4DB2-BD59-A6C34878D82A}">
                    <a16:rowId xmlns:a16="http://schemas.microsoft.com/office/drawing/2014/main" val="10001"/>
                  </a:ext>
                </a:extLst>
              </a:tr>
              <a:tr h="622705">
                <a:tc>
                  <a:txBody>
                    <a:bodyPr/>
                    <a:lstStyle/>
                    <a:p>
                      <a:r>
                        <a:rPr lang="tr-TR" sz="2600" dirty="0">
                          <a:latin typeface="Times New Roman" pitchFamily="18" charset="0"/>
                          <a:cs typeface="Times New Roman" pitchFamily="18" charset="0"/>
                        </a:rPr>
                        <a:t>ENSTİTÜLER</a:t>
                      </a:r>
                    </a:p>
                  </a:txBody>
                  <a:tcPr/>
                </a:tc>
                <a:tc>
                  <a:txBody>
                    <a:bodyPr/>
                    <a:lstStyle/>
                    <a:p>
                      <a:pPr algn="ctr"/>
                      <a:r>
                        <a:rPr lang="tr-TR" sz="3000" dirty="0">
                          <a:latin typeface="Times New Roman" pitchFamily="18" charset="0"/>
                          <a:cs typeface="Times New Roman" pitchFamily="18" charset="0"/>
                        </a:rPr>
                        <a:t>4</a:t>
                      </a:r>
                    </a:p>
                  </a:txBody>
                  <a:tcPr/>
                </a:tc>
                <a:extLst>
                  <a:ext uri="{0D108BD9-81ED-4DB2-BD59-A6C34878D82A}">
                    <a16:rowId xmlns:a16="http://schemas.microsoft.com/office/drawing/2014/main" val="10002"/>
                  </a:ext>
                </a:extLst>
              </a:tr>
              <a:tr h="622705">
                <a:tc>
                  <a:txBody>
                    <a:bodyPr/>
                    <a:lstStyle/>
                    <a:p>
                      <a:r>
                        <a:rPr lang="tr-TR" sz="2600" dirty="0">
                          <a:latin typeface="Times New Roman" pitchFamily="18" charset="0"/>
                          <a:cs typeface="Times New Roman" pitchFamily="18" charset="0"/>
                        </a:rPr>
                        <a:t>YÜKSEKOKULLAR</a:t>
                      </a:r>
                    </a:p>
                  </a:txBody>
                  <a:tcPr/>
                </a:tc>
                <a:tc>
                  <a:txBody>
                    <a:bodyPr/>
                    <a:lstStyle/>
                    <a:p>
                      <a:pPr algn="ctr"/>
                      <a:r>
                        <a:rPr lang="tr-TR" sz="3000" dirty="0">
                          <a:latin typeface="Times New Roman" pitchFamily="18" charset="0"/>
                          <a:cs typeface="Times New Roman" pitchFamily="18" charset="0"/>
                        </a:rPr>
                        <a:t>3</a:t>
                      </a:r>
                    </a:p>
                  </a:txBody>
                  <a:tcPr/>
                </a:tc>
                <a:extLst>
                  <a:ext uri="{0D108BD9-81ED-4DB2-BD59-A6C34878D82A}">
                    <a16:rowId xmlns:a16="http://schemas.microsoft.com/office/drawing/2014/main" val="10003"/>
                  </a:ext>
                </a:extLst>
              </a:tr>
              <a:tr h="622705">
                <a:tc>
                  <a:txBody>
                    <a:bodyPr/>
                    <a:lstStyle/>
                    <a:p>
                      <a:r>
                        <a:rPr lang="tr-TR" sz="2600" dirty="0">
                          <a:latin typeface="Times New Roman" pitchFamily="18" charset="0"/>
                          <a:cs typeface="Times New Roman" pitchFamily="18" charset="0"/>
                        </a:rPr>
                        <a:t>KONSERVATUVAR</a:t>
                      </a:r>
                    </a:p>
                  </a:txBody>
                  <a:tcPr/>
                </a:tc>
                <a:tc>
                  <a:txBody>
                    <a:bodyPr/>
                    <a:lstStyle/>
                    <a:p>
                      <a:pPr algn="ctr"/>
                      <a:r>
                        <a:rPr lang="tr-TR" sz="3000" dirty="0">
                          <a:latin typeface="Times New Roman" pitchFamily="18" charset="0"/>
                          <a:cs typeface="Times New Roman" pitchFamily="18" charset="0"/>
                        </a:rPr>
                        <a:t>1</a:t>
                      </a:r>
                    </a:p>
                  </a:txBody>
                  <a:tcPr/>
                </a:tc>
                <a:extLst>
                  <a:ext uri="{0D108BD9-81ED-4DB2-BD59-A6C34878D82A}">
                    <a16:rowId xmlns:a16="http://schemas.microsoft.com/office/drawing/2014/main" val="10004"/>
                  </a:ext>
                </a:extLst>
              </a:tr>
              <a:tr h="622705">
                <a:tc>
                  <a:txBody>
                    <a:bodyPr/>
                    <a:lstStyle/>
                    <a:p>
                      <a:r>
                        <a:rPr lang="tr-TR" sz="2600" dirty="0">
                          <a:latin typeface="Times New Roman" pitchFamily="18" charset="0"/>
                          <a:cs typeface="Times New Roman" pitchFamily="18" charset="0"/>
                        </a:rPr>
                        <a:t>MESLEK YÜKSEKOKULU</a:t>
                      </a:r>
                    </a:p>
                  </a:txBody>
                  <a:tcPr/>
                </a:tc>
                <a:tc>
                  <a:txBody>
                    <a:bodyPr/>
                    <a:lstStyle/>
                    <a:p>
                      <a:pPr algn="ctr"/>
                      <a:r>
                        <a:rPr lang="tr-TR" sz="3000" dirty="0">
                          <a:latin typeface="Times New Roman" pitchFamily="18" charset="0"/>
                          <a:cs typeface="Times New Roman" pitchFamily="18" charset="0"/>
                        </a:rPr>
                        <a:t>12</a:t>
                      </a:r>
                    </a:p>
                  </a:txBody>
                  <a:tcPr/>
                </a:tc>
                <a:extLst>
                  <a:ext uri="{0D108BD9-81ED-4DB2-BD59-A6C34878D82A}">
                    <a16:rowId xmlns:a16="http://schemas.microsoft.com/office/drawing/2014/main" val="10005"/>
                  </a:ext>
                </a:extLst>
              </a:tr>
              <a:tr h="622705">
                <a:tc>
                  <a:txBody>
                    <a:bodyPr/>
                    <a:lstStyle/>
                    <a:p>
                      <a:r>
                        <a:rPr lang="tr-TR" sz="2600" dirty="0">
                          <a:latin typeface="Times New Roman" pitchFamily="18" charset="0"/>
                          <a:cs typeface="Times New Roman" pitchFamily="18" charset="0"/>
                        </a:rPr>
                        <a:t>UYGULAMA VE ARAŞTIRMA MERK.</a:t>
                      </a:r>
                    </a:p>
                  </a:txBody>
                  <a:tcPr/>
                </a:tc>
                <a:tc>
                  <a:txBody>
                    <a:bodyPr/>
                    <a:lstStyle/>
                    <a:p>
                      <a:pPr algn="ctr"/>
                      <a:r>
                        <a:rPr lang="tr-TR" sz="3000" dirty="0">
                          <a:latin typeface="Times New Roman" pitchFamily="18" charset="0"/>
                          <a:cs typeface="Times New Roman" pitchFamily="18" charset="0"/>
                        </a:rPr>
                        <a:t>38</a:t>
                      </a:r>
                    </a:p>
                  </a:txBody>
                  <a:tcPr/>
                </a:tc>
                <a:extLst>
                  <a:ext uri="{0D108BD9-81ED-4DB2-BD59-A6C34878D82A}">
                    <a16:rowId xmlns:a16="http://schemas.microsoft.com/office/drawing/2014/main" val="10006"/>
                  </a:ext>
                </a:extLst>
              </a:tr>
              <a:tr h="553516">
                <a:tc>
                  <a:txBody>
                    <a:bodyPr/>
                    <a:lstStyle/>
                    <a:p>
                      <a:r>
                        <a:rPr lang="tr-TR" sz="2600" b="1" dirty="0">
                          <a:solidFill>
                            <a:srgbClr val="FF0000"/>
                          </a:solidFill>
                          <a:latin typeface="Times New Roman" pitchFamily="18" charset="0"/>
                          <a:cs typeface="Times New Roman" pitchFamily="18" charset="0"/>
                        </a:rPr>
                        <a:t>TOPLAM</a:t>
                      </a:r>
                    </a:p>
                  </a:txBody>
                  <a:tcPr/>
                </a:tc>
                <a:tc>
                  <a:txBody>
                    <a:bodyPr/>
                    <a:lstStyle/>
                    <a:p>
                      <a:pPr algn="ctr"/>
                      <a:r>
                        <a:rPr lang="tr-TR" sz="2600" b="1" dirty="0">
                          <a:solidFill>
                            <a:srgbClr val="FF0000"/>
                          </a:solidFill>
                          <a:latin typeface="Times New Roman" pitchFamily="18" charset="0"/>
                          <a:cs typeface="Times New Roman" pitchFamily="18" charset="0"/>
                        </a:rPr>
                        <a:t>75</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697499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85384"/>
          </a:xfrm>
          <a:prstGeom prst="rect">
            <a:avLst/>
          </a:prstGeom>
        </p:spPr>
      </p:pic>
      <p:graphicFrame>
        <p:nvGraphicFramePr>
          <p:cNvPr id="5" name="Tablo 4">
            <a:extLst>
              <a:ext uri="{FF2B5EF4-FFF2-40B4-BE49-F238E27FC236}">
                <a16:creationId xmlns:a16="http://schemas.microsoft.com/office/drawing/2014/main" id="{A637D205-C30F-46DF-A31B-9215DB9C57B3}"/>
              </a:ext>
            </a:extLst>
          </p:cNvPr>
          <p:cNvGraphicFramePr>
            <a:graphicFrameLocks noGrp="1"/>
          </p:cNvGraphicFramePr>
          <p:nvPr>
            <p:extLst>
              <p:ext uri="{D42A27DB-BD31-4B8C-83A1-F6EECF244321}">
                <p14:modId xmlns:p14="http://schemas.microsoft.com/office/powerpoint/2010/main" val="2170669503"/>
              </p:ext>
            </p:extLst>
          </p:nvPr>
        </p:nvGraphicFramePr>
        <p:xfrm>
          <a:off x="672948" y="1052736"/>
          <a:ext cx="8003509" cy="5400600"/>
        </p:xfrm>
        <a:graphic>
          <a:graphicData uri="http://schemas.openxmlformats.org/drawingml/2006/table">
            <a:tbl>
              <a:tblPr firstRow="1" bandRow="1">
                <a:tableStyleId>{5C22544A-7EE6-4342-B048-85BDC9FD1C3A}</a:tableStyleId>
              </a:tblPr>
              <a:tblGrid>
                <a:gridCol w="2898995">
                  <a:extLst>
                    <a:ext uri="{9D8B030D-6E8A-4147-A177-3AD203B41FA5}">
                      <a16:colId xmlns:a16="http://schemas.microsoft.com/office/drawing/2014/main" val="20000"/>
                    </a:ext>
                  </a:extLst>
                </a:gridCol>
                <a:gridCol w="2152185">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296145">
                  <a:extLst>
                    <a:ext uri="{9D8B030D-6E8A-4147-A177-3AD203B41FA5}">
                      <a16:colId xmlns:a16="http://schemas.microsoft.com/office/drawing/2014/main" val="20003"/>
                    </a:ext>
                  </a:extLst>
                </a:gridCol>
              </a:tblGrid>
              <a:tr h="1128441">
                <a:tc>
                  <a:txBody>
                    <a:bodyPr/>
                    <a:lstStyle/>
                    <a:p>
                      <a:r>
                        <a:rPr lang="tr-TR" sz="2000" dirty="0">
                          <a:latin typeface="Times New Roman" pitchFamily="18" charset="0"/>
                          <a:cs typeface="Times New Roman" pitchFamily="18" charset="0"/>
                        </a:rPr>
                        <a:t>PROGRAM TÜRÜ</a:t>
                      </a:r>
                    </a:p>
                  </a:txBody>
                  <a:tcPr>
                    <a:lnR w="12700" cap="flat" cmpd="sng" algn="ctr">
                      <a:solidFill>
                        <a:schemeClr val="tx1"/>
                      </a:solidFill>
                      <a:prstDash val="solid"/>
                      <a:round/>
                      <a:headEnd type="none" w="med" len="med"/>
                      <a:tailEnd type="none" w="med" len="med"/>
                    </a:lnR>
                  </a:tcPr>
                </a:tc>
                <a:tc>
                  <a:txBody>
                    <a:bodyPr/>
                    <a:lstStyle/>
                    <a:p>
                      <a:pPr algn="ctr"/>
                      <a:r>
                        <a:rPr lang="tr-TR" sz="2000" dirty="0">
                          <a:latin typeface="Times New Roman" pitchFamily="18" charset="0"/>
                          <a:cs typeface="Times New Roman" pitchFamily="18" charset="0"/>
                        </a:rPr>
                        <a:t>AKTİF PROGRAM (Öğrenci Alan)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tr-TR" sz="2000" dirty="0">
                          <a:latin typeface="Times New Roman" pitchFamily="18" charset="0"/>
                          <a:cs typeface="Times New Roman" pitchFamily="18" charset="0"/>
                        </a:rPr>
                        <a:t>PASİF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tr-TR" sz="2000" dirty="0">
                          <a:latin typeface="Times New Roman" pitchFamily="18" charset="0"/>
                          <a:cs typeface="Times New Roman" pitchFamily="18" charset="0"/>
                        </a:rPr>
                        <a:t>TOPLAM</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520917">
                <a:tc>
                  <a:txBody>
                    <a:bodyPr/>
                    <a:lstStyle/>
                    <a:p>
                      <a:r>
                        <a:rPr lang="tr-TR" sz="2000" dirty="0">
                          <a:latin typeface="Times New Roman" pitchFamily="18" charset="0"/>
                          <a:cs typeface="Times New Roman" pitchFamily="18" charset="0"/>
                        </a:rPr>
                        <a:t>ÖN LİSANS</a:t>
                      </a:r>
                    </a:p>
                  </a:txBody>
                  <a:tcPr/>
                </a:tc>
                <a:tc>
                  <a:txBody>
                    <a:bodyPr/>
                    <a:lstStyle/>
                    <a:p>
                      <a:pPr algn="ctr"/>
                      <a:r>
                        <a:rPr lang="tr-TR" sz="2000" dirty="0">
                          <a:latin typeface="Times New Roman" pitchFamily="18" charset="0"/>
                          <a:cs typeface="Times New Roman" pitchFamily="18" charset="0"/>
                        </a:rPr>
                        <a:t>50</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tr-TR" sz="2000" dirty="0">
                          <a:latin typeface="Times New Roman" pitchFamily="18" charset="0"/>
                          <a:cs typeface="Times New Roman" pitchFamily="18" charset="0"/>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tr-TR" sz="2000" dirty="0">
                          <a:latin typeface="Times New Roman" pitchFamily="18" charset="0"/>
                          <a:cs typeface="Times New Roman" pitchFamily="18" charset="0"/>
                        </a:rPr>
                        <a:t>65</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520917">
                <a:tc>
                  <a:txBody>
                    <a:bodyPr/>
                    <a:lstStyle/>
                    <a:p>
                      <a:r>
                        <a:rPr lang="tr-TR" sz="2000" dirty="0">
                          <a:latin typeface="Times New Roman" pitchFamily="18" charset="0"/>
                          <a:cs typeface="Times New Roman" pitchFamily="18" charset="0"/>
                        </a:rPr>
                        <a:t>LİSANS</a:t>
                      </a:r>
                    </a:p>
                  </a:txBody>
                  <a:tcPr/>
                </a:tc>
                <a:tc>
                  <a:txBody>
                    <a:bodyPr/>
                    <a:lstStyle/>
                    <a:p>
                      <a:pPr algn="ctr"/>
                      <a:r>
                        <a:rPr lang="tr-TR" sz="2000" dirty="0">
                          <a:latin typeface="Times New Roman" pitchFamily="18" charset="0"/>
                          <a:cs typeface="Times New Roman" pitchFamily="18" charset="0"/>
                        </a:rPr>
                        <a:t>65</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tr-TR" sz="2000" dirty="0">
                          <a:latin typeface="Times New Roman" pitchFamily="18" charset="0"/>
                          <a:cs typeface="Times New Roman" pitchFamily="18" charset="0"/>
                        </a:rPr>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tr-TR" sz="2000" dirty="0">
                          <a:latin typeface="Times New Roman" pitchFamily="18" charset="0"/>
                          <a:cs typeface="Times New Roman" pitchFamily="18" charset="0"/>
                        </a:rPr>
                        <a:t>86</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520917">
                <a:tc>
                  <a:txBody>
                    <a:bodyPr/>
                    <a:lstStyle/>
                    <a:p>
                      <a:r>
                        <a:rPr lang="tr-TR" sz="2000" dirty="0">
                          <a:latin typeface="Times New Roman" pitchFamily="18" charset="0"/>
                          <a:cs typeface="Times New Roman" pitchFamily="18" charset="0"/>
                        </a:rPr>
                        <a:t>TEZSİZ YÜKSEK</a:t>
                      </a:r>
                    </a:p>
                  </a:txBody>
                  <a:tcPr/>
                </a:tc>
                <a:tc>
                  <a:txBody>
                    <a:bodyPr/>
                    <a:lstStyle/>
                    <a:p>
                      <a:pPr algn="ctr"/>
                      <a:r>
                        <a:rPr lang="tr-TR" sz="2000" dirty="0">
                          <a:latin typeface="Times New Roman" pitchFamily="18" charset="0"/>
                          <a:cs typeface="Times New Roman" pitchFamily="18" charset="0"/>
                        </a:rPr>
                        <a:t>32</a:t>
                      </a:r>
                    </a:p>
                  </a:txBody>
                  <a:tcPr>
                    <a:lnR w="12700" cap="flat" cmpd="sng" algn="ctr">
                      <a:solidFill>
                        <a:schemeClr val="tx1"/>
                      </a:solidFill>
                      <a:prstDash val="solid"/>
                      <a:round/>
                      <a:headEnd type="none" w="med" len="med"/>
                      <a:tailEnd type="none" w="med" len="med"/>
                    </a:lnR>
                  </a:tcPr>
                </a:tc>
                <a:tc>
                  <a:txBody>
                    <a:bodyPr/>
                    <a:lstStyle/>
                    <a:p>
                      <a:pPr algn="ctr"/>
                      <a:endParaRPr lang="tr-TR" sz="2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tr-TR" sz="2000" dirty="0">
                          <a:latin typeface="Times New Roman" pitchFamily="18" charset="0"/>
                          <a:cs typeface="Times New Roman" pitchFamily="18" charset="0"/>
                        </a:rPr>
                        <a:t>32</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786489">
                <a:tc>
                  <a:txBody>
                    <a:bodyPr/>
                    <a:lstStyle/>
                    <a:p>
                      <a:r>
                        <a:rPr lang="tr-TR" sz="2000" dirty="0">
                          <a:latin typeface="Times New Roman" pitchFamily="18" charset="0"/>
                          <a:cs typeface="Times New Roman" pitchFamily="18" charset="0"/>
                        </a:rPr>
                        <a:t>DİSİPLİNLERARASI TEZLİ</a:t>
                      </a:r>
                      <a:r>
                        <a:rPr lang="tr-TR" sz="2000" baseline="0" dirty="0">
                          <a:latin typeface="Times New Roman" pitchFamily="18" charset="0"/>
                          <a:cs typeface="Times New Roman" pitchFamily="18" charset="0"/>
                        </a:rPr>
                        <a:t> YÜK.LİSANS</a:t>
                      </a:r>
                      <a:endParaRPr lang="tr-TR" sz="2000" dirty="0">
                        <a:latin typeface="Times New Roman" pitchFamily="18" charset="0"/>
                        <a:cs typeface="Times New Roman" pitchFamily="18" charset="0"/>
                      </a:endParaRPr>
                    </a:p>
                  </a:txBody>
                  <a:tcPr/>
                </a:tc>
                <a:tc>
                  <a:txBody>
                    <a:bodyPr/>
                    <a:lstStyle/>
                    <a:p>
                      <a:pPr algn="ctr"/>
                      <a:r>
                        <a:rPr lang="tr-TR" sz="2000" dirty="0">
                          <a:latin typeface="Times New Roman" pitchFamily="18" charset="0"/>
                          <a:cs typeface="Times New Roman" pitchFamily="18" charset="0"/>
                        </a:rPr>
                        <a:t>7</a:t>
                      </a:r>
                    </a:p>
                  </a:txBody>
                  <a:tcPr>
                    <a:lnR w="12700" cap="flat" cmpd="sng" algn="ctr">
                      <a:solidFill>
                        <a:schemeClr val="tx1"/>
                      </a:solidFill>
                      <a:prstDash val="solid"/>
                      <a:round/>
                      <a:headEnd type="none" w="med" len="med"/>
                      <a:tailEnd type="none" w="med" len="med"/>
                    </a:lnR>
                  </a:tcPr>
                </a:tc>
                <a:tc>
                  <a:txBody>
                    <a:bodyPr/>
                    <a:lstStyle/>
                    <a:p>
                      <a:pPr algn="ctr"/>
                      <a:endParaRPr lang="tr-TR" sz="2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tr-TR" sz="2000" dirty="0">
                          <a:latin typeface="Times New Roman" pitchFamily="18" charset="0"/>
                          <a:cs typeface="Times New Roman" pitchFamily="18" charset="0"/>
                        </a:rPr>
                        <a:t>7</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786489">
                <a:tc>
                  <a:txBody>
                    <a:bodyPr/>
                    <a:lstStyle/>
                    <a:p>
                      <a:r>
                        <a:rPr lang="tr-TR" sz="2000" dirty="0">
                          <a:latin typeface="Times New Roman" pitchFamily="18" charset="0"/>
                          <a:cs typeface="Times New Roman" pitchFamily="18" charset="0"/>
                        </a:rPr>
                        <a:t>TEZLİ YÜKSEK LİSANS</a:t>
                      </a:r>
                    </a:p>
                  </a:txBody>
                  <a:tcPr/>
                </a:tc>
                <a:tc>
                  <a:txBody>
                    <a:bodyPr/>
                    <a:lstStyle/>
                    <a:p>
                      <a:pPr algn="ctr"/>
                      <a:r>
                        <a:rPr lang="tr-TR" sz="2000" dirty="0">
                          <a:latin typeface="Times New Roman" pitchFamily="18" charset="0"/>
                          <a:cs typeface="Times New Roman" pitchFamily="18" charset="0"/>
                        </a:rPr>
                        <a:t>120</a:t>
                      </a:r>
                    </a:p>
                  </a:txBody>
                  <a:tcPr>
                    <a:lnR w="12700" cap="flat" cmpd="sng" algn="ctr">
                      <a:solidFill>
                        <a:schemeClr val="tx1"/>
                      </a:solidFill>
                      <a:prstDash val="solid"/>
                      <a:round/>
                      <a:headEnd type="none" w="med" len="med"/>
                      <a:tailEnd type="none" w="med" len="med"/>
                    </a:lnR>
                  </a:tcPr>
                </a:tc>
                <a:tc>
                  <a:txBody>
                    <a:bodyPr/>
                    <a:lstStyle/>
                    <a:p>
                      <a:pPr algn="ctr"/>
                      <a:endParaRPr lang="tr-TR" sz="2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tr-TR" sz="2000" dirty="0">
                          <a:latin typeface="Times New Roman" pitchFamily="18" charset="0"/>
                          <a:cs typeface="Times New Roman" pitchFamily="18" charset="0"/>
                        </a:rPr>
                        <a:t>120</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520917">
                <a:tc>
                  <a:txBody>
                    <a:bodyPr/>
                    <a:lstStyle/>
                    <a:p>
                      <a:r>
                        <a:rPr lang="tr-TR" sz="2000" dirty="0">
                          <a:latin typeface="Times New Roman" pitchFamily="18" charset="0"/>
                          <a:cs typeface="Times New Roman" pitchFamily="18" charset="0"/>
                        </a:rPr>
                        <a:t>DOKTORA</a:t>
                      </a:r>
                    </a:p>
                  </a:txBody>
                  <a:tcPr/>
                </a:tc>
                <a:tc>
                  <a:txBody>
                    <a:bodyPr/>
                    <a:lstStyle/>
                    <a:p>
                      <a:pPr algn="ctr"/>
                      <a:r>
                        <a:rPr lang="tr-TR" sz="2000" dirty="0">
                          <a:latin typeface="Times New Roman" pitchFamily="18" charset="0"/>
                          <a:cs typeface="Times New Roman" pitchFamily="18" charset="0"/>
                        </a:rPr>
                        <a:t>74</a:t>
                      </a:r>
                    </a:p>
                  </a:txBody>
                  <a:tcPr>
                    <a:lnR w="12700" cap="flat" cmpd="sng" algn="ctr">
                      <a:solidFill>
                        <a:schemeClr val="tx1"/>
                      </a:solidFill>
                      <a:prstDash val="solid"/>
                      <a:round/>
                      <a:headEnd type="none" w="med" len="med"/>
                      <a:tailEnd type="none" w="med" len="med"/>
                    </a:lnR>
                  </a:tcPr>
                </a:tc>
                <a:tc>
                  <a:txBody>
                    <a:bodyPr/>
                    <a:lstStyle/>
                    <a:p>
                      <a:pPr algn="ctr"/>
                      <a:endParaRPr lang="tr-TR" sz="2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tr-TR" sz="2000" dirty="0">
                          <a:latin typeface="Times New Roman" pitchFamily="18" charset="0"/>
                          <a:cs typeface="Times New Roman" pitchFamily="18" charset="0"/>
                        </a:rPr>
                        <a:t>74</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6"/>
                  </a:ext>
                </a:extLst>
              </a:tr>
              <a:tr h="615513">
                <a:tc>
                  <a:txBody>
                    <a:bodyPr/>
                    <a:lstStyle/>
                    <a:p>
                      <a:r>
                        <a:rPr lang="tr-TR" sz="3000" b="1" dirty="0">
                          <a:solidFill>
                            <a:srgbClr val="FF0000"/>
                          </a:solidFill>
                          <a:latin typeface="Times New Roman" pitchFamily="18" charset="0"/>
                          <a:cs typeface="Times New Roman" pitchFamily="18" charset="0"/>
                        </a:rPr>
                        <a:t>TOPLAM</a:t>
                      </a:r>
                    </a:p>
                  </a:txBody>
                  <a:tcPr/>
                </a:tc>
                <a:tc>
                  <a:txBody>
                    <a:bodyPr/>
                    <a:lstStyle/>
                    <a:p>
                      <a:pPr algn="ctr"/>
                      <a:r>
                        <a:rPr lang="tr-TR" sz="3000" b="1" dirty="0">
                          <a:solidFill>
                            <a:srgbClr val="FF0000"/>
                          </a:solidFill>
                          <a:latin typeface="Times New Roman" pitchFamily="18" charset="0"/>
                          <a:cs typeface="Times New Roman" pitchFamily="18" charset="0"/>
                        </a:rPr>
                        <a:t>348</a:t>
                      </a:r>
                    </a:p>
                  </a:txBody>
                  <a:tcPr>
                    <a:lnR w="12700" cap="flat" cmpd="sng" algn="ctr">
                      <a:solidFill>
                        <a:schemeClr val="tx1"/>
                      </a:solidFill>
                      <a:prstDash val="solid"/>
                      <a:round/>
                      <a:headEnd type="none" w="med" len="med"/>
                      <a:tailEnd type="none" w="med" len="med"/>
                    </a:lnR>
                  </a:tcPr>
                </a:tc>
                <a:tc>
                  <a:txBody>
                    <a:bodyPr/>
                    <a:lstStyle/>
                    <a:p>
                      <a:pPr algn="ctr"/>
                      <a:r>
                        <a:rPr lang="tr-TR" sz="3000" b="1" dirty="0">
                          <a:solidFill>
                            <a:srgbClr val="FF0000"/>
                          </a:solidFill>
                          <a:latin typeface="Times New Roman" pitchFamily="18" charset="0"/>
                          <a:cs typeface="Times New Roman" pitchFamily="18" charset="0"/>
                        </a:rPr>
                        <a:t>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tr-TR" sz="3000" b="1" dirty="0">
                          <a:solidFill>
                            <a:srgbClr val="FF0000"/>
                          </a:solidFill>
                          <a:latin typeface="Times New Roman" pitchFamily="18" charset="0"/>
                          <a:cs typeface="Times New Roman" pitchFamily="18" charset="0"/>
                        </a:rPr>
                        <a:t>384</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508624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85384"/>
          </a:xfrm>
          <a:prstGeom prst="rect">
            <a:avLst/>
          </a:prstGeom>
        </p:spPr>
      </p:pic>
      <p:sp>
        <p:nvSpPr>
          <p:cNvPr id="6" name="Metin kutusu 5"/>
          <p:cNvSpPr txBox="1"/>
          <p:nvPr/>
        </p:nvSpPr>
        <p:spPr>
          <a:xfrm>
            <a:off x="683568" y="1118929"/>
            <a:ext cx="8208912" cy="5232202"/>
          </a:xfrm>
          <a:prstGeom prst="rect">
            <a:avLst/>
          </a:prstGeom>
          <a:noFill/>
        </p:spPr>
        <p:txBody>
          <a:bodyPr wrap="square" rtlCol="0">
            <a:spAutoFit/>
          </a:bodyPr>
          <a:lstStyle/>
          <a:p>
            <a:pPr algn="ctr"/>
            <a:r>
              <a:rPr lang="tr-TR" sz="2400" b="1" i="0" dirty="0">
                <a:solidFill>
                  <a:srgbClr val="9A550A"/>
                </a:solidFill>
                <a:effectLst/>
                <a:latin typeface="Times New Roman" panose="02020603050405020304" pitchFamily="18" charset="0"/>
                <a:cs typeface="Times New Roman" panose="02020603050405020304" pitchFamily="18" charset="0"/>
              </a:rPr>
              <a:t>Misyonumuz</a:t>
            </a:r>
            <a:endParaRPr lang="tr-TR" sz="2400" b="0" i="0" dirty="0">
              <a:solidFill>
                <a:srgbClr val="9A550A"/>
              </a:solidFill>
              <a:effectLst/>
              <a:latin typeface="Times New Roman" panose="02020603050405020304" pitchFamily="18" charset="0"/>
              <a:cs typeface="Times New Roman" panose="02020603050405020304" pitchFamily="18" charset="0"/>
            </a:endParaRPr>
          </a:p>
          <a:p>
            <a:pPr algn="just"/>
            <a:r>
              <a:rPr lang="tr-TR" sz="2400" b="0" i="0" dirty="0">
                <a:solidFill>
                  <a:srgbClr val="212529"/>
                </a:solidFill>
                <a:effectLst/>
                <a:latin typeface="Times New Roman" panose="02020603050405020304" pitchFamily="18" charset="0"/>
                <a:cs typeface="Times New Roman" panose="02020603050405020304" pitchFamily="18" charset="0"/>
              </a:rPr>
              <a:t> </a:t>
            </a:r>
          </a:p>
          <a:p>
            <a:pPr algn="just"/>
            <a:r>
              <a:rPr lang="tr-TR" sz="2400" i="0" dirty="0">
                <a:solidFill>
                  <a:srgbClr val="212529"/>
                </a:solidFill>
                <a:effectLst/>
                <a:latin typeface="Times New Roman" panose="02020603050405020304" pitchFamily="18" charset="0"/>
                <a:cs typeface="Times New Roman" panose="02020603050405020304" pitchFamily="18" charset="0"/>
              </a:rPr>
              <a:t>İnsani değerlere, kültüre, sanata ve doğaya duyarlı, sürekli iyileştirme odaklı katılımcı yönetim anlayışıyla Dicle Üniversitesi eğitim-öğretimde, bilimsel araştırmada ve sağlık hizmetlerinde sürükleyici köklü bir kurumdur.</a:t>
            </a:r>
          </a:p>
          <a:p>
            <a:pPr algn="just"/>
            <a:r>
              <a:rPr lang="tr-TR" sz="2400" i="0" dirty="0">
                <a:solidFill>
                  <a:srgbClr val="212529"/>
                </a:solidFill>
                <a:effectLst/>
                <a:latin typeface="Times New Roman" panose="02020603050405020304" pitchFamily="18" charset="0"/>
                <a:cs typeface="Times New Roman" panose="02020603050405020304" pitchFamily="18" charset="0"/>
              </a:rPr>
              <a:t> </a:t>
            </a:r>
          </a:p>
          <a:p>
            <a:pPr algn="ctr"/>
            <a:r>
              <a:rPr lang="tr-TR" sz="2400" b="1" i="0" dirty="0">
                <a:solidFill>
                  <a:srgbClr val="9A550A"/>
                </a:solidFill>
                <a:effectLst/>
                <a:latin typeface="Times New Roman" panose="02020603050405020304" pitchFamily="18" charset="0"/>
                <a:cs typeface="Times New Roman" panose="02020603050405020304" pitchFamily="18" charset="0"/>
              </a:rPr>
              <a:t>Vizyonumuz</a:t>
            </a:r>
            <a:endParaRPr lang="tr-TR" sz="2400" b="0" i="0" dirty="0">
              <a:solidFill>
                <a:srgbClr val="9A550A"/>
              </a:solidFill>
              <a:effectLst/>
              <a:latin typeface="Times New Roman" panose="02020603050405020304" pitchFamily="18" charset="0"/>
              <a:cs typeface="Times New Roman" panose="02020603050405020304" pitchFamily="18" charset="0"/>
            </a:endParaRPr>
          </a:p>
          <a:p>
            <a:pPr algn="just"/>
            <a:r>
              <a:rPr lang="tr-TR" sz="2400" b="0" i="0" dirty="0">
                <a:solidFill>
                  <a:srgbClr val="212529"/>
                </a:solidFill>
                <a:effectLst/>
                <a:latin typeface="Times New Roman" panose="02020603050405020304" pitchFamily="18" charset="0"/>
                <a:cs typeface="Times New Roman" panose="02020603050405020304" pitchFamily="18" charset="0"/>
              </a:rPr>
              <a:t> </a:t>
            </a:r>
          </a:p>
          <a:p>
            <a:pPr algn="just"/>
            <a:r>
              <a:rPr lang="tr-TR" sz="2400" i="0" dirty="0">
                <a:solidFill>
                  <a:srgbClr val="212529"/>
                </a:solidFill>
                <a:effectLst/>
                <a:latin typeface="Times New Roman" panose="02020603050405020304" pitchFamily="18" charset="0"/>
                <a:cs typeface="Times New Roman" panose="02020603050405020304" pitchFamily="18" charset="0"/>
              </a:rPr>
              <a:t>Dicle Üniversitesi, yürüttüğü eğitim-öğretim faaliyetleriyle; gerçekleştirdiği bilimsel araştırma ve projelerle uluslararası düzeyde bilim ve değer üreten bir üniversite olarak dünyanın en iyi üniversiteleri arasında yer alacaktır.</a:t>
            </a:r>
          </a:p>
          <a:p>
            <a:endParaRPr lang="tr-TR" sz="2200" b="1" dirty="0">
              <a:solidFill>
                <a:srgbClr val="002060"/>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881503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85384"/>
          </a:xfrm>
          <a:prstGeom prst="rect">
            <a:avLst/>
          </a:prstGeom>
        </p:spPr>
      </p:pic>
      <p:sp>
        <p:nvSpPr>
          <p:cNvPr id="6" name="Metin kutusu 5"/>
          <p:cNvSpPr txBox="1"/>
          <p:nvPr/>
        </p:nvSpPr>
        <p:spPr>
          <a:xfrm>
            <a:off x="467544" y="1118929"/>
            <a:ext cx="8424936" cy="4985980"/>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Kalite Politikamız</a:t>
            </a:r>
          </a:p>
          <a:p>
            <a:pPr algn="just">
              <a:buFont typeface="Arial" panose="020B0604020202020204" pitchFamily="34" charset="0"/>
              <a:buChar char="•"/>
            </a:pPr>
            <a:r>
              <a:rPr lang="tr-TR" sz="1800" b="0" i="0" dirty="0">
                <a:solidFill>
                  <a:srgbClr val="212529"/>
                </a:solidFill>
                <a:effectLst/>
                <a:latin typeface="Times New Roman" panose="02020603050405020304" pitchFamily="18" charset="0"/>
              </a:rPr>
              <a:t>Mevzuatlar çerçevesinde;</a:t>
            </a:r>
            <a:endParaRPr lang="tr-TR" sz="1800" b="0" i="0" dirty="0">
              <a:solidFill>
                <a:srgbClr val="212529"/>
              </a:solidFill>
              <a:effectLst/>
              <a:latin typeface="Wingdings" panose="05000000000000000000" pitchFamily="2" charset="2"/>
            </a:endParaRPr>
          </a:p>
          <a:p>
            <a:pPr algn="just">
              <a:buFont typeface="Arial" panose="020B0604020202020204" pitchFamily="34" charset="0"/>
              <a:buChar char="•"/>
            </a:pPr>
            <a:r>
              <a:rPr lang="tr-TR" sz="1800" b="0" i="0" dirty="0">
                <a:solidFill>
                  <a:srgbClr val="212529"/>
                </a:solidFill>
                <a:effectLst/>
                <a:latin typeface="Times New Roman" panose="02020603050405020304" pitchFamily="18" charset="0"/>
              </a:rPr>
              <a:t>Uluslararası düzeyde kabul gören </a:t>
            </a:r>
            <a:r>
              <a:rPr lang="tr-TR" sz="1800" b="1" i="0" dirty="0">
                <a:solidFill>
                  <a:srgbClr val="212529"/>
                </a:solidFill>
                <a:effectLst/>
                <a:latin typeface="Times New Roman" panose="02020603050405020304" pitchFamily="18" charset="0"/>
              </a:rPr>
              <a:t>eğitim ve araştırma faaliyetleri </a:t>
            </a:r>
            <a:r>
              <a:rPr lang="tr-TR" sz="1800" b="0" i="0" dirty="0">
                <a:solidFill>
                  <a:srgbClr val="212529"/>
                </a:solidFill>
                <a:effectLst/>
                <a:latin typeface="Times New Roman" panose="02020603050405020304" pitchFamily="18" charset="0"/>
              </a:rPr>
              <a:t>gerçekleştirmeyi,</a:t>
            </a:r>
          </a:p>
          <a:p>
            <a:pPr algn="just">
              <a:buFont typeface="Arial" panose="020B0604020202020204" pitchFamily="34" charset="0"/>
              <a:buChar char="•"/>
            </a:pPr>
            <a:r>
              <a:rPr lang="tr-TR" sz="1800" b="0" i="0" dirty="0">
                <a:solidFill>
                  <a:srgbClr val="212529"/>
                </a:solidFill>
                <a:effectLst/>
                <a:latin typeface="Times New Roman" panose="02020603050405020304" pitchFamily="18" charset="0"/>
              </a:rPr>
              <a:t>Kurumsal paydaşlarla işbirliğine dayalı olarak </a:t>
            </a:r>
            <a:r>
              <a:rPr lang="tr-TR" sz="1800" b="1" i="0" dirty="0">
                <a:solidFill>
                  <a:srgbClr val="212529"/>
                </a:solidFill>
                <a:effectLst/>
                <a:latin typeface="Times New Roman" panose="02020603050405020304" pitchFamily="18" charset="0"/>
              </a:rPr>
              <a:t>toplumsal değer yaratan projeler </a:t>
            </a:r>
            <a:r>
              <a:rPr lang="tr-TR" sz="1800" b="0" i="0" dirty="0">
                <a:solidFill>
                  <a:srgbClr val="212529"/>
                </a:solidFill>
                <a:effectLst/>
                <a:latin typeface="Times New Roman" panose="02020603050405020304" pitchFamily="18" charset="0"/>
              </a:rPr>
              <a:t>geliştirmeyi,</a:t>
            </a:r>
          </a:p>
          <a:p>
            <a:pPr algn="just">
              <a:buFont typeface="Arial" panose="020B0604020202020204" pitchFamily="34" charset="0"/>
              <a:buChar char="•"/>
            </a:pPr>
            <a:r>
              <a:rPr lang="tr-TR" sz="1800" b="0" i="0" dirty="0">
                <a:solidFill>
                  <a:srgbClr val="212529"/>
                </a:solidFill>
                <a:effectLst/>
                <a:latin typeface="Times New Roman" panose="02020603050405020304" pitchFamily="18" charset="0"/>
              </a:rPr>
              <a:t>Birimlerin katılımcı, eşgüdümlü ve yüksek performansla çalışmalarını sağlayan yönetim ve </a:t>
            </a:r>
            <a:r>
              <a:rPr lang="tr-TR" sz="1800" b="1" i="0" dirty="0">
                <a:solidFill>
                  <a:srgbClr val="212529"/>
                </a:solidFill>
                <a:effectLst/>
                <a:latin typeface="Times New Roman" panose="02020603050405020304" pitchFamily="18" charset="0"/>
              </a:rPr>
              <a:t>organizasyon anlayışını</a:t>
            </a:r>
            <a:r>
              <a:rPr lang="tr-TR" sz="1800" b="0" i="0" dirty="0">
                <a:solidFill>
                  <a:srgbClr val="212529"/>
                </a:solidFill>
                <a:effectLst/>
                <a:latin typeface="Times New Roman" panose="02020603050405020304" pitchFamily="18" charset="0"/>
              </a:rPr>
              <a:t> yerleştirmeyi,</a:t>
            </a:r>
          </a:p>
          <a:p>
            <a:pPr algn="just">
              <a:buFont typeface="Arial" panose="020B0604020202020204" pitchFamily="34" charset="0"/>
              <a:buChar char="•"/>
            </a:pPr>
            <a:r>
              <a:rPr lang="tr-TR" sz="1800" b="0" i="0" dirty="0">
                <a:solidFill>
                  <a:srgbClr val="212529"/>
                </a:solidFill>
                <a:effectLst/>
                <a:latin typeface="Times New Roman" panose="02020603050405020304" pitchFamily="18" charset="0"/>
              </a:rPr>
              <a:t>Kendisini sürekli yenileyen, araştıran, sorgulayan, etkin iletişim becerilerine ve toplumsal duyarlılığa sahip bireyler yetiştirebilen </a:t>
            </a:r>
            <a:r>
              <a:rPr lang="tr-TR" sz="1800" b="1" i="0" dirty="0">
                <a:solidFill>
                  <a:srgbClr val="212529"/>
                </a:solidFill>
                <a:effectLst/>
                <a:latin typeface="Times New Roman" panose="02020603050405020304" pitchFamily="18" charset="0"/>
              </a:rPr>
              <a:t>öğretim elemanı kadrosuna</a:t>
            </a:r>
            <a:r>
              <a:rPr lang="tr-TR" sz="1800" b="0" i="0" dirty="0">
                <a:solidFill>
                  <a:srgbClr val="212529"/>
                </a:solidFill>
                <a:effectLst/>
                <a:latin typeface="Times New Roman" panose="02020603050405020304" pitchFamily="18" charset="0"/>
              </a:rPr>
              <a:t> sahip olmayı,</a:t>
            </a:r>
          </a:p>
          <a:p>
            <a:pPr algn="just">
              <a:buFont typeface="Arial" panose="020B0604020202020204" pitchFamily="34" charset="0"/>
              <a:buChar char="•"/>
            </a:pPr>
            <a:r>
              <a:rPr lang="tr-TR" sz="1800" b="0" i="0" dirty="0">
                <a:solidFill>
                  <a:srgbClr val="212529"/>
                </a:solidFill>
                <a:effectLst/>
                <a:latin typeface="Times New Roman" panose="02020603050405020304" pitchFamily="18" charset="0"/>
              </a:rPr>
              <a:t>Mesleğin bilgi, beceri, davranış ve genel kültürüne sahip, çevreye duyarlı, iş sağlığı ve güvenliğine önem veren </a:t>
            </a:r>
            <a:r>
              <a:rPr lang="tr-TR" sz="1800" b="1" i="0" dirty="0">
                <a:solidFill>
                  <a:srgbClr val="212529"/>
                </a:solidFill>
                <a:effectLst/>
                <a:latin typeface="Times New Roman" panose="02020603050405020304" pitchFamily="18" charset="0"/>
              </a:rPr>
              <a:t>bireyler</a:t>
            </a:r>
            <a:r>
              <a:rPr lang="tr-TR" sz="1800" b="0" i="0" dirty="0">
                <a:solidFill>
                  <a:srgbClr val="212529"/>
                </a:solidFill>
                <a:effectLst/>
                <a:latin typeface="Times New Roman" panose="02020603050405020304" pitchFamily="18" charset="0"/>
              </a:rPr>
              <a:t> yetiştirmeyi,</a:t>
            </a:r>
          </a:p>
          <a:p>
            <a:pPr algn="just">
              <a:buFont typeface="Arial" panose="020B0604020202020204" pitchFamily="34" charset="0"/>
              <a:buChar char="•"/>
            </a:pPr>
            <a:r>
              <a:rPr lang="tr-TR" sz="1800" b="0" i="0" dirty="0">
                <a:solidFill>
                  <a:srgbClr val="212529"/>
                </a:solidFill>
                <a:effectLst/>
                <a:latin typeface="Times New Roman" panose="02020603050405020304" pitchFamily="18" charset="0"/>
              </a:rPr>
              <a:t>Hizmet alanların beklenti ve ihtiyaçlarını karşılayan, </a:t>
            </a:r>
            <a:r>
              <a:rPr lang="tr-TR" sz="1800" b="1" i="0" dirty="0">
                <a:solidFill>
                  <a:srgbClr val="212529"/>
                </a:solidFill>
                <a:effectLst/>
                <a:latin typeface="Times New Roman" panose="02020603050405020304" pitchFamily="18" charset="0"/>
              </a:rPr>
              <a:t>sürekli iyileştirmeye ve müşteri memnuniyetine </a:t>
            </a:r>
            <a:r>
              <a:rPr lang="tr-TR" sz="1800" b="0" i="0" dirty="0">
                <a:solidFill>
                  <a:srgbClr val="212529"/>
                </a:solidFill>
                <a:effectLst/>
                <a:latin typeface="Times New Roman" panose="02020603050405020304" pitchFamily="18" charset="0"/>
              </a:rPr>
              <a:t>odaklanan bir üniversite olmayı,</a:t>
            </a:r>
          </a:p>
          <a:p>
            <a:pPr algn="just">
              <a:buFont typeface="Arial" panose="020B0604020202020204" pitchFamily="34" charset="0"/>
              <a:buChar char="•"/>
            </a:pPr>
            <a:r>
              <a:rPr lang="tr-TR" sz="1800" b="0" i="0" dirty="0">
                <a:solidFill>
                  <a:srgbClr val="212529"/>
                </a:solidFill>
                <a:effectLst/>
                <a:latin typeface="Times New Roman" panose="02020603050405020304" pitchFamily="18" charset="0"/>
              </a:rPr>
              <a:t>Kurumsal kalite bilincini ve kültürünü yaygınlaştırarak, üniversitenin vizyonuna ve misyonuna uygun</a:t>
            </a:r>
            <a:r>
              <a:rPr lang="tr-TR" sz="1800" b="1" i="0" dirty="0">
                <a:solidFill>
                  <a:srgbClr val="212529"/>
                </a:solidFill>
                <a:effectLst/>
                <a:latin typeface="Times New Roman" panose="02020603050405020304" pitchFamily="18" charset="0"/>
              </a:rPr>
              <a:t> Kalite Yönetim Sistemi </a:t>
            </a:r>
            <a:r>
              <a:rPr lang="tr-TR" sz="1800" b="0" i="0" dirty="0">
                <a:solidFill>
                  <a:srgbClr val="212529"/>
                </a:solidFill>
                <a:effectLst/>
                <a:latin typeface="Times New Roman" panose="02020603050405020304" pitchFamily="18" charset="0"/>
              </a:rPr>
              <a:t>uygulamayı ve sürekli iyileştirmeyi,</a:t>
            </a:r>
          </a:p>
          <a:p>
            <a:pPr indent="355600" algn="just"/>
            <a:r>
              <a:rPr lang="tr-TR" sz="1800" b="0" i="0" dirty="0">
                <a:solidFill>
                  <a:srgbClr val="212529"/>
                </a:solidFill>
                <a:effectLst/>
                <a:latin typeface="Times New Roman" panose="02020603050405020304" pitchFamily="18" charset="0"/>
              </a:rPr>
              <a:t> “</a:t>
            </a:r>
            <a:r>
              <a:rPr lang="tr-TR" sz="1800" b="1" i="0" dirty="0">
                <a:solidFill>
                  <a:srgbClr val="212529"/>
                </a:solidFill>
                <a:effectLst/>
                <a:latin typeface="Times New Roman" panose="02020603050405020304" pitchFamily="18" charset="0"/>
              </a:rPr>
              <a:t>Kalite Politikası</a:t>
            </a:r>
            <a:r>
              <a:rPr lang="tr-TR" sz="1800" b="0" i="0" dirty="0">
                <a:solidFill>
                  <a:srgbClr val="212529"/>
                </a:solidFill>
                <a:effectLst/>
                <a:latin typeface="Times New Roman" panose="02020603050405020304" pitchFamily="18" charset="0"/>
              </a:rPr>
              <a:t>” olarak benimsemiştir.</a:t>
            </a:r>
          </a:p>
        </p:txBody>
      </p:sp>
    </p:spTree>
    <p:extLst>
      <p:ext uri="{BB962C8B-B14F-4D97-AF65-F5344CB8AC3E}">
        <p14:creationId xmlns:p14="http://schemas.microsoft.com/office/powerpoint/2010/main" val="2906122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85384"/>
          </a:xfrm>
          <a:prstGeom prst="rect">
            <a:avLst/>
          </a:prstGeom>
        </p:spPr>
      </p:pic>
      <p:sp>
        <p:nvSpPr>
          <p:cNvPr id="6" name="Metin kutusu 5"/>
          <p:cNvSpPr txBox="1"/>
          <p:nvPr/>
        </p:nvSpPr>
        <p:spPr>
          <a:xfrm>
            <a:off x="467544" y="1118929"/>
            <a:ext cx="8424936" cy="5262979"/>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Değerlerimiz</a:t>
            </a: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Adalet,</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Bilimsel özgürlük,</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Doğal çevreye duyarlılık,</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Farklılıklardan güç alma,</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Güvenilirlik,</a:t>
            </a:r>
            <a:endParaRPr lang="tr-TR" sz="3200" b="0" i="0" dirty="0">
              <a:solidFill>
                <a:srgbClr val="212529"/>
              </a:solidFill>
              <a:effectLst/>
              <a:latin typeface="OpenSans"/>
            </a:endParaRPr>
          </a:p>
          <a:p>
            <a:pPr algn="l">
              <a:buFont typeface="Arial" panose="020B0604020202020204" pitchFamily="34" charset="0"/>
              <a:buChar char="•"/>
            </a:pPr>
            <a:r>
              <a:rPr lang="tr-TR" sz="1800" b="0" i="0" dirty="0" err="1">
                <a:solidFill>
                  <a:srgbClr val="212529"/>
                </a:solidFill>
                <a:effectLst/>
                <a:latin typeface="Times New Roman" panose="02020603050405020304" pitchFamily="18" charset="0"/>
              </a:rPr>
              <a:t>İnovatif</a:t>
            </a:r>
            <a:r>
              <a:rPr lang="tr-TR" sz="1800" b="0" i="0" dirty="0">
                <a:solidFill>
                  <a:srgbClr val="212529"/>
                </a:solidFill>
                <a:effectLst/>
                <a:latin typeface="Times New Roman" panose="02020603050405020304" pitchFamily="18" charset="0"/>
              </a:rPr>
              <a:t> düşünce,</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İnsana saygı,</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Kalite bilinci,</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Katılımcılık,</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Kaynakları etkin kullanma,</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Kültürel mirasa bağlılık,</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Liyakat,</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Özveri,</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Rehberlik,</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Sosyal sorumluluk,</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Tutarlılık,</a:t>
            </a:r>
            <a:endParaRPr lang="tr-TR" sz="3200" b="0" i="0" dirty="0">
              <a:solidFill>
                <a:srgbClr val="212529"/>
              </a:solidFill>
              <a:effectLst/>
              <a:latin typeface="OpenSans"/>
            </a:endParaRPr>
          </a:p>
          <a:p>
            <a:pPr algn="l">
              <a:buFont typeface="Arial" panose="020B0604020202020204" pitchFamily="34" charset="0"/>
              <a:buChar char="•"/>
            </a:pPr>
            <a:r>
              <a:rPr lang="tr-TR" sz="1800" b="0" i="0" dirty="0">
                <a:solidFill>
                  <a:srgbClr val="212529"/>
                </a:solidFill>
                <a:effectLst/>
                <a:latin typeface="Times New Roman" panose="02020603050405020304" pitchFamily="18" charset="0"/>
              </a:rPr>
              <a:t>Yaşam boyu öğrenme.</a:t>
            </a:r>
            <a:endParaRPr lang="tr-TR" sz="3200" b="0" i="0" dirty="0">
              <a:solidFill>
                <a:srgbClr val="212529"/>
              </a:solidFill>
              <a:effectLst/>
              <a:latin typeface="OpenSans"/>
            </a:endParaRPr>
          </a:p>
        </p:txBody>
      </p:sp>
    </p:spTree>
    <p:extLst>
      <p:ext uri="{BB962C8B-B14F-4D97-AF65-F5344CB8AC3E}">
        <p14:creationId xmlns:p14="http://schemas.microsoft.com/office/powerpoint/2010/main" val="3434311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85384"/>
          </a:xfrm>
          <a:prstGeom prst="rect">
            <a:avLst/>
          </a:prstGeom>
        </p:spPr>
      </p:pic>
      <p:sp>
        <p:nvSpPr>
          <p:cNvPr id="6" name="Metin kutusu 5"/>
          <p:cNvSpPr txBox="1"/>
          <p:nvPr/>
        </p:nvSpPr>
        <p:spPr>
          <a:xfrm>
            <a:off x="683568" y="1118929"/>
            <a:ext cx="8208912" cy="4616648"/>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ORYANTASYON PRGRAM AKIŞI</a:t>
            </a:r>
          </a:p>
          <a:p>
            <a:pPr algn="just"/>
            <a:r>
              <a:rPr lang="tr-TR" sz="2200" b="1" dirty="0">
                <a:solidFill>
                  <a:srgbClr val="002060"/>
                </a:solidFill>
                <a:latin typeface="Times New Roman" panose="02020603050405020304" pitchFamily="18" charset="0"/>
                <a:cs typeface="Times New Roman" panose="02020603050405020304" pitchFamily="18" charset="0"/>
              </a:rPr>
              <a:t>2023-2024 eğitim-öğretim yılı Oryantasyon Programı 10 Ekim 2023 Salı günü saat: 09.30'da Dicle Üniversitesi 15 Temmuz Kültür ve Kongre Merkezi A salonunda yapılacaktır. </a:t>
            </a:r>
          </a:p>
          <a:p>
            <a:pPr algn="just"/>
            <a:endParaRPr lang="tr-TR" sz="2200" b="1" dirty="0">
              <a:solidFill>
                <a:srgbClr val="002060"/>
              </a:solidFill>
              <a:latin typeface="Times New Roman" panose="02020603050405020304" pitchFamily="18" charset="0"/>
              <a:cs typeface="Times New Roman" panose="02020603050405020304" pitchFamily="18" charset="0"/>
            </a:endParaRPr>
          </a:p>
          <a:p>
            <a:pPr algn="just"/>
            <a:r>
              <a:rPr lang="tr-TR" sz="2200" b="1" dirty="0">
                <a:solidFill>
                  <a:srgbClr val="002060"/>
                </a:solidFill>
                <a:latin typeface="Times New Roman" panose="02020603050405020304" pitchFamily="18" charset="0"/>
                <a:cs typeface="Times New Roman" panose="02020603050405020304" pitchFamily="18" charset="0"/>
              </a:rPr>
              <a:t>Rektörümüz Sayın </a:t>
            </a:r>
            <a:r>
              <a:rPr lang="tr-TR" sz="2200" b="1" dirty="0" err="1">
                <a:solidFill>
                  <a:srgbClr val="002060"/>
                </a:solidFill>
                <a:latin typeface="Times New Roman" panose="02020603050405020304" pitchFamily="18" charset="0"/>
                <a:cs typeface="Times New Roman" pitchFamily="18" charset="0"/>
              </a:rPr>
              <a:t>Prof.Dr.Mehmet</a:t>
            </a:r>
            <a:r>
              <a:rPr lang="tr-TR" sz="2200" b="1" dirty="0">
                <a:solidFill>
                  <a:srgbClr val="002060"/>
                </a:solidFill>
                <a:latin typeface="Times New Roman" panose="02020603050405020304" pitchFamily="18" charset="0"/>
                <a:cs typeface="Times New Roman" pitchFamily="18" charset="0"/>
              </a:rPr>
              <a:t> </a:t>
            </a:r>
            <a:r>
              <a:rPr lang="tr-TR" sz="2200" b="1" dirty="0" err="1">
                <a:solidFill>
                  <a:srgbClr val="002060"/>
                </a:solidFill>
                <a:latin typeface="Times New Roman" panose="02020603050405020304" pitchFamily="18" charset="0"/>
                <a:cs typeface="Times New Roman" pitchFamily="18" charset="0"/>
              </a:rPr>
              <a:t>KARAKOÇ’un</a:t>
            </a:r>
            <a:r>
              <a:rPr lang="tr-TR" sz="2200" b="1" dirty="0">
                <a:solidFill>
                  <a:srgbClr val="002060"/>
                </a:solidFill>
                <a:latin typeface="Times New Roman" panose="02020603050405020304" pitchFamily="18" charset="0"/>
                <a:cs typeface="Times New Roman" pitchFamily="18" charset="0"/>
              </a:rPr>
              <a:t> konuşması</a:t>
            </a:r>
          </a:p>
          <a:p>
            <a:pPr algn="just"/>
            <a:endParaRPr lang="tr-TR" sz="2200" b="1" dirty="0">
              <a:solidFill>
                <a:srgbClr val="002060"/>
              </a:solidFill>
              <a:latin typeface="Times New Roman" panose="02020603050405020304" pitchFamily="18" charset="0"/>
              <a:cs typeface="Times New Roman" pitchFamily="18" charset="0"/>
            </a:endParaRPr>
          </a:p>
          <a:p>
            <a:pPr algn="just"/>
            <a:r>
              <a:rPr lang="tr-TR" sz="2200" b="1" dirty="0">
                <a:solidFill>
                  <a:srgbClr val="002060"/>
                </a:solidFill>
                <a:latin typeface="Times New Roman" panose="02020603050405020304" pitchFamily="18" charset="0"/>
                <a:cs typeface="Times New Roman" pitchFamily="18" charset="0"/>
              </a:rPr>
              <a:t>Birim sunumları (Sunumlar 10 </a:t>
            </a:r>
            <a:r>
              <a:rPr lang="tr-TR" sz="2200" b="1" dirty="0" err="1">
                <a:solidFill>
                  <a:srgbClr val="002060"/>
                </a:solidFill>
                <a:latin typeface="Times New Roman" panose="02020603050405020304" pitchFamily="18" charset="0"/>
                <a:cs typeface="Times New Roman" pitchFamily="18" charset="0"/>
              </a:rPr>
              <a:t>dadika</a:t>
            </a:r>
            <a:r>
              <a:rPr lang="tr-TR" sz="2200" b="1" dirty="0">
                <a:solidFill>
                  <a:srgbClr val="002060"/>
                </a:solidFill>
                <a:latin typeface="Times New Roman" panose="02020603050405020304" pitchFamily="18" charset="0"/>
                <a:cs typeface="Times New Roman" pitchFamily="18" charset="0"/>
              </a:rPr>
              <a:t> olacaktır)</a:t>
            </a:r>
          </a:p>
          <a:p>
            <a:pPr algn="just"/>
            <a:endParaRPr lang="tr-TR" sz="2200" b="1" dirty="0">
              <a:solidFill>
                <a:srgbClr val="002060"/>
              </a:solidFill>
              <a:latin typeface="Times New Roman" panose="02020603050405020304" pitchFamily="18" charset="0"/>
              <a:cs typeface="Times New Roman" pitchFamily="18" charset="0"/>
            </a:endParaRPr>
          </a:p>
          <a:p>
            <a:pPr algn="just"/>
            <a:r>
              <a:rPr lang="tr-TR" sz="2200" b="1" dirty="0">
                <a:solidFill>
                  <a:srgbClr val="002060"/>
                </a:solidFill>
                <a:latin typeface="Times New Roman" panose="02020603050405020304" pitchFamily="18" charset="0"/>
                <a:cs typeface="Times New Roman" pitchFamily="18" charset="0"/>
              </a:rPr>
              <a:t>Firma ve eğitim kurumlarının stantlarını dolaşma-tanışma</a:t>
            </a:r>
          </a:p>
          <a:p>
            <a:pPr algn="just"/>
            <a:endParaRPr lang="tr-TR" sz="2200" b="1" dirty="0">
              <a:solidFill>
                <a:srgbClr val="002060"/>
              </a:solidFill>
              <a:latin typeface="Times New Roman" panose="02020603050405020304" pitchFamily="18" charset="0"/>
              <a:cs typeface="Times New Roman" pitchFamily="18" charset="0"/>
            </a:endParaRPr>
          </a:p>
          <a:p>
            <a:pPr algn="just"/>
            <a:r>
              <a:rPr lang="tr-TR" sz="2200" b="1" dirty="0">
                <a:solidFill>
                  <a:srgbClr val="002060"/>
                </a:solidFill>
                <a:latin typeface="Times New Roman" panose="02020603050405020304" pitchFamily="18" charset="0"/>
                <a:cs typeface="Times New Roman" pitchFamily="18" charset="0"/>
              </a:rPr>
              <a:t>İkram ve Kapanış</a:t>
            </a:r>
          </a:p>
          <a:p>
            <a:endParaRPr lang="tr-TR" sz="2200" b="1" dirty="0">
              <a:solidFill>
                <a:srgbClr val="002060"/>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469392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85384"/>
          </a:xfrm>
          <a:prstGeom prst="rect">
            <a:avLst/>
          </a:prstGeom>
        </p:spPr>
      </p:pic>
      <p:sp>
        <p:nvSpPr>
          <p:cNvPr id="6" name="Metin kutusu 5"/>
          <p:cNvSpPr txBox="1"/>
          <p:nvPr/>
        </p:nvSpPr>
        <p:spPr>
          <a:xfrm>
            <a:off x="683568" y="1844824"/>
            <a:ext cx="8208912" cy="1015663"/>
          </a:xfrm>
          <a:prstGeom prst="rect">
            <a:avLst/>
          </a:prstGeom>
          <a:noFill/>
        </p:spPr>
        <p:txBody>
          <a:bodyPr wrap="square" rtlCol="0">
            <a:spAutoFit/>
          </a:bodyPr>
          <a:lstStyle/>
          <a:p>
            <a:pPr algn="ctr"/>
            <a:r>
              <a:rPr lang="tr-TR" sz="3000" b="1" dirty="0">
                <a:solidFill>
                  <a:srgbClr val="9A550A"/>
                </a:solidFill>
                <a:latin typeface="Times New Roman" pitchFamily="18" charset="0"/>
                <a:cs typeface="Times New Roman" pitchFamily="18" charset="0"/>
              </a:rPr>
              <a:t>ÖĞRENCİ İŞLERİ DAİRE BAŞKANLIĞI SUNUMU</a:t>
            </a:r>
            <a:endParaRPr lang="tr-TR" sz="3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569360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85384"/>
          </a:xfrm>
          <a:prstGeom prst="rect">
            <a:avLst/>
          </a:prstGeom>
        </p:spPr>
      </p:pic>
      <p:sp>
        <p:nvSpPr>
          <p:cNvPr id="6" name="Metin kutusu 5"/>
          <p:cNvSpPr txBox="1"/>
          <p:nvPr/>
        </p:nvSpPr>
        <p:spPr>
          <a:xfrm>
            <a:off x="683568" y="1118929"/>
            <a:ext cx="8208912" cy="2400657"/>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BAŞKANLIĞIMIZ</a:t>
            </a:r>
          </a:p>
          <a:p>
            <a:pPr algn="just"/>
            <a:r>
              <a:rPr lang="tr-TR" sz="3000" b="1" dirty="0">
                <a:solidFill>
                  <a:srgbClr val="002060"/>
                </a:solidFill>
                <a:latin typeface="Times New Roman" pitchFamily="18" charset="0"/>
                <a:cs typeface="Times New Roman" pitchFamily="18" charset="0"/>
              </a:rPr>
              <a:t>Başkanlığımız, </a:t>
            </a:r>
          </a:p>
          <a:p>
            <a:pPr algn="just"/>
            <a:r>
              <a:rPr lang="tr-TR" sz="3000" b="1" dirty="0">
                <a:solidFill>
                  <a:srgbClr val="002060"/>
                </a:solidFill>
                <a:latin typeface="Times New Roman" pitchFamily="18" charset="0"/>
                <a:cs typeface="Times New Roman" pitchFamily="18" charset="0"/>
              </a:rPr>
              <a:t>Beden Eğitimi ve Spor Yüksekokulu ile Sağlık Bilimleri Fakültesi arasında bulunan alanda 2 katlı yapıda faaliyet sürdürmektedir.</a:t>
            </a:r>
          </a:p>
        </p:txBody>
      </p:sp>
    </p:spTree>
    <p:extLst>
      <p:ext uri="{BB962C8B-B14F-4D97-AF65-F5344CB8AC3E}">
        <p14:creationId xmlns:p14="http://schemas.microsoft.com/office/powerpoint/2010/main" val="3843296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1691680" y="692696"/>
            <a:ext cx="3456384" cy="553998"/>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BAŞKANLIĞIMIZ</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246694"/>
            <a:ext cx="9108503" cy="5638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4415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4555093"/>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BAŞKANLIĞIMIZIN GÖREVLERİ</a:t>
            </a:r>
          </a:p>
          <a:p>
            <a:pPr algn="just"/>
            <a:r>
              <a:rPr lang="tr-TR" sz="2600" b="1" dirty="0">
                <a:solidFill>
                  <a:srgbClr val="002060"/>
                </a:solidFill>
                <a:latin typeface="Times New Roman" pitchFamily="18" charset="0"/>
                <a:cs typeface="Times New Roman" pitchFamily="18" charset="0"/>
              </a:rPr>
              <a:t>Başkanlığımız, öğrencilerimizin kayıt işleminden mezuniyetine kadar tüm iş ve işlemlerini gerçekleştirmektedir.</a:t>
            </a:r>
          </a:p>
          <a:p>
            <a:pPr algn="just"/>
            <a:endParaRPr lang="tr-TR" sz="2600" b="1" dirty="0">
              <a:solidFill>
                <a:srgbClr val="002060"/>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Öğrencilerimizin ve mezunlarımızın her türlü bilgisini raporlayarak ilgili sistemlere iletmekte ve aynı zamanda </a:t>
            </a:r>
            <a:r>
              <a:rPr lang="tr-TR" sz="2600" b="1" dirty="0" err="1">
                <a:solidFill>
                  <a:srgbClr val="002060"/>
                </a:solidFill>
                <a:latin typeface="Times New Roman" pitchFamily="18" charset="0"/>
                <a:cs typeface="Times New Roman" pitchFamily="18" charset="0"/>
              </a:rPr>
              <a:t>dokümante</a:t>
            </a:r>
            <a:r>
              <a:rPr lang="tr-TR" sz="2600" b="1" dirty="0">
                <a:solidFill>
                  <a:srgbClr val="002060"/>
                </a:solidFill>
                <a:latin typeface="Times New Roman" pitchFamily="18" charset="0"/>
                <a:cs typeface="Times New Roman" pitchFamily="18" charset="0"/>
              </a:rPr>
              <a:t> etmektedir.</a:t>
            </a:r>
          </a:p>
          <a:p>
            <a:pPr algn="just"/>
            <a:endParaRPr lang="tr-TR" sz="2600" b="1" dirty="0">
              <a:solidFill>
                <a:srgbClr val="002060"/>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Paydaşlarımıza eğitim-öğretim süreçleri hakkında gerekli bilgilendirmeler yapmaktadır.</a:t>
            </a:r>
          </a:p>
        </p:txBody>
      </p:sp>
    </p:spTree>
    <p:extLst>
      <p:ext uri="{BB962C8B-B14F-4D97-AF65-F5344CB8AC3E}">
        <p14:creationId xmlns:p14="http://schemas.microsoft.com/office/powerpoint/2010/main" val="4271698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467544" y="1118929"/>
            <a:ext cx="8352928" cy="4493538"/>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BAŞKANLIĞIMIZIN PERSONEL YAPISI</a:t>
            </a:r>
          </a:p>
          <a:p>
            <a:pPr algn="just"/>
            <a:r>
              <a:rPr lang="tr-TR" sz="2600" b="1" dirty="0">
                <a:solidFill>
                  <a:srgbClr val="002060"/>
                </a:solidFill>
                <a:latin typeface="Times New Roman" pitchFamily="18" charset="0"/>
                <a:cs typeface="Times New Roman" pitchFamily="18" charset="0"/>
              </a:rPr>
              <a:t>Başkanlığımız bünyesinde </a:t>
            </a:r>
          </a:p>
          <a:p>
            <a:pPr algn="just"/>
            <a:r>
              <a:rPr lang="tr-TR" sz="2600" b="1" dirty="0">
                <a:solidFill>
                  <a:srgbClr val="002060"/>
                </a:solidFill>
                <a:latin typeface="Times New Roman" pitchFamily="18" charset="0"/>
                <a:cs typeface="Times New Roman" pitchFamily="18" charset="0"/>
              </a:rPr>
              <a:t>1 Daire Başkanı</a:t>
            </a:r>
          </a:p>
          <a:p>
            <a:pPr algn="just"/>
            <a:r>
              <a:rPr lang="tr-TR" sz="2600" b="1" dirty="0">
                <a:solidFill>
                  <a:srgbClr val="002060"/>
                </a:solidFill>
                <a:latin typeface="Times New Roman" pitchFamily="18" charset="0"/>
                <a:cs typeface="Times New Roman" pitchFamily="18" charset="0"/>
              </a:rPr>
              <a:t>2 Şube Müdürü</a:t>
            </a:r>
          </a:p>
          <a:p>
            <a:pPr algn="just"/>
            <a:r>
              <a:rPr lang="tr-TR" sz="2600" b="1" dirty="0">
                <a:solidFill>
                  <a:srgbClr val="002060"/>
                </a:solidFill>
                <a:latin typeface="Times New Roman" pitchFamily="18" charset="0"/>
                <a:cs typeface="Times New Roman" pitchFamily="18" charset="0"/>
              </a:rPr>
              <a:t>1 Matematikçi</a:t>
            </a:r>
          </a:p>
          <a:p>
            <a:pPr algn="just"/>
            <a:r>
              <a:rPr lang="tr-TR" sz="2600" b="1" dirty="0">
                <a:solidFill>
                  <a:srgbClr val="002060"/>
                </a:solidFill>
                <a:latin typeface="Times New Roman" pitchFamily="18" charset="0"/>
                <a:cs typeface="Times New Roman" pitchFamily="18" charset="0"/>
              </a:rPr>
              <a:t>6 Şef </a:t>
            </a:r>
          </a:p>
          <a:p>
            <a:pPr algn="just"/>
            <a:r>
              <a:rPr lang="tr-TR" sz="2600" b="1" dirty="0">
                <a:solidFill>
                  <a:srgbClr val="002060"/>
                </a:solidFill>
                <a:latin typeface="Times New Roman" pitchFamily="18" charset="0"/>
                <a:cs typeface="Times New Roman" pitchFamily="18" charset="0"/>
              </a:rPr>
              <a:t>25 Memur </a:t>
            </a:r>
            <a:r>
              <a:rPr lang="tr-TR" sz="2600" b="1" dirty="0">
                <a:solidFill>
                  <a:srgbClr val="FF0000"/>
                </a:solidFill>
                <a:latin typeface="Times New Roman" pitchFamily="18" charset="0"/>
                <a:cs typeface="Times New Roman" pitchFamily="18" charset="0"/>
              </a:rPr>
              <a:t>(Enstitülerdeki öğrenci işleri de dahil) </a:t>
            </a:r>
            <a:r>
              <a:rPr lang="tr-TR" sz="2600" b="1" dirty="0">
                <a:solidFill>
                  <a:srgbClr val="002060"/>
                </a:solidFill>
                <a:latin typeface="Times New Roman" pitchFamily="18" charset="0"/>
                <a:cs typeface="Times New Roman" pitchFamily="18" charset="0"/>
              </a:rPr>
              <a:t>olmak üzere toplam </a:t>
            </a:r>
            <a:r>
              <a:rPr lang="tr-TR" sz="2600" b="1" dirty="0">
                <a:solidFill>
                  <a:srgbClr val="FF0000"/>
                </a:solidFill>
                <a:latin typeface="Times New Roman" pitchFamily="18" charset="0"/>
                <a:cs typeface="Times New Roman" pitchFamily="18" charset="0"/>
              </a:rPr>
              <a:t>35 personel </a:t>
            </a:r>
            <a:r>
              <a:rPr lang="tr-TR" sz="2600" b="1" dirty="0">
                <a:solidFill>
                  <a:srgbClr val="002060"/>
                </a:solidFill>
                <a:latin typeface="Times New Roman" pitchFamily="18" charset="0"/>
                <a:cs typeface="Times New Roman" pitchFamily="18" charset="0"/>
              </a:rPr>
              <a:t>görev yapmaktadır.</a:t>
            </a:r>
          </a:p>
          <a:p>
            <a:pPr algn="just"/>
            <a:r>
              <a:rPr lang="tr-TR" sz="2600" b="1" dirty="0">
                <a:solidFill>
                  <a:srgbClr val="002060"/>
                </a:solidFill>
                <a:latin typeface="Times New Roman" pitchFamily="18" charset="0"/>
                <a:cs typeface="Times New Roman" pitchFamily="18" charset="0"/>
              </a:rPr>
              <a:t>	</a:t>
            </a:r>
          </a:p>
          <a:p>
            <a:pPr algn="just"/>
            <a:r>
              <a:rPr lang="tr-TR" sz="2600" b="1" dirty="0">
                <a:solidFill>
                  <a:srgbClr val="002060"/>
                </a:solidFill>
                <a:latin typeface="Times New Roman" pitchFamily="18" charset="0"/>
                <a:cs typeface="Times New Roman" pitchFamily="18" charset="0"/>
              </a:rPr>
              <a:t>İlçelerde bulunan öğrenci işleri bürolarımız da mevzuat, işleyiş ve teknik yönden desteklenmektedir.</a:t>
            </a:r>
            <a:endParaRPr lang="tr-TR" sz="26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204288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683568" y="1118929"/>
            <a:ext cx="8136904" cy="5539978"/>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HATIRLATMA-*ÇOK ÖNEMLİ*</a:t>
            </a:r>
          </a:p>
          <a:p>
            <a:endParaRPr lang="tr-TR" sz="2400" b="1" dirty="0">
              <a:solidFill>
                <a:srgbClr val="9A550A"/>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Öncelikle öğrenci otomasyonu sayfasındaki iletişim bilgilerimizi özelikle de cep telefonu numarasını güncel tutalım. </a:t>
            </a:r>
          </a:p>
          <a:p>
            <a:pPr algn="just"/>
            <a:endParaRPr lang="tr-TR" sz="3000" b="1" dirty="0">
              <a:solidFill>
                <a:srgbClr val="002060"/>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Üniversitemizce eğitim-öğretim faaliyetleri ile ilgili olarak gönderilen mesajların muhatabına ulaşması bizim için önemli bir husustur.</a:t>
            </a:r>
          </a:p>
          <a:p>
            <a:pPr algn="just"/>
            <a:endParaRPr lang="tr-TR" sz="3000" b="1" dirty="0">
              <a:solidFill>
                <a:srgbClr val="002060"/>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İletişim bilgisi doğru olmayan öğrencilerle ilgili tüm sorumluluk kendilerine aittir.</a:t>
            </a:r>
          </a:p>
        </p:txBody>
      </p:sp>
    </p:spTree>
    <p:extLst>
      <p:ext uri="{BB962C8B-B14F-4D97-AF65-F5344CB8AC3E}">
        <p14:creationId xmlns:p14="http://schemas.microsoft.com/office/powerpoint/2010/main" val="1250814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683568" y="1118929"/>
            <a:ext cx="8136904" cy="5047536"/>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AKADEMİK DANIŞMAN</a:t>
            </a:r>
          </a:p>
          <a:p>
            <a:endParaRPr lang="tr-TR" sz="3000" b="1" dirty="0">
              <a:solidFill>
                <a:srgbClr val="9A550A"/>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Üniversitemize kayıt yaptıran her öğrenci için ilgili bölüm veya programda bulunan öğretim elemanlarından biri danışman olarak atanır her türlü sorunu danışmanınızla görüşebilirsiniz.</a:t>
            </a:r>
          </a:p>
          <a:p>
            <a:pPr algn="just"/>
            <a:endParaRPr lang="tr-TR" sz="3000" b="1" dirty="0">
              <a:solidFill>
                <a:srgbClr val="002060"/>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Danışmanın, öğrencilerle belli görüşme saatleri vardır ve bu saatler ilgili danışmanın kapısında yazılıdır. </a:t>
            </a:r>
          </a:p>
          <a:p>
            <a:endParaRPr lang="tr-TR" sz="2200" b="1"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3081018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539552" y="1118929"/>
            <a:ext cx="8280920" cy="5016758"/>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KAYIT YENİLEME (DERS KAYDI)</a:t>
            </a:r>
          </a:p>
          <a:p>
            <a:endParaRPr lang="tr-TR" sz="3000" b="1" dirty="0">
              <a:solidFill>
                <a:srgbClr val="002060"/>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Sevgili öğrenciler, Üniversitemize kayıt olan her öğrencinin kesin kayıt işleminden sonra ayrıca ilgili döneme ait okutulan derslerin ders kayıt işlemi de bulunmaktadır.</a:t>
            </a:r>
          </a:p>
          <a:p>
            <a:pPr algn="just"/>
            <a:endParaRPr lang="tr-TR" sz="3000" b="1" dirty="0">
              <a:solidFill>
                <a:srgbClr val="002060"/>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Ancak yeni kayıt olan öğrenciler için Başkanlığımız ilk dönemde otomatik olarak ders kayıt işlemini yapmaktadır.</a:t>
            </a:r>
          </a:p>
          <a:p>
            <a:pPr algn="just"/>
            <a:endParaRPr lang="tr-TR" sz="2000" dirty="0">
              <a:solidFill>
                <a:srgbClr val="002060"/>
              </a:solidFill>
            </a:endParaRPr>
          </a:p>
        </p:txBody>
      </p:sp>
    </p:spTree>
    <p:extLst>
      <p:ext uri="{BB962C8B-B14F-4D97-AF65-F5344CB8AC3E}">
        <p14:creationId xmlns:p14="http://schemas.microsoft.com/office/powerpoint/2010/main" val="1214388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539552" y="1118929"/>
            <a:ext cx="8280920" cy="4955203"/>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KAYIT YENİLEME (DERS KAYDI)</a:t>
            </a:r>
          </a:p>
          <a:p>
            <a:pPr algn="just"/>
            <a:r>
              <a:rPr lang="tr-TR" sz="2600" b="1" dirty="0">
                <a:solidFill>
                  <a:srgbClr val="002060"/>
                </a:solidFill>
                <a:latin typeface="Times New Roman" pitchFamily="18" charset="0"/>
                <a:cs typeface="Times New Roman" pitchFamily="18" charset="0"/>
              </a:rPr>
              <a:t>Sonraki dönemlerde öğrenciler, akademik takvimde belirtilen tarihler arasında kendilerine ait öğrenci otomasyonundan ilgili döneme ait zorunlu ve seçmeli dersleri seçip kontrol edecekler ve mutlaka kesinleştirme işlemini gerçekleştireceklerdir. Otomasyon ortamında detaylı olarak anlatılacaktır.</a:t>
            </a:r>
          </a:p>
          <a:p>
            <a:pPr algn="just"/>
            <a:r>
              <a:rPr lang="tr-TR" sz="2600" b="1" dirty="0">
                <a:solidFill>
                  <a:srgbClr val="002060"/>
                </a:solidFill>
                <a:latin typeface="Times New Roman" pitchFamily="18" charset="0"/>
                <a:cs typeface="Times New Roman" pitchFamily="18" charset="0"/>
              </a:rPr>
              <a:t>Yıl sistemli Tıp, Diş Hekimliği ve Hukuk Fakültelerinde ise ara dönemde kayıt yenileme işlemi bulunmamaktadır.</a:t>
            </a:r>
          </a:p>
          <a:p>
            <a:pPr algn="just"/>
            <a:r>
              <a:rPr lang="tr-TR" sz="2600" b="1" dirty="0">
                <a:solidFill>
                  <a:srgbClr val="002060"/>
                </a:solidFill>
                <a:latin typeface="Times New Roman" pitchFamily="18" charset="0"/>
                <a:cs typeface="Times New Roman" pitchFamily="18" charset="0"/>
              </a:rPr>
              <a:t>Konu ile ilgili her dönem başında web sayfamızda ve otomasyon ortamında duyurular kısmında yayınlanan duyuruyu takip edelim.</a:t>
            </a:r>
          </a:p>
        </p:txBody>
      </p:sp>
    </p:spTree>
    <p:extLst>
      <p:ext uri="{BB962C8B-B14F-4D97-AF65-F5344CB8AC3E}">
        <p14:creationId xmlns:p14="http://schemas.microsoft.com/office/powerpoint/2010/main" val="1404920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5109091"/>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DERS MÜFREDATI</a:t>
            </a:r>
          </a:p>
          <a:p>
            <a:endParaRPr lang="tr-TR" sz="2600" b="1" dirty="0">
              <a:solidFill>
                <a:srgbClr val="9A550A"/>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Her öğrencinin bağlı olduğu ve almakla yükümlü olduğu dersleri gösteren bir ders müfredatı mevcuttur. (Otomasyon ortamında detaylı olarak gösterilecektir.)</a:t>
            </a:r>
          </a:p>
          <a:p>
            <a:pPr algn="just"/>
            <a:endParaRPr lang="tr-TR" sz="3000" b="1" dirty="0">
              <a:solidFill>
                <a:srgbClr val="002060"/>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Lütfen her ders kaydı döneminde müfredatınızı inceleyiniz, varsa eksiklikleri danışmanınız veya Öğrenci İşleri Daire Başkanlığı ile görüşerek sonuçlandırınız.</a:t>
            </a:r>
          </a:p>
        </p:txBody>
      </p:sp>
    </p:spTree>
    <p:extLst>
      <p:ext uri="{BB962C8B-B14F-4D97-AF65-F5344CB8AC3E}">
        <p14:creationId xmlns:p14="http://schemas.microsoft.com/office/powerpoint/2010/main" val="2690201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1691680" y="703729"/>
            <a:ext cx="6408712" cy="553998"/>
          </a:xfrm>
          <a:prstGeom prst="rect">
            <a:avLst/>
          </a:prstGeom>
          <a:noFill/>
        </p:spPr>
        <p:txBody>
          <a:bodyPr wrap="square" rtlCol="0">
            <a:spAutoFit/>
          </a:bodyPr>
          <a:lstStyle/>
          <a:p>
            <a:pPr algn="just"/>
            <a:r>
              <a:rPr lang="tr-TR" sz="3000" b="1" dirty="0">
                <a:solidFill>
                  <a:srgbClr val="9A550A"/>
                </a:solidFill>
                <a:latin typeface="Times New Roman" pitchFamily="18" charset="0"/>
                <a:cs typeface="Times New Roman" pitchFamily="18" charset="0"/>
              </a:rPr>
              <a:t>ÖN LİSANS ÖZET MÜFREDATI</a:t>
            </a:r>
          </a:p>
        </p:txBody>
      </p:sp>
      <p:graphicFrame>
        <p:nvGraphicFramePr>
          <p:cNvPr id="5" name="Tablo 4"/>
          <p:cNvGraphicFramePr>
            <a:graphicFrameLocks noGrp="1"/>
          </p:cNvGraphicFramePr>
          <p:nvPr>
            <p:extLst>
              <p:ext uri="{D42A27DB-BD31-4B8C-83A1-F6EECF244321}">
                <p14:modId xmlns:p14="http://schemas.microsoft.com/office/powerpoint/2010/main" val="3001502229"/>
              </p:ext>
            </p:extLst>
          </p:nvPr>
        </p:nvGraphicFramePr>
        <p:xfrm>
          <a:off x="251520" y="1340769"/>
          <a:ext cx="8640959" cy="5256584"/>
        </p:xfrm>
        <a:graphic>
          <a:graphicData uri="http://schemas.openxmlformats.org/drawingml/2006/table">
            <a:tbl>
              <a:tblPr firstRow="1" firstCol="1" bandRow="1">
                <a:tableStyleId>{5C22544A-7EE6-4342-B048-85BDC9FD1C3A}</a:tableStyleId>
              </a:tblPr>
              <a:tblGrid>
                <a:gridCol w="913947">
                  <a:extLst>
                    <a:ext uri="{9D8B030D-6E8A-4147-A177-3AD203B41FA5}">
                      <a16:colId xmlns:a16="http://schemas.microsoft.com/office/drawing/2014/main" val="20000"/>
                    </a:ext>
                  </a:extLst>
                </a:gridCol>
                <a:gridCol w="3406533">
                  <a:extLst>
                    <a:ext uri="{9D8B030D-6E8A-4147-A177-3AD203B41FA5}">
                      <a16:colId xmlns:a16="http://schemas.microsoft.com/office/drawing/2014/main" val="20001"/>
                    </a:ext>
                  </a:extLst>
                </a:gridCol>
                <a:gridCol w="4320479">
                  <a:extLst>
                    <a:ext uri="{9D8B030D-6E8A-4147-A177-3AD203B41FA5}">
                      <a16:colId xmlns:a16="http://schemas.microsoft.com/office/drawing/2014/main" val="20002"/>
                    </a:ext>
                  </a:extLst>
                </a:gridCol>
              </a:tblGrid>
              <a:tr h="576092">
                <a:tc gridSpan="3">
                  <a:txBody>
                    <a:bodyPr/>
                    <a:lstStyle/>
                    <a:p>
                      <a:pPr algn="ctr">
                        <a:lnSpc>
                          <a:spcPct val="115000"/>
                        </a:lnSpc>
                        <a:spcAft>
                          <a:spcPts val="0"/>
                        </a:spcAft>
                      </a:pPr>
                      <a:r>
                        <a:rPr lang="tr-TR" sz="2000" dirty="0">
                          <a:solidFill>
                            <a:schemeClr val="tx1"/>
                          </a:solidFill>
                          <a:effectLst/>
                          <a:latin typeface="Times New Roman" pitchFamily="18" charset="0"/>
                          <a:cs typeface="Times New Roman" pitchFamily="18" charset="0"/>
                        </a:rPr>
                        <a:t>ÖN LİSANS PROGRAMI</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576092">
                <a:tc gridSpan="2">
                  <a:txBody>
                    <a:bodyPr/>
                    <a:lstStyle/>
                    <a:p>
                      <a:pPr algn="ctr">
                        <a:lnSpc>
                          <a:spcPct val="115000"/>
                        </a:lnSpc>
                        <a:spcAft>
                          <a:spcPts val="0"/>
                        </a:spcAft>
                      </a:pPr>
                      <a:r>
                        <a:rPr lang="tr-TR" sz="1400" dirty="0">
                          <a:solidFill>
                            <a:schemeClr val="tx1"/>
                          </a:solidFill>
                          <a:effectLst/>
                          <a:latin typeface="Times New Roman" pitchFamily="18" charset="0"/>
                          <a:cs typeface="Times New Roman" pitchFamily="18" charset="0"/>
                        </a:rPr>
                        <a:t>GÜZ DÖNEMİ</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a:txBody>
                    <a:bodyPr/>
                    <a:lstStyle/>
                    <a:p>
                      <a:pPr algn="ctr">
                        <a:lnSpc>
                          <a:spcPct val="115000"/>
                        </a:lnSpc>
                        <a:spcAft>
                          <a:spcPts val="0"/>
                        </a:spcAft>
                      </a:pPr>
                      <a:r>
                        <a:rPr lang="tr-TR" sz="1400" dirty="0">
                          <a:solidFill>
                            <a:schemeClr val="tx1"/>
                          </a:solidFill>
                          <a:effectLst/>
                          <a:latin typeface="Times New Roman" pitchFamily="18" charset="0"/>
                          <a:cs typeface="Times New Roman" pitchFamily="18" charset="0"/>
                        </a:rPr>
                        <a:t>BAHAR DÖNEMİ</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1188062">
                <a:tc>
                  <a:txBody>
                    <a:bodyPr/>
                    <a:lstStyle/>
                    <a:p>
                      <a:pPr>
                        <a:lnSpc>
                          <a:spcPct val="115000"/>
                        </a:lnSpc>
                        <a:spcAft>
                          <a:spcPts val="0"/>
                        </a:spcAft>
                      </a:pPr>
                      <a:endParaRPr lang="tr-TR" sz="1100" dirty="0">
                        <a:effectLst/>
                      </a:endParaRPr>
                    </a:p>
                    <a:p>
                      <a:pPr>
                        <a:lnSpc>
                          <a:spcPct val="115000"/>
                        </a:lnSpc>
                        <a:spcAft>
                          <a:spcPts val="0"/>
                        </a:spcAft>
                      </a:pPr>
                      <a:r>
                        <a:rPr lang="tr-TR" sz="1600" dirty="0">
                          <a:solidFill>
                            <a:schemeClr val="tx1"/>
                          </a:solidFill>
                          <a:effectLst/>
                        </a:rPr>
                        <a:t>1.SINIF</a:t>
                      </a:r>
                      <a:endParaRPr lang="tr-TR" sz="1600" dirty="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endParaRPr lang="tr-TR" sz="1400" dirty="0">
                        <a:solidFill>
                          <a:schemeClr val="tx1"/>
                        </a:solidFill>
                        <a:effectLst/>
                        <a:latin typeface="Times New Roman" pitchFamily="18" charset="0"/>
                        <a:cs typeface="Times New Roman" pitchFamily="18" charset="0"/>
                      </a:endParaRPr>
                    </a:p>
                    <a:p>
                      <a:pPr algn="ctr">
                        <a:lnSpc>
                          <a:spcPct val="115000"/>
                        </a:lnSpc>
                        <a:spcAft>
                          <a:spcPts val="0"/>
                        </a:spcAft>
                      </a:pPr>
                      <a:r>
                        <a:rPr lang="tr-TR" sz="1400" dirty="0">
                          <a:solidFill>
                            <a:schemeClr val="tx1"/>
                          </a:solidFill>
                          <a:effectLst/>
                          <a:latin typeface="Times New Roman" pitchFamily="18" charset="0"/>
                          <a:cs typeface="Times New Roman" pitchFamily="18" charset="0"/>
                        </a:rPr>
                        <a:t>30 AKTS (ZORUNLU DERS)</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endParaRPr lang="tr-TR" sz="1400" dirty="0">
                        <a:solidFill>
                          <a:schemeClr val="tx1"/>
                        </a:solidFill>
                        <a:effectLst/>
                        <a:latin typeface="Times New Roman" pitchFamily="18" charset="0"/>
                        <a:cs typeface="Times New Roman" pitchFamily="18" charset="0"/>
                      </a:endParaRPr>
                    </a:p>
                    <a:p>
                      <a:pPr algn="ctr">
                        <a:lnSpc>
                          <a:spcPct val="115000"/>
                        </a:lnSpc>
                        <a:spcAft>
                          <a:spcPts val="0"/>
                        </a:spcAft>
                      </a:pPr>
                      <a:r>
                        <a:rPr lang="tr-TR" sz="1400" dirty="0">
                          <a:solidFill>
                            <a:schemeClr val="tx1"/>
                          </a:solidFill>
                          <a:effectLst/>
                          <a:latin typeface="Times New Roman" pitchFamily="18" charset="0"/>
                          <a:cs typeface="Times New Roman" pitchFamily="18" charset="0"/>
                        </a:rPr>
                        <a:t>30 AKTS (ZORUNLU DERS)</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576092">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1.SINIF TOPLAM 60 AKTS</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3"/>
                  </a:ext>
                </a:extLst>
              </a:tr>
              <a:tr h="1188062">
                <a:tc>
                  <a:txBody>
                    <a:bodyPr/>
                    <a:lstStyle/>
                    <a:p>
                      <a:pPr>
                        <a:lnSpc>
                          <a:spcPct val="115000"/>
                        </a:lnSpc>
                        <a:spcAft>
                          <a:spcPts val="0"/>
                        </a:spcAft>
                      </a:pPr>
                      <a:endParaRPr lang="tr-TR" sz="1100" dirty="0">
                        <a:effectLst/>
                      </a:endParaRPr>
                    </a:p>
                    <a:p>
                      <a:pPr>
                        <a:lnSpc>
                          <a:spcPct val="115000"/>
                        </a:lnSpc>
                        <a:spcAft>
                          <a:spcPts val="0"/>
                        </a:spcAft>
                      </a:pPr>
                      <a:r>
                        <a:rPr lang="tr-TR" sz="1600" dirty="0">
                          <a:solidFill>
                            <a:schemeClr val="tx1"/>
                          </a:solidFill>
                          <a:effectLst/>
                        </a:rPr>
                        <a:t>2.SINIF</a:t>
                      </a:r>
                      <a:endParaRPr lang="tr-TR" sz="1600" dirty="0">
                        <a:solidFill>
                          <a:schemeClr val="tx1"/>
                        </a:solidFill>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400" dirty="0">
                          <a:solidFill>
                            <a:schemeClr val="tx1"/>
                          </a:solidFill>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 </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tr-TR" sz="1400" dirty="0">
                          <a:solidFill>
                            <a:schemeClr val="tx1"/>
                          </a:solidFill>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 </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4"/>
                  </a:ext>
                </a:extLst>
              </a:tr>
              <a:tr h="576092">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2.SINIF TOPLAM 60 AKTS</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5"/>
                  </a:ext>
                </a:extLst>
              </a:tr>
              <a:tr h="576092">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MEZUNİYET İÇİN GEREKLİ AKTS TOPLAM 120</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2147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1619672" y="579461"/>
            <a:ext cx="7416824" cy="553998"/>
          </a:xfrm>
          <a:prstGeom prst="rect">
            <a:avLst/>
          </a:prstGeom>
          <a:noFill/>
        </p:spPr>
        <p:txBody>
          <a:bodyPr wrap="square" rtlCol="0">
            <a:spAutoFit/>
          </a:bodyPr>
          <a:lstStyle/>
          <a:p>
            <a:pPr algn="just"/>
            <a:r>
              <a:rPr lang="tr-TR" sz="3000" b="1" dirty="0">
                <a:solidFill>
                  <a:srgbClr val="9A550A"/>
                </a:solidFill>
                <a:latin typeface="Times New Roman" pitchFamily="18" charset="0"/>
                <a:cs typeface="Times New Roman" pitchFamily="18" charset="0"/>
              </a:rPr>
              <a:t>LİSANS PROGRAMI ÖZET MÜFREDATI</a:t>
            </a:r>
          </a:p>
        </p:txBody>
      </p:sp>
      <p:graphicFrame>
        <p:nvGraphicFramePr>
          <p:cNvPr id="5" name="Tablo 4"/>
          <p:cNvGraphicFramePr>
            <a:graphicFrameLocks noGrp="1"/>
          </p:cNvGraphicFramePr>
          <p:nvPr>
            <p:extLst>
              <p:ext uri="{D42A27DB-BD31-4B8C-83A1-F6EECF244321}">
                <p14:modId xmlns:p14="http://schemas.microsoft.com/office/powerpoint/2010/main" val="4195232440"/>
              </p:ext>
            </p:extLst>
          </p:nvPr>
        </p:nvGraphicFramePr>
        <p:xfrm>
          <a:off x="107504" y="1133458"/>
          <a:ext cx="8928992" cy="5607904"/>
        </p:xfrm>
        <a:graphic>
          <a:graphicData uri="http://schemas.openxmlformats.org/drawingml/2006/table">
            <a:tbl>
              <a:tblPr firstRow="1" firstCol="1" bandRow="1">
                <a:tableStyleId>{5C22544A-7EE6-4342-B048-85BDC9FD1C3A}</a:tableStyleId>
              </a:tblPr>
              <a:tblGrid>
                <a:gridCol w="820990">
                  <a:extLst>
                    <a:ext uri="{9D8B030D-6E8A-4147-A177-3AD203B41FA5}">
                      <a16:colId xmlns:a16="http://schemas.microsoft.com/office/drawing/2014/main" val="20000"/>
                    </a:ext>
                  </a:extLst>
                </a:gridCol>
                <a:gridCol w="3244547">
                  <a:extLst>
                    <a:ext uri="{9D8B030D-6E8A-4147-A177-3AD203B41FA5}">
                      <a16:colId xmlns:a16="http://schemas.microsoft.com/office/drawing/2014/main" val="20001"/>
                    </a:ext>
                  </a:extLst>
                </a:gridCol>
                <a:gridCol w="4863455">
                  <a:extLst>
                    <a:ext uri="{9D8B030D-6E8A-4147-A177-3AD203B41FA5}">
                      <a16:colId xmlns:a16="http://schemas.microsoft.com/office/drawing/2014/main" val="20002"/>
                    </a:ext>
                  </a:extLst>
                </a:gridCol>
              </a:tblGrid>
              <a:tr h="390325">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LİSANS PROGRAMI</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294955">
                <a:tc gridSpan="2">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GÜZ DÖNEMİ</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a:txBody>
                    <a:bodyPr/>
                    <a:lstStyle/>
                    <a:p>
                      <a:pPr>
                        <a:lnSpc>
                          <a:spcPct val="115000"/>
                        </a:lnSpc>
                        <a:spcAft>
                          <a:spcPts val="0"/>
                        </a:spcAft>
                      </a:pPr>
                      <a:r>
                        <a:rPr lang="tr-TR" sz="1400" b="1" dirty="0">
                          <a:solidFill>
                            <a:schemeClr val="tx1"/>
                          </a:solidFill>
                          <a:effectLst/>
                          <a:latin typeface="Times New Roman" pitchFamily="18" charset="0"/>
                          <a:cs typeface="Times New Roman" pitchFamily="18" charset="0"/>
                        </a:rPr>
                        <a:t>BAHAR DÖNEMİ</a:t>
                      </a:r>
                      <a:endParaRPr lang="tr-TR" sz="1400" b="1"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294955">
                <a:tc>
                  <a:txBody>
                    <a:bodyPr/>
                    <a:lstStyle/>
                    <a:p>
                      <a:pPr>
                        <a:lnSpc>
                          <a:spcPct val="115000"/>
                        </a:lnSpc>
                        <a:spcAft>
                          <a:spcPts val="0"/>
                        </a:spcAft>
                      </a:pPr>
                      <a:r>
                        <a:rPr lang="tr-TR" sz="1100">
                          <a:effectLst/>
                        </a:rPr>
                        <a:t>1.SINIF</a:t>
                      </a:r>
                      <a:endParaRPr lang="tr-TR" sz="110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30 AKTS (ZORUNLU DERS)</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30 AKTS (ZORUNLU DERS)</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390325">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1.SINIF TOPLAM 60 AKTS</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3"/>
                  </a:ext>
                </a:extLst>
              </a:tr>
              <a:tr h="496789">
                <a:tc>
                  <a:txBody>
                    <a:bodyPr/>
                    <a:lstStyle/>
                    <a:p>
                      <a:pPr>
                        <a:lnSpc>
                          <a:spcPct val="115000"/>
                        </a:lnSpc>
                        <a:spcAft>
                          <a:spcPts val="0"/>
                        </a:spcAft>
                      </a:pPr>
                      <a:r>
                        <a:rPr lang="tr-TR" sz="1100">
                          <a:effectLst/>
                        </a:rPr>
                        <a:t>2.SINIF</a:t>
                      </a:r>
                      <a:endParaRPr lang="tr-TR" sz="1100">
                        <a:effectLst/>
                        <a:latin typeface="Calibri"/>
                        <a:ea typeface="Calibri"/>
                        <a:cs typeface="Times New Roman"/>
                      </a:endParaRPr>
                    </a:p>
                  </a:txBody>
                  <a:tcPr marL="68580" marR="68580" marT="0" marB="0"/>
                </a:tc>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30 AKTS ZORUNLU DERS </a:t>
                      </a:r>
                    </a:p>
                    <a:p>
                      <a:pPr>
                        <a:lnSpc>
                          <a:spcPct val="115000"/>
                        </a:lnSpc>
                        <a:spcAft>
                          <a:spcPts val="0"/>
                        </a:spcAft>
                      </a:pPr>
                      <a:r>
                        <a:rPr lang="tr-TR" sz="1400">
                          <a:solidFill>
                            <a:schemeClr val="tx1"/>
                          </a:solidFill>
                          <a:effectLst/>
                          <a:latin typeface="Times New Roman" pitchFamily="18" charset="0"/>
                          <a:cs typeface="Times New Roman" pitchFamily="18" charset="0"/>
                        </a:rPr>
                        <a:t>Seçmeli ders bırakılabilir</a:t>
                      </a:r>
                      <a:endParaRPr lang="tr-TR"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30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Seçmeli ders bırakılabilir</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4"/>
                  </a:ext>
                </a:extLst>
              </a:tr>
              <a:tr h="390325">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2.SINIF TOPLAM 60 AKTS</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5"/>
                  </a:ext>
                </a:extLst>
              </a:tr>
              <a:tr h="759887">
                <a:tc>
                  <a:txBody>
                    <a:bodyPr/>
                    <a:lstStyle/>
                    <a:p>
                      <a:pPr algn="ctr">
                        <a:lnSpc>
                          <a:spcPct val="115000"/>
                        </a:lnSpc>
                        <a:spcAft>
                          <a:spcPts val="0"/>
                        </a:spcAft>
                      </a:pPr>
                      <a:r>
                        <a:rPr lang="tr-TR" sz="1100">
                          <a:effectLst/>
                        </a:rPr>
                        <a:t>3.SINIF</a:t>
                      </a:r>
                      <a:endParaRPr lang="tr-TR" sz="110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 </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6"/>
                  </a:ext>
                </a:extLst>
              </a:tr>
              <a:tr h="390325">
                <a:tc gridSpan="3">
                  <a:txBody>
                    <a:bodyPr/>
                    <a:lstStyle/>
                    <a:p>
                      <a:pPr algn="ctr">
                        <a:lnSpc>
                          <a:spcPct val="115000"/>
                        </a:lnSpc>
                        <a:spcAft>
                          <a:spcPts val="0"/>
                        </a:spcAft>
                      </a:pPr>
                      <a:r>
                        <a:rPr lang="tr-TR" sz="2200" b="1" dirty="0">
                          <a:solidFill>
                            <a:schemeClr val="tx1"/>
                          </a:solidFill>
                          <a:effectLst/>
                          <a:latin typeface="Times New Roman" pitchFamily="18" charset="0"/>
                          <a:cs typeface="Times New Roman" pitchFamily="18" charset="0"/>
                        </a:rPr>
                        <a:t>3.SINIF TOPLAM 60 AKTS</a:t>
                      </a:r>
                      <a:endParaRPr lang="tr-TR" sz="2200" b="1"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7"/>
                  </a:ext>
                </a:extLst>
              </a:tr>
              <a:tr h="745168">
                <a:tc>
                  <a:txBody>
                    <a:bodyPr/>
                    <a:lstStyle/>
                    <a:p>
                      <a:pPr algn="ctr">
                        <a:lnSpc>
                          <a:spcPct val="115000"/>
                        </a:lnSpc>
                        <a:spcAft>
                          <a:spcPts val="0"/>
                        </a:spcAft>
                      </a:pPr>
                      <a:r>
                        <a:rPr lang="tr-TR" sz="1100">
                          <a:effectLst/>
                        </a:rPr>
                        <a:t>4.SINIF</a:t>
                      </a:r>
                      <a:endParaRPr lang="tr-TR" sz="1100">
                        <a:effectLst/>
                        <a:latin typeface="Calibri"/>
                        <a:ea typeface="Calibri"/>
                        <a:cs typeface="Times New Roman"/>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 </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20 AKTS ZORUNLU DERS </a:t>
                      </a:r>
                    </a:p>
                    <a:p>
                      <a:pPr>
                        <a:lnSpc>
                          <a:spcPct val="115000"/>
                        </a:lnSpc>
                        <a:spcAft>
                          <a:spcPts val="0"/>
                        </a:spcAft>
                      </a:pPr>
                      <a:r>
                        <a:rPr lang="tr-TR" sz="1400" dirty="0">
                          <a:solidFill>
                            <a:schemeClr val="tx1"/>
                          </a:solidFill>
                          <a:effectLst/>
                          <a:latin typeface="Times New Roman" pitchFamily="18" charset="0"/>
                          <a:cs typeface="Times New Roman" pitchFamily="18" charset="0"/>
                        </a:rPr>
                        <a:t>En az 10 AKTS Bölüm İçi veya bölüm dışı Seçmeli ders</a:t>
                      </a:r>
                      <a:endParaRPr lang="tr-TR"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8"/>
                  </a:ext>
                </a:extLst>
              </a:tr>
              <a:tr h="390325">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4.SINIF TOPLAM 60 AKTS</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9"/>
                  </a:ext>
                </a:extLst>
              </a:tr>
              <a:tr h="354842">
                <a:tc gridSpan="3">
                  <a:txBody>
                    <a:bodyPr/>
                    <a:lstStyle/>
                    <a:p>
                      <a:pPr algn="ctr">
                        <a:lnSpc>
                          <a:spcPct val="115000"/>
                        </a:lnSpc>
                        <a:spcAft>
                          <a:spcPts val="0"/>
                        </a:spcAft>
                      </a:pPr>
                      <a:r>
                        <a:rPr lang="tr-TR" sz="2000" dirty="0">
                          <a:solidFill>
                            <a:schemeClr val="tx1"/>
                          </a:solidFill>
                          <a:effectLst/>
                          <a:latin typeface="Times New Roman" pitchFamily="18" charset="0"/>
                          <a:cs typeface="Times New Roman" pitchFamily="18" charset="0"/>
                        </a:rPr>
                        <a:t>4 YILLIK LİSANS PROGRAMI TOPLAM </a:t>
                      </a:r>
                      <a:r>
                        <a:rPr lang="tr-TR" sz="2000" dirty="0">
                          <a:solidFill>
                            <a:srgbClr val="FFC000"/>
                          </a:solidFill>
                          <a:effectLst/>
                          <a:latin typeface="Times New Roman" pitchFamily="18" charset="0"/>
                          <a:cs typeface="Times New Roman" pitchFamily="18" charset="0"/>
                        </a:rPr>
                        <a:t>240</a:t>
                      </a:r>
                      <a:endParaRPr lang="tr-TR" sz="2000" dirty="0">
                        <a:solidFill>
                          <a:srgbClr val="FFC000"/>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0"/>
                  </a:ext>
                </a:extLst>
              </a:tr>
              <a:tr h="709683">
                <a:tc gridSpan="3">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2000" dirty="0">
                          <a:solidFill>
                            <a:schemeClr val="tx1"/>
                          </a:solidFill>
                          <a:effectLst/>
                          <a:latin typeface="Times New Roman" pitchFamily="18" charset="0"/>
                          <a:cs typeface="Times New Roman" pitchFamily="18" charset="0"/>
                        </a:rPr>
                        <a:t>5 YILLIK LİSANS PROGRAMI </a:t>
                      </a:r>
                      <a:r>
                        <a:rPr lang="tr-TR" sz="2000" dirty="0">
                          <a:solidFill>
                            <a:srgbClr val="FFC000"/>
                          </a:solidFill>
                          <a:effectLst/>
                          <a:latin typeface="Times New Roman" pitchFamily="18" charset="0"/>
                          <a:cs typeface="Times New Roman" pitchFamily="18" charset="0"/>
                        </a:rPr>
                        <a:t>300</a:t>
                      </a:r>
                      <a:r>
                        <a:rPr lang="tr-TR" sz="2000" dirty="0">
                          <a:solidFill>
                            <a:schemeClr val="tx1"/>
                          </a:solidFill>
                          <a:effectLst/>
                          <a:latin typeface="Times New Roman" pitchFamily="18" charset="0"/>
                          <a:cs typeface="Times New Roman" pitchFamily="18" charset="0"/>
                        </a:rPr>
                        <a:t> </a:t>
                      </a:r>
                    </a:p>
                    <a:p>
                      <a:pPr marL="0" marR="0" indent="0" algn="ctr" defTabSz="914400" rtl="0" eaLnBrk="1" fontAlgn="auto" latinLnBrk="0" hangingPunct="1">
                        <a:lnSpc>
                          <a:spcPct val="115000"/>
                        </a:lnSpc>
                        <a:spcBef>
                          <a:spcPts val="0"/>
                        </a:spcBef>
                        <a:spcAft>
                          <a:spcPts val="0"/>
                        </a:spcAft>
                        <a:buClrTx/>
                        <a:buSzTx/>
                        <a:buFontTx/>
                        <a:buNone/>
                        <a:tabLst/>
                        <a:defRPr/>
                      </a:pPr>
                      <a:r>
                        <a:rPr lang="tr-TR" sz="2000" dirty="0">
                          <a:solidFill>
                            <a:schemeClr val="tx1"/>
                          </a:solidFill>
                          <a:effectLst/>
                          <a:latin typeface="Times New Roman" pitchFamily="18" charset="0"/>
                          <a:cs typeface="Times New Roman" pitchFamily="18" charset="0"/>
                        </a:rPr>
                        <a:t>6 YILLIK LİSANS PROGRAMI ise </a:t>
                      </a:r>
                      <a:r>
                        <a:rPr lang="tr-TR" sz="2000" dirty="0">
                          <a:solidFill>
                            <a:srgbClr val="FFC000"/>
                          </a:solidFill>
                          <a:effectLst/>
                          <a:latin typeface="Times New Roman" pitchFamily="18" charset="0"/>
                          <a:cs typeface="Times New Roman" pitchFamily="18" charset="0"/>
                        </a:rPr>
                        <a:t>360</a:t>
                      </a:r>
                      <a:r>
                        <a:rPr lang="tr-TR" sz="2000" dirty="0">
                          <a:solidFill>
                            <a:schemeClr val="tx1"/>
                          </a:solidFill>
                          <a:effectLst/>
                          <a:latin typeface="Times New Roman" pitchFamily="18" charset="0"/>
                          <a:cs typeface="Times New Roman" pitchFamily="18" charset="0"/>
                        </a:rPr>
                        <a:t> AKTS’DEN OLUŞUR</a:t>
                      </a: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8832044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1691680" y="641784"/>
            <a:ext cx="7128792" cy="477054"/>
          </a:xfrm>
          <a:prstGeom prst="rect">
            <a:avLst/>
          </a:prstGeom>
          <a:noFill/>
        </p:spPr>
        <p:txBody>
          <a:bodyPr wrap="square" rtlCol="0">
            <a:spAutoFit/>
          </a:bodyPr>
          <a:lstStyle/>
          <a:p>
            <a:pPr algn="just"/>
            <a:r>
              <a:rPr lang="tr-TR" sz="2500" b="1" dirty="0">
                <a:solidFill>
                  <a:srgbClr val="9A550A"/>
                </a:solidFill>
                <a:latin typeface="Times New Roman" pitchFamily="18" charset="0"/>
                <a:cs typeface="Times New Roman" pitchFamily="18" charset="0"/>
              </a:rPr>
              <a:t>TEZSİZ YÜKSEK LİSANS ÖZET MÜFREDATI</a:t>
            </a:r>
          </a:p>
        </p:txBody>
      </p:sp>
      <p:graphicFrame>
        <p:nvGraphicFramePr>
          <p:cNvPr id="5" name="Tablo 4"/>
          <p:cNvGraphicFramePr>
            <a:graphicFrameLocks noGrp="1"/>
          </p:cNvGraphicFramePr>
          <p:nvPr>
            <p:extLst>
              <p:ext uri="{D42A27DB-BD31-4B8C-83A1-F6EECF244321}">
                <p14:modId xmlns:p14="http://schemas.microsoft.com/office/powerpoint/2010/main" val="309788593"/>
              </p:ext>
            </p:extLst>
          </p:nvPr>
        </p:nvGraphicFramePr>
        <p:xfrm>
          <a:off x="179512" y="1118840"/>
          <a:ext cx="8856984" cy="5550518"/>
        </p:xfrm>
        <a:graphic>
          <a:graphicData uri="http://schemas.openxmlformats.org/drawingml/2006/table">
            <a:tbl>
              <a:tblPr firstRow="1" firstCol="1" bandRow="1">
                <a:tableStyleId>{5C22544A-7EE6-4342-B048-85BDC9FD1C3A}</a:tableStyleId>
              </a:tblPr>
              <a:tblGrid>
                <a:gridCol w="1467191">
                  <a:extLst>
                    <a:ext uri="{9D8B030D-6E8A-4147-A177-3AD203B41FA5}">
                      <a16:colId xmlns:a16="http://schemas.microsoft.com/office/drawing/2014/main" val="20000"/>
                    </a:ext>
                  </a:extLst>
                </a:gridCol>
                <a:gridCol w="5749054">
                  <a:extLst>
                    <a:ext uri="{9D8B030D-6E8A-4147-A177-3AD203B41FA5}">
                      <a16:colId xmlns:a16="http://schemas.microsoft.com/office/drawing/2014/main" val="20001"/>
                    </a:ext>
                  </a:extLst>
                </a:gridCol>
                <a:gridCol w="1640739">
                  <a:extLst>
                    <a:ext uri="{9D8B030D-6E8A-4147-A177-3AD203B41FA5}">
                      <a16:colId xmlns:a16="http://schemas.microsoft.com/office/drawing/2014/main" val="20002"/>
                    </a:ext>
                  </a:extLst>
                </a:gridCol>
              </a:tblGrid>
              <a:tr h="644879">
                <a:tc gridSpan="3">
                  <a:txBody>
                    <a:bodyPr/>
                    <a:lstStyle/>
                    <a:p>
                      <a:pPr algn="ctr">
                        <a:lnSpc>
                          <a:spcPct val="115000"/>
                        </a:lnSpc>
                        <a:spcAft>
                          <a:spcPts val="0"/>
                        </a:spcAft>
                      </a:pPr>
                      <a:r>
                        <a:rPr lang="tr-TR" sz="2000" dirty="0">
                          <a:solidFill>
                            <a:schemeClr val="tx1"/>
                          </a:solidFill>
                          <a:effectLst/>
                          <a:latin typeface="Times New Roman" pitchFamily="18" charset="0"/>
                          <a:cs typeface="Times New Roman" pitchFamily="18" charset="0"/>
                        </a:rPr>
                        <a:t>TEZSİZ YÜKSEK LİSANS (MAKSİMUM 3 DÖNEM)</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795959">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Dönem</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500" dirty="0">
                          <a:solidFill>
                            <a:schemeClr val="tx1"/>
                          </a:solidFill>
                          <a:effectLst/>
                          <a:latin typeface="Times New Roman" pitchFamily="18" charset="0"/>
                          <a:cs typeface="Times New Roman" pitchFamily="18" charset="0"/>
                        </a:rPr>
                        <a:t>FAALİYET ADI</a:t>
                      </a:r>
                      <a:endParaRPr lang="tr-TR" sz="25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500" dirty="0">
                          <a:effectLst/>
                          <a:latin typeface="Times New Roman" pitchFamily="18" charset="0"/>
                          <a:cs typeface="Times New Roman" pitchFamily="18" charset="0"/>
                        </a:rPr>
                        <a:t>AKTS</a:t>
                      </a:r>
                      <a:endParaRPr lang="tr-TR" sz="25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795959">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1.Dönem</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5 Adet Kredili Ders (3 Ulusal Kredi-6 AKTS)</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500" dirty="0">
                          <a:effectLst/>
                          <a:latin typeface="Times New Roman" pitchFamily="18" charset="0"/>
                          <a:cs typeface="Times New Roman" pitchFamily="18" charset="0"/>
                        </a:rPr>
                        <a:t>30</a:t>
                      </a:r>
                      <a:endParaRPr lang="tr-TR" sz="25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925844">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2.Dönem</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5 Adet Kredili Ders (3 Ulusal Kredi-6 AKTS)</a:t>
                      </a:r>
                    </a:p>
                    <a:p>
                      <a:pPr>
                        <a:lnSpc>
                          <a:spcPct val="115000"/>
                        </a:lnSpc>
                        <a:spcAft>
                          <a:spcPts val="0"/>
                        </a:spcAft>
                      </a:pPr>
                      <a:r>
                        <a:rPr lang="tr-TR" sz="2000" dirty="0">
                          <a:solidFill>
                            <a:schemeClr val="tx1"/>
                          </a:solidFill>
                          <a:effectLst/>
                          <a:latin typeface="Times New Roman" pitchFamily="18" charset="0"/>
                          <a:ea typeface="Calibri"/>
                          <a:cs typeface="Times New Roman" pitchFamily="18" charset="0"/>
                        </a:rPr>
                        <a:t>Son dönemde proje çalışması da alınabilir.</a:t>
                      </a:r>
                    </a:p>
                  </a:txBody>
                  <a:tcPr marL="68580" marR="68580" marT="0" marB="0"/>
                </a:tc>
                <a:tc>
                  <a:txBody>
                    <a:bodyPr/>
                    <a:lstStyle/>
                    <a:p>
                      <a:pPr>
                        <a:lnSpc>
                          <a:spcPct val="115000"/>
                        </a:lnSpc>
                        <a:spcAft>
                          <a:spcPts val="0"/>
                        </a:spcAft>
                      </a:pPr>
                      <a:r>
                        <a:rPr lang="tr-TR" sz="2500" dirty="0">
                          <a:effectLst/>
                          <a:latin typeface="Times New Roman" pitchFamily="18" charset="0"/>
                          <a:cs typeface="Times New Roman" pitchFamily="18" charset="0"/>
                        </a:rPr>
                        <a:t>30+30</a:t>
                      </a:r>
                      <a:endParaRPr lang="tr-TR" sz="25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3"/>
                  </a:ext>
                </a:extLst>
              </a:tr>
              <a:tr h="795959">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3.Dönem</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Proje Çalışması</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500" dirty="0">
                          <a:effectLst/>
                          <a:latin typeface="Times New Roman" pitchFamily="18" charset="0"/>
                          <a:cs typeface="Times New Roman" pitchFamily="18" charset="0"/>
                        </a:rPr>
                        <a:t>30</a:t>
                      </a:r>
                      <a:endParaRPr lang="tr-TR" sz="2500" dirty="0">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4"/>
                  </a:ext>
                </a:extLst>
              </a:tr>
              <a:tr h="795959">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En az 10 adet ders, 1 Projeden oluşur.</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5"/>
                  </a:ext>
                </a:extLst>
              </a:tr>
              <a:tr h="795959">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MEZUNİYET İÇİN 90 AKTS</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305793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1619672" y="692696"/>
            <a:ext cx="8136904" cy="477054"/>
          </a:xfrm>
          <a:prstGeom prst="rect">
            <a:avLst/>
          </a:prstGeom>
          <a:noFill/>
        </p:spPr>
        <p:txBody>
          <a:bodyPr wrap="square" rtlCol="0">
            <a:spAutoFit/>
          </a:bodyPr>
          <a:lstStyle/>
          <a:p>
            <a:pPr algn="just"/>
            <a:r>
              <a:rPr lang="tr-TR" sz="2500" b="1" dirty="0">
                <a:solidFill>
                  <a:srgbClr val="9A550A"/>
                </a:solidFill>
                <a:latin typeface="Times New Roman" pitchFamily="18" charset="0"/>
                <a:cs typeface="Times New Roman" pitchFamily="18" charset="0"/>
              </a:rPr>
              <a:t>TEZLİ YÜKSEK LİSANS ÖZET MÜFREDATI</a:t>
            </a:r>
          </a:p>
        </p:txBody>
      </p:sp>
      <p:graphicFrame>
        <p:nvGraphicFramePr>
          <p:cNvPr id="5" name="Tablo 4"/>
          <p:cNvGraphicFramePr>
            <a:graphicFrameLocks noGrp="1"/>
          </p:cNvGraphicFramePr>
          <p:nvPr>
            <p:extLst>
              <p:ext uri="{D42A27DB-BD31-4B8C-83A1-F6EECF244321}">
                <p14:modId xmlns:p14="http://schemas.microsoft.com/office/powerpoint/2010/main" val="293460609"/>
              </p:ext>
            </p:extLst>
          </p:nvPr>
        </p:nvGraphicFramePr>
        <p:xfrm>
          <a:off x="107503" y="1169750"/>
          <a:ext cx="8856985" cy="5499609"/>
        </p:xfrm>
        <a:graphic>
          <a:graphicData uri="http://schemas.openxmlformats.org/drawingml/2006/table">
            <a:tbl>
              <a:tblPr firstRow="1" firstCol="1" bandRow="1">
                <a:tableStyleId>{5C22544A-7EE6-4342-B048-85BDC9FD1C3A}</a:tableStyleId>
              </a:tblPr>
              <a:tblGrid>
                <a:gridCol w="1467190">
                  <a:extLst>
                    <a:ext uri="{9D8B030D-6E8A-4147-A177-3AD203B41FA5}">
                      <a16:colId xmlns:a16="http://schemas.microsoft.com/office/drawing/2014/main" val="20000"/>
                    </a:ext>
                  </a:extLst>
                </a:gridCol>
                <a:gridCol w="5940470">
                  <a:extLst>
                    <a:ext uri="{9D8B030D-6E8A-4147-A177-3AD203B41FA5}">
                      <a16:colId xmlns:a16="http://schemas.microsoft.com/office/drawing/2014/main" val="20001"/>
                    </a:ext>
                  </a:extLst>
                </a:gridCol>
                <a:gridCol w="1449325">
                  <a:extLst>
                    <a:ext uri="{9D8B030D-6E8A-4147-A177-3AD203B41FA5}">
                      <a16:colId xmlns:a16="http://schemas.microsoft.com/office/drawing/2014/main" val="20002"/>
                    </a:ext>
                  </a:extLst>
                </a:gridCol>
              </a:tblGrid>
              <a:tr h="387191">
                <a:tc gridSpan="3">
                  <a:txBody>
                    <a:bodyPr/>
                    <a:lstStyle/>
                    <a:p>
                      <a:pPr algn="ctr">
                        <a:lnSpc>
                          <a:spcPct val="115000"/>
                        </a:lnSpc>
                        <a:spcAft>
                          <a:spcPts val="0"/>
                        </a:spcAft>
                      </a:pPr>
                      <a:r>
                        <a:rPr lang="tr-TR" sz="2000" dirty="0">
                          <a:solidFill>
                            <a:schemeClr val="tx1"/>
                          </a:solidFill>
                          <a:effectLst/>
                          <a:latin typeface="Times New Roman" pitchFamily="18" charset="0"/>
                          <a:cs typeface="Times New Roman" pitchFamily="18" charset="0"/>
                        </a:rPr>
                        <a:t>TEZLİ YÜKSEK LİSANS </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387191">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Dönem</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Faaliyet Adı</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rPr>
                        <a:t>AKTS</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798548">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1.Dönem</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4 Adet Kredili Ders (3 Ulusal Kredi-6 AKTS)</a:t>
                      </a:r>
                    </a:p>
                    <a:p>
                      <a:pPr>
                        <a:lnSpc>
                          <a:spcPct val="115000"/>
                        </a:lnSpc>
                        <a:spcAft>
                          <a:spcPts val="0"/>
                        </a:spcAft>
                      </a:pPr>
                      <a:r>
                        <a:rPr lang="tr-TR" sz="2000" dirty="0">
                          <a:solidFill>
                            <a:schemeClr val="tx1"/>
                          </a:solidFill>
                          <a:effectLst/>
                          <a:latin typeface="Times New Roman" pitchFamily="18" charset="0"/>
                          <a:cs typeface="Times New Roman" pitchFamily="18" charset="0"/>
                        </a:rPr>
                        <a:t>Uzmanlık Alan Dersi (6 AKTS)</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rPr>
                        <a:t>30</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1209906">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2.Dönem</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3 Adet Kredili Ders (3 Ulusal Kredi-6 AKTS)</a:t>
                      </a:r>
                    </a:p>
                    <a:p>
                      <a:pPr>
                        <a:lnSpc>
                          <a:spcPct val="115000"/>
                        </a:lnSpc>
                        <a:spcAft>
                          <a:spcPts val="0"/>
                        </a:spcAft>
                      </a:pPr>
                      <a:r>
                        <a:rPr lang="tr-TR" sz="2000" dirty="0">
                          <a:solidFill>
                            <a:schemeClr val="tx1"/>
                          </a:solidFill>
                          <a:effectLst/>
                          <a:latin typeface="Times New Roman" pitchFamily="18" charset="0"/>
                          <a:cs typeface="Times New Roman" pitchFamily="18" charset="0"/>
                        </a:rPr>
                        <a:t>Seminer (Ulusal</a:t>
                      </a:r>
                      <a:r>
                        <a:rPr lang="tr-TR" sz="2000" baseline="0" dirty="0">
                          <a:solidFill>
                            <a:schemeClr val="tx1"/>
                          </a:solidFill>
                          <a:effectLst/>
                          <a:latin typeface="Times New Roman" pitchFamily="18" charset="0"/>
                          <a:cs typeface="Times New Roman" pitchFamily="18" charset="0"/>
                        </a:rPr>
                        <a:t> Kredisiz-6 AKTS)</a:t>
                      </a:r>
                      <a:endParaRPr lang="tr-TR" sz="2000" dirty="0">
                        <a:solidFill>
                          <a:schemeClr val="tx1"/>
                        </a:solidFill>
                        <a:effectLst/>
                        <a:latin typeface="Times New Roman" pitchFamily="18" charset="0"/>
                        <a:cs typeface="Times New Roman" pitchFamily="18" charset="0"/>
                      </a:endParaRPr>
                    </a:p>
                    <a:p>
                      <a:pPr marL="0" marR="0" indent="0" algn="l" defTabSz="914400" rtl="0" eaLnBrk="1" fontAlgn="auto" latinLnBrk="0" hangingPunct="1">
                        <a:lnSpc>
                          <a:spcPct val="115000"/>
                        </a:lnSpc>
                        <a:spcBef>
                          <a:spcPts val="0"/>
                        </a:spcBef>
                        <a:spcAft>
                          <a:spcPts val="0"/>
                        </a:spcAft>
                        <a:buClrTx/>
                        <a:buSzTx/>
                        <a:buFontTx/>
                        <a:buNone/>
                        <a:tabLst/>
                        <a:defRPr/>
                      </a:pPr>
                      <a:r>
                        <a:rPr lang="tr-TR" sz="2000" dirty="0">
                          <a:solidFill>
                            <a:schemeClr val="tx1"/>
                          </a:solidFill>
                          <a:effectLst/>
                          <a:latin typeface="Times New Roman" pitchFamily="18" charset="0"/>
                          <a:cs typeface="Times New Roman" pitchFamily="18" charset="0"/>
                        </a:rPr>
                        <a:t>Uzmanlık Alan Dersi (6 AKTS)</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rPr>
                        <a:t>30</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752245">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3.Dönem</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Tez Çalışması I (24 AKTS)</a:t>
                      </a:r>
                    </a:p>
                    <a:p>
                      <a:pPr marL="0" marR="0" indent="0" algn="l" defTabSz="914400" rtl="0" eaLnBrk="1" fontAlgn="auto" latinLnBrk="0" hangingPunct="1">
                        <a:lnSpc>
                          <a:spcPct val="115000"/>
                        </a:lnSpc>
                        <a:spcBef>
                          <a:spcPts val="0"/>
                        </a:spcBef>
                        <a:spcAft>
                          <a:spcPts val="0"/>
                        </a:spcAft>
                        <a:buClrTx/>
                        <a:buSzTx/>
                        <a:buFontTx/>
                        <a:buNone/>
                        <a:tabLst/>
                        <a:defRPr/>
                      </a:pPr>
                      <a:r>
                        <a:rPr lang="tr-TR" sz="2000" dirty="0">
                          <a:solidFill>
                            <a:schemeClr val="tx1"/>
                          </a:solidFill>
                          <a:effectLst/>
                          <a:latin typeface="Times New Roman" pitchFamily="18" charset="0"/>
                          <a:cs typeface="Times New Roman" pitchFamily="18" charset="0"/>
                        </a:rPr>
                        <a:t>Uzmanlık Alan Dersi (6 AKTS)</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rPr>
                        <a:t>30</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752245">
                <a:tc>
                  <a:txBody>
                    <a:bodyPr/>
                    <a:lstStyle/>
                    <a:p>
                      <a:pPr>
                        <a:lnSpc>
                          <a:spcPct val="115000"/>
                        </a:lnSpc>
                        <a:spcAft>
                          <a:spcPts val="0"/>
                        </a:spcAft>
                      </a:pPr>
                      <a:r>
                        <a:rPr lang="tr-TR" sz="2000" dirty="0">
                          <a:solidFill>
                            <a:schemeClr val="tx1"/>
                          </a:solidFill>
                          <a:effectLst/>
                          <a:latin typeface="Times New Roman" pitchFamily="18" charset="0"/>
                          <a:cs typeface="Times New Roman" pitchFamily="18" charset="0"/>
                        </a:rPr>
                        <a:t>4.Dönem</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2000" dirty="0">
                          <a:solidFill>
                            <a:schemeClr val="tx1"/>
                          </a:solidFill>
                          <a:effectLst/>
                          <a:latin typeface="Times New Roman" pitchFamily="18" charset="0"/>
                          <a:cs typeface="Times New Roman" pitchFamily="18" charset="0"/>
                        </a:rPr>
                        <a:t>Tez Çalışması II (24 AKTS)</a:t>
                      </a:r>
                    </a:p>
                    <a:p>
                      <a:pPr marL="0" marR="0" indent="0" algn="l" defTabSz="914400" rtl="0" eaLnBrk="1" fontAlgn="auto" latinLnBrk="0" hangingPunct="1">
                        <a:lnSpc>
                          <a:spcPct val="115000"/>
                        </a:lnSpc>
                        <a:spcBef>
                          <a:spcPts val="0"/>
                        </a:spcBef>
                        <a:spcAft>
                          <a:spcPts val="0"/>
                        </a:spcAft>
                        <a:buClrTx/>
                        <a:buSzTx/>
                        <a:buFontTx/>
                        <a:buNone/>
                        <a:tabLst/>
                        <a:defRPr/>
                      </a:pPr>
                      <a:r>
                        <a:rPr lang="tr-TR" sz="2000" dirty="0">
                          <a:solidFill>
                            <a:schemeClr val="tx1"/>
                          </a:solidFill>
                          <a:effectLst/>
                          <a:latin typeface="Times New Roman" pitchFamily="18" charset="0"/>
                          <a:cs typeface="Times New Roman" pitchFamily="18" charset="0"/>
                        </a:rPr>
                        <a:t>Uzmanlık Alan Dersi (6 AKTS)</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tr-TR" sz="2000" dirty="0">
                          <a:effectLst/>
                        </a:rPr>
                        <a:t>30</a:t>
                      </a:r>
                      <a:endParaRPr lang="tr-TR"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798548">
                <a:tc gridSpan="3">
                  <a:txBody>
                    <a:bodyPr/>
                    <a:lstStyle/>
                    <a:p>
                      <a:pPr algn="ctr">
                        <a:lnSpc>
                          <a:spcPct val="115000"/>
                        </a:lnSpc>
                        <a:spcAft>
                          <a:spcPts val="0"/>
                        </a:spcAft>
                      </a:pPr>
                      <a:r>
                        <a:rPr lang="tr-TR" sz="2000" dirty="0">
                          <a:solidFill>
                            <a:schemeClr val="tx1"/>
                          </a:solidFill>
                          <a:effectLst/>
                          <a:latin typeface="Times New Roman" pitchFamily="18" charset="0"/>
                          <a:cs typeface="Times New Roman" pitchFamily="18" charset="0"/>
                        </a:rPr>
                        <a:t>En az 7 adet ders, 1 Seminer ve 2 Tez Çalışmasından oluşur.  21 Ulusal Kredi ve 120 AKTS ile mezun olunur.</a:t>
                      </a:r>
                      <a:endParaRPr lang="tr-TR" sz="20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6"/>
                  </a:ext>
                </a:extLst>
              </a:tr>
              <a:tr h="413735">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MEZUNİYET İÇİN 120 AKTS</a:t>
                      </a:r>
                      <a:endParaRPr lang="tr-TR" sz="2200" dirty="0">
                        <a:solidFill>
                          <a:schemeClr val="tx1"/>
                        </a:solidFill>
                        <a:effectLst/>
                        <a:latin typeface="Times New Roman" pitchFamily="18" charset="0"/>
                        <a:ea typeface="Calibri"/>
                        <a:cs typeface="Times New Roman" pitchFamily="18"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083800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1691680" y="548680"/>
            <a:ext cx="7452320" cy="461665"/>
          </a:xfrm>
          <a:prstGeom prst="rect">
            <a:avLst/>
          </a:prstGeom>
          <a:noFill/>
        </p:spPr>
        <p:txBody>
          <a:bodyPr wrap="square" rtlCol="0">
            <a:spAutoFit/>
          </a:bodyPr>
          <a:lstStyle/>
          <a:p>
            <a:pPr algn="just"/>
            <a:r>
              <a:rPr lang="tr-TR" sz="2400" b="1" dirty="0">
                <a:solidFill>
                  <a:srgbClr val="9A550A"/>
                </a:solidFill>
                <a:latin typeface="Times New Roman" pitchFamily="18" charset="0"/>
                <a:cs typeface="Times New Roman" pitchFamily="18" charset="0"/>
              </a:rPr>
              <a:t>DOKTORA PROGRAMI ÖZET DERS MÜFREDATI</a:t>
            </a:r>
          </a:p>
        </p:txBody>
      </p:sp>
      <p:graphicFrame>
        <p:nvGraphicFramePr>
          <p:cNvPr id="5" name="Tablo 4"/>
          <p:cNvGraphicFramePr>
            <a:graphicFrameLocks noGrp="1"/>
          </p:cNvGraphicFramePr>
          <p:nvPr>
            <p:extLst>
              <p:ext uri="{D42A27DB-BD31-4B8C-83A1-F6EECF244321}">
                <p14:modId xmlns:p14="http://schemas.microsoft.com/office/powerpoint/2010/main" val="60776587"/>
              </p:ext>
            </p:extLst>
          </p:nvPr>
        </p:nvGraphicFramePr>
        <p:xfrm>
          <a:off x="197513" y="999545"/>
          <a:ext cx="8748973" cy="5811865"/>
        </p:xfrm>
        <a:graphic>
          <a:graphicData uri="http://schemas.openxmlformats.org/drawingml/2006/table">
            <a:tbl>
              <a:tblPr firstRow="1" firstCol="1" bandRow="1">
                <a:tableStyleId>{5C22544A-7EE6-4342-B048-85BDC9FD1C3A}</a:tableStyleId>
              </a:tblPr>
              <a:tblGrid>
                <a:gridCol w="1227926">
                  <a:extLst>
                    <a:ext uri="{9D8B030D-6E8A-4147-A177-3AD203B41FA5}">
                      <a16:colId xmlns:a16="http://schemas.microsoft.com/office/drawing/2014/main" val="20000"/>
                    </a:ext>
                  </a:extLst>
                </a:gridCol>
                <a:gridCol w="6413654">
                  <a:extLst>
                    <a:ext uri="{9D8B030D-6E8A-4147-A177-3AD203B41FA5}">
                      <a16:colId xmlns:a16="http://schemas.microsoft.com/office/drawing/2014/main" val="20001"/>
                    </a:ext>
                  </a:extLst>
                </a:gridCol>
                <a:gridCol w="1107393">
                  <a:extLst>
                    <a:ext uri="{9D8B030D-6E8A-4147-A177-3AD203B41FA5}">
                      <a16:colId xmlns:a16="http://schemas.microsoft.com/office/drawing/2014/main" val="20002"/>
                    </a:ext>
                  </a:extLst>
                </a:gridCol>
              </a:tblGrid>
              <a:tr h="248576">
                <a:tc gridSpan="3">
                  <a:txBody>
                    <a:bodyPr/>
                    <a:lstStyle/>
                    <a:p>
                      <a:pPr algn="ctr">
                        <a:lnSpc>
                          <a:spcPct val="115000"/>
                        </a:lnSpc>
                        <a:spcAft>
                          <a:spcPts val="0"/>
                        </a:spcAft>
                      </a:pPr>
                      <a:r>
                        <a:rPr lang="tr-TR" sz="2000" dirty="0">
                          <a:solidFill>
                            <a:schemeClr val="tx1"/>
                          </a:solidFill>
                          <a:effectLst/>
                          <a:latin typeface="Times New Roman" pitchFamily="18" charset="0"/>
                          <a:cs typeface="Times New Roman" pitchFamily="18" charset="0"/>
                        </a:rPr>
                        <a:t>DOKTORA VE SANATTA YETERLİK </a:t>
                      </a:r>
                      <a:endParaRPr lang="tr-TR" sz="2000" dirty="0">
                        <a:solidFill>
                          <a:schemeClr val="tx1"/>
                        </a:solidFill>
                        <a:effectLst/>
                        <a:latin typeface="Times New Roman" pitchFamily="18" charset="0"/>
                        <a:ea typeface="Calibri"/>
                        <a:cs typeface="Times New Roman" pitchFamily="18" charset="0"/>
                      </a:endParaRPr>
                    </a:p>
                  </a:txBody>
                  <a:tcPr marL="55001" marR="55001"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390619">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Dönem</a:t>
                      </a:r>
                      <a:endParaRPr lang="tr-TR" sz="140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Faaliyet Adı</a:t>
                      </a:r>
                      <a:endParaRPr lang="tr-TR" sz="1400" dirty="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latin typeface="Times New Roman" pitchFamily="18" charset="0"/>
                          <a:cs typeface="Times New Roman" pitchFamily="18" charset="0"/>
                        </a:rPr>
                        <a:t>AKTS</a:t>
                      </a:r>
                      <a:endParaRPr lang="tr-TR" sz="2200" dirty="0">
                        <a:effectLst/>
                        <a:latin typeface="Times New Roman" pitchFamily="18" charset="0"/>
                        <a:ea typeface="Calibri"/>
                        <a:cs typeface="Times New Roman" pitchFamily="18" charset="0"/>
                      </a:endParaRPr>
                    </a:p>
                  </a:txBody>
                  <a:tcPr marL="55001" marR="55001" marT="0" marB="0"/>
                </a:tc>
                <a:extLst>
                  <a:ext uri="{0D108BD9-81ED-4DB2-BD59-A6C34878D82A}">
                    <a16:rowId xmlns:a16="http://schemas.microsoft.com/office/drawing/2014/main" val="10001"/>
                  </a:ext>
                </a:extLst>
              </a:tr>
              <a:tr h="500604">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1.Dönem</a:t>
                      </a:r>
                      <a:endParaRPr lang="tr-TR" sz="140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4 Adet Kredili Ders (3 Ulusal Kredi-6 AKTS)</a:t>
                      </a:r>
                    </a:p>
                    <a:p>
                      <a:pPr>
                        <a:lnSpc>
                          <a:spcPct val="115000"/>
                        </a:lnSpc>
                        <a:spcAft>
                          <a:spcPts val="0"/>
                        </a:spcAft>
                      </a:pPr>
                      <a:r>
                        <a:rPr lang="tr-TR" sz="1400" dirty="0">
                          <a:solidFill>
                            <a:schemeClr val="tx1"/>
                          </a:solidFill>
                          <a:effectLst/>
                          <a:latin typeface="Times New Roman" pitchFamily="18" charset="0"/>
                          <a:cs typeface="Times New Roman" pitchFamily="18" charset="0"/>
                        </a:rPr>
                        <a:t>Uzmanlık Alan Dersi (6 AKTS)</a:t>
                      </a:r>
                      <a:endParaRPr lang="tr-TR" sz="1400" dirty="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latin typeface="Times New Roman" pitchFamily="18" charset="0"/>
                          <a:cs typeface="Times New Roman" pitchFamily="18" charset="0"/>
                        </a:rPr>
                        <a:t>30</a:t>
                      </a:r>
                      <a:endParaRPr lang="tr-TR" sz="2200" dirty="0">
                        <a:effectLst/>
                        <a:latin typeface="Times New Roman" pitchFamily="18" charset="0"/>
                        <a:ea typeface="Calibri"/>
                        <a:cs typeface="Times New Roman" pitchFamily="18" charset="0"/>
                      </a:endParaRPr>
                    </a:p>
                  </a:txBody>
                  <a:tcPr marL="55001" marR="55001" marT="0" marB="0"/>
                </a:tc>
                <a:extLst>
                  <a:ext uri="{0D108BD9-81ED-4DB2-BD59-A6C34878D82A}">
                    <a16:rowId xmlns:a16="http://schemas.microsoft.com/office/drawing/2014/main" val="10002"/>
                  </a:ext>
                </a:extLst>
              </a:tr>
              <a:tr h="761330">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2.Dönem</a:t>
                      </a:r>
                      <a:endParaRPr lang="tr-TR" sz="140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3 Adet Kredili Ders (3 Ulusal Kredi-6 AKTS)</a:t>
                      </a:r>
                    </a:p>
                    <a:p>
                      <a:pPr>
                        <a:lnSpc>
                          <a:spcPct val="115000"/>
                        </a:lnSpc>
                        <a:spcAft>
                          <a:spcPts val="0"/>
                        </a:spcAft>
                      </a:pPr>
                      <a:r>
                        <a:rPr lang="tr-TR" sz="1400" dirty="0">
                          <a:solidFill>
                            <a:schemeClr val="tx1"/>
                          </a:solidFill>
                          <a:effectLst/>
                          <a:latin typeface="Times New Roman" pitchFamily="18" charset="0"/>
                          <a:cs typeface="Times New Roman" pitchFamily="18" charset="0"/>
                        </a:rPr>
                        <a:t>Seminer (6 AKTS)</a:t>
                      </a:r>
                    </a:p>
                    <a:p>
                      <a:pPr>
                        <a:lnSpc>
                          <a:spcPct val="115000"/>
                        </a:lnSpc>
                        <a:spcAft>
                          <a:spcPts val="0"/>
                        </a:spcAft>
                      </a:pPr>
                      <a:r>
                        <a:rPr lang="tr-TR" sz="1400" dirty="0">
                          <a:solidFill>
                            <a:schemeClr val="tx1"/>
                          </a:solidFill>
                          <a:effectLst/>
                          <a:latin typeface="Times New Roman" pitchFamily="18" charset="0"/>
                          <a:cs typeface="Times New Roman" pitchFamily="18" charset="0"/>
                        </a:rPr>
                        <a:t>Uzmanlık Alan Dersi (6 AKTS)</a:t>
                      </a:r>
                      <a:endParaRPr lang="tr-TR" sz="1400" dirty="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latin typeface="Times New Roman" pitchFamily="18" charset="0"/>
                          <a:cs typeface="Times New Roman" pitchFamily="18" charset="0"/>
                        </a:rPr>
                        <a:t>30</a:t>
                      </a:r>
                      <a:endParaRPr lang="tr-TR" sz="2200" dirty="0">
                        <a:effectLst/>
                        <a:latin typeface="Times New Roman" pitchFamily="18" charset="0"/>
                        <a:ea typeface="Calibri"/>
                        <a:cs typeface="Times New Roman" pitchFamily="18" charset="0"/>
                      </a:endParaRPr>
                    </a:p>
                  </a:txBody>
                  <a:tcPr marL="55001" marR="55001" marT="0" marB="0"/>
                </a:tc>
                <a:extLst>
                  <a:ext uri="{0D108BD9-81ED-4DB2-BD59-A6C34878D82A}">
                    <a16:rowId xmlns:a16="http://schemas.microsoft.com/office/drawing/2014/main" val="10003"/>
                  </a:ext>
                </a:extLst>
              </a:tr>
              <a:tr h="500604">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3.Dönem</a:t>
                      </a:r>
                      <a:endParaRPr lang="tr-TR" sz="140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Yeterlik Çalışması (24 AKTS)</a:t>
                      </a:r>
                    </a:p>
                    <a:p>
                      <a:pPr>
                        <a:lnSpc>
                          <a:spcPct val="115000"/>
                        </a:lnSpc>
                        <a:spcAft>
                          <a:spcPts val="0"/>
                        </a:spcAft>
                      </a:pPr>
                      <a:r>
                        <a:rPr lang="tr-TR" sz="1400">
                          <a:solidFill>
                            <a:schemeClr val="tx1"/>
                          </a:solidFill>
                          <a:effectLst/>
                          <a:latin typeface="Times New Roman" pitchFamily="18" charset="0"/>
                          <a:cs typeface="Times New Roman" pitchFamily="18" charset="0"/>
                        </a:rPr>
                        <a:t>Uzmanlık Alan dersi (6 AKTS)</a:t>
                      </a:r>
                      <a:endParaRPr lang="tr-TR" sz="140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latin typeface="Times New Roman" pitchFamily="18" charset="0"/>
                          <a:cs typeface="Times New Roman" pitchFamily="18" charset="0"/>
                        </a:rPr>
                        <a:t>30</a:t>
                      </a:r>
                      <a:endParaRPr lang="tr-TR" sz="2200" dirty="0">
                        <a:effectLst/>
                        <a:latin typeface="Times New Roman" pitchFamily="18" charset="0"/>
                        <a:ea typeface="Calibri"/>
                        <a:cs typeface="Times New Roman" pitchFamily="18" charset="0"/>
                      </a:endParaRPr>
                    </a:p>
                  </a:txBody>
                  <a:tcPr marL="55001" marR="55001" marT="0" marB="0"/>
                </a:tc>
                <a:extLst>
                  <a:ext uri="{0D108BD9-81ED-4DB2-BD59-A6C34878D82A}">
                    <a16:rowId xmlns:a16="http://schemas.microsoft.com/office/drawing/2014/main" val="10004"/>
                  </a:ext>
                </a:extLst>
              </a:tr>
              <a:tr h="478587">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4.Dönem</a:t>
                      </a:r>
                      <a:endParaRPr lang="tr-TR" sz="140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Tez Önerisi Savunma Sınavına Hazırlık dersi (6 AKTS)</a:t>
                      </a:r>
                    </a:p>
                    <a:p>
                      <a:pPr>
                        <a:lnSpc>
                          <a:spcPct val="115000"/>
                        </a:lnSpc>
                        <a:spcAft>
                          <a:spcPts val="0"/>
                        </a:spcAft>
                      </a:pPr>
                      <a:r>
                        <a:rPr lang="tr-TR" sz="1400" dirty="0">
                          <a:solidFill>
                            <a:schemeClr val="tx1"/>
                          </a:solidFill>
                          <a:effectLst/>
                          <a:latin typeface="Times New Roman" pitchFamily="18" charset="0"/>
                          <a:cs typeface="Times New Roman" pitchFamily="18" charset="0"/>
                        </a:rPr>
                        <a:t>Uzmanlık Alan dersi (6 AKTS)</a:t>
                      </a:r>
                      <a:endParaRPr lang="tr-TR" sz="1400" dirty="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latin typeface="Times New Roman" pitchFamily="18" charset="0"/>
                          <a:cs typeface="Times New Roman" pitchFamily="18" charset="0"/>
                        </a:rPr>
                        <a:t>30</a:t>
                      </a:r>
                      <a:endParaRPr lang="tr-TR" sz="2200" dirty="0">
                        <a:effectLst/>
                        <a:latin typeface="Times New Roman" pitchFamily="18" charset="0"/>
                        <a:ea typeface="Calibri"/>
                        <a:cs typeface="Times New Roman" pitchFamily="18" charset="0"/>
                      </a:endParaRPr>
                    </a:p>
                  </a:txBody>
                  <a:tcPr marL="55001" marR="55001" marT="0" marB="0"/>
                </a:tc>
                <a:extLst>
                  <a:ext uri="{0D108BD9-81ED-4DB2-BD59-A6C34878D82A}">
                    <a16:rowId xmlns:a16="http://schemas.microsoft.com/office/drawing/2014/main" val="10005"/>
                  </a:ext>
                </a:extLst>
              </a:tr>
              <a:tr h="500604">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5.Dönem</a:t>
                      </a:r>
                      <a:endParaRPr lang="tr-TR" sz="140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Tez Çalışması I</a:t>
                      </a:r>
                    </a:p>
                    <a:p>
                      <a:pPr>
                        <a:lnSpc>
                          <a:spcPct val="115000"/>
                        </a:lnSpc>
                        <a:spcAft>
                          <a:spcPts val="0"/>
                        </a:spcAft>
                      </a:pPr>
                      <a:r>
                        <a:rPr lang="tr-TR" sz="1400" dirty="0">
                          <a:solidFill>
                            <a:schemeClr val="tx1"/>
                          </a:solidFill>
                          <a:effectLst/>
                          <a:latin typeface="Times New Roman" pitchFamily="18" charset="0"/>
                          <a:cs typeface="Times New Roman" pitchFamily="18" charset="0"/>
                        </a:rPr>
                        <a:t>Uzmanlık Alan dersi (6 AKTS)</a:t>
                      </a:r>
                      <a:endParaRPr lang="tr-TR" sz="1400" dirty="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latin typeface="Times New Roman" pitchFamily="18" charset="0"/>
                          <a:cs typeface="Times New Roman" pitchFamily="18" charset="0"/>
                        </a:rPr>
                        <a:t>30</a:t>
                      </a:r>
                      <a:endParaRPr lang="tr-TR" sz="2200" dirty="0">
                        <a:effectLst/>
                        <a:latin typeface="Times New Roman" pitchFamily="18" charset="0"/>
                        <a:ea typeface="Calibri"/>
                        <a:cs typeface="Times New Roman" pitchFamily="18" charset="0"/>
                      </a:endParaRPr>
                    </a:p>
                  </a:txBody>
                  <a:tcPr marL="55001" marR="55001" marT="0" marB="0"/>
                </a:tc>
                <a:extLst>
                  <a:ext uri="{0D108BD9-81ED-4DB2-BD59-A6C34878D82A}">
                    <a16:rowId xmlns:a16="http://schemas.microsoft.com/office/drawing/2014/main" val="10006"/>
                  </a:ext>
                </a:extLst>
              </a:tr>
              <a:tr h="500604">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6.Dönem</a:t>
                      </a:r>
                      <a:endParaRPr lang="tr-TR" sz="140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Tez Çalışması II</a:t>
                      </a:r>
                    </a:p>
                    <a:p>
                      <a:pPr>
                        <a:lnSpc>
                          <a:spcPct val="115000"/>
                        </a:lnSpc>
                        <a:spcAft>
                          <a:spcPts val="0"/>
                        </a:spcAft>
                      </a:pPr>
                      <a:r>
                        <a:rPr lang="tr-TR" sz="1400">
                          <a:solidFill>
                            <a:schemeClr val="tx1"/>
                          </a:solidFill>
                          <a:effectLst/>
                          <a:latin typeface="Times New Roman" pitchFamily="18" charset="0"/>
                          <a:cs typeface="Times New Roman" pitchFamily="18" charset="0"/>
                        </a:rPr>
                        <a:t>Uzmanlık Alan dersi (6 AKTS)</a:t>
                      </a:r>
                      <a:endParaRPr lang="tr-TR" sz="140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latin typeface="Times New Roman" pitchFamily="18" charset="0"/>
                          <a:cs typeface="Times New Roman" pitchFamily="18" charset="0"/>
                        </a:rPr>
                        <a:t>30</a:t>
                      </a:r>
                      <a:endParaRPr lang="tr-TR" sz="2200" dirty="0">
                        <a:effectLst/>
                        <a:latin typeface="Times New Roman" pitchFamily="18" charset="0"/>
                        <a:ea typeface="Calibri"/>
                        <a:cs typeface="Times New Roman" pitchFamily="18" charset="0"/>
                      </a:endParaRPr>
                    </a:p>
                  </a:txBody>
                  <a:tcPr marL="55001" marR="55001" marT="0" marB="0"/>
                </a:tc>
                <a:extLst>
                  <a:ext uri="{0D108BD9-81ED-4DB2-BD59-A6C34878D82A}">
                    <a16:rowId xmlns:a16="http://schemas.microsoft.com/office/drawing/2014/main" val="10007"/>
                  </a:ext>
                </a:extLst>
              </a:tr>
              <a:tr h="500604">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7.Dönem</a:t>
                      </a:r>
                      <a:endParaRPr lang="tr-TR" sz="140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Tez Çalışması III</a:t>
                      </a:r>
                    </a:p>
                    <a:p>
                      <a:pPr>
                        <a:lnSpc>
                          <a:spcPct val="115000"/>
                        </a:lnSpc>
                        <a:spcAft>
                          <a:spcPts val="0"/>
                        </a:spcAft>
                      </a:pPr>
                      <a:r>
                        <a:rPr lang="tr-TR" sz="1400" dirty="0">
                          <a:solidFill>
                            <a:schemeClr val="tx1"/>
                          </a:solidFill>
                          <a:effectLst/>
                          <a:latin typeface="Times New Roman" pitchFamily="18" charset="0"/>
                          <a:cs typeface="Times New Roman" pitchFamily="18" charset="0"/>
                        </a:rPr>
                        <a:t>Uzmanlık Alan dersi (6 AKTS)</a:t>
                      </a:r>
                      <a:endParaRPr lang="tr-TR" sz="1400" dirty="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latin typeface="Times New Roman" pitchFamily="18" charset="0"/>
                          <a:cs typeface="Times New Roman" pitchFamily="18" charset="0"/>
                        </a:rPr>
                        <a:t>30</a:t>
                      </a:r>
                      <a:endParaRPr lang="tr-TR" sz="2200" dirty="0">
                        <a:effectLst/>
                        <a:latin typeface="Times New Roman" pitchFamily="18" charset="0"/>
                        <a:ea typeface="Calibri"/>
                        <a:cs typeface="Times New Roman" pitchFamily="18" charset="0"/>
                      </a:endParaRPr>
                    </a:p>
                  </a:txBody>
                  <a:tcPr marL="55001" marR="55001" marT="0" marB="0"/>
                </a:tc>
                <a:extLst>
                  <a:ext uri="{0D108BD9-81ED-4DB2-BD59-A6C34878D82A}">
                    <a16:rowId xmlns:a16="http://schemas.microsoft.com/office/drawing/2014/main" val="10008"/>
                  </a:ext>
                </a:extLst>
              </a:tr>
              <a:tr h="500604">
                <a:tc>
                  <a:txBody>
                    <a:bodyPr/>
                    <a:lstStyle/>
                    <a:p>
                      <a:pPr>
                        <a:lnSpc>
                          <a:spcPct val="115000"/>
                        </a:lnSpc>
                        <a:spcAft>
                          <a:spcPts val="0"/>
                        </a:spcAft>
                      </a:pPr>
                      <a:r>
                        <a:rPr lang="tr-TR" sz="1400">
                          <a:solidFill>
                            <a:schemeClr val="tx1"/>
                          </a:solidFill>
                          <a:effectLst/>
                          <a:latin typeface="Times New Roman" pitchFamily="18" charset="0"/>
                          <a:cs typeface="Times New Roman" pitchFamily="18" charset="0"/>
                        </a:rPr>
                        <a:t>8.Dönem</a:t>
                      </a:r>
                      <a:endParaRPr lang="tr-TR" sz="140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1400" dirty="0">
                          <a:solidFill>
                            <a:schemeClr val="tx1"/>
                          </a:solidFill>
                          <a:effectLst/>
                          <a:latin typeface="Times New Roman" pitchFamily="18" charset="0"/>
                          <a:cs typeface="Times New Roman" pitchFamily="18" charset="0"/>
                        </a:rPr>
                        <a:t>Tez Çalışması IV</a:t>
                      </a:r>
                    </a:p>
                    <a:p>
                      <a:pPr>
                        <a:lnSpc>
                          <a:spcPct val="115000"/>
                        </a:lnSpc>
                        <a:spcAft>
                          <a:spcPts val="0"/>
                        </a:spcAft>
                      </a:pPr>
                      <a:r>
                        <a:rPr lang="tr-TR" sz="1400" dirty="0">
                          <a:solidFill>
                            <a:schemeClr val="tx1"/>
                          </a:solidFill>
                          <a:effectLst/>
                          <a:latin typeface="Times New Roman" pitchFamily="18" charset="0"/>
                          <a:cs typeface="Times New Roman" pitchFamily="18" charset="0"/>
                        </a:rPr>
                        <a:t>Uzmanlık Alan dersi (6 AKTS)</a:t>
                      </a:r>
                      <a:endParaRPr lang="tr-TR" sz="1400" dirty="0">
                        <a:solidFill>
                          <a:schemeClr val="tx1"/>
                        </a:solidFill>
                        <a:effectLst/>
                        <a:latin typeface="Times New Roman" pitchFamily="18" charset="0"/>
                        <a:ea typeface="Calibri"/>
                        <a:cs typeface="Times New Roman" pitchFamily="18" charset="0"/>
                      </a:endParaRPr>
                    </a:p>
                  </a:txBody>
                  <a:tcPr marL="55001" marR="55001" marT="0" marB="0"/>
                </a:tc>
                <a:tc>
                  <a:txBody>
                    <a:bodyPr/>
                    <a:lstStyle/>
                    <a:p>
                      <a:pPr>
                        <a:lnSpc>
                          <a:spcPct val="115000"/>
                        </a:lnSpc>
                        <a:spcAft>
                          <a:spcPts val="0"/>
                        </a:spcAft>
                      </a:pPr>
                      <a:r>
                        <a:rPr lang="tr-TR" sz="2200" dirty="0">
                          <a:effectLst/>
                          <a:latin typeface="Times New Roman" pitchFamily="18" charset="0"/>
                          <a:cs typeface="Times New Roman" pitchFamily="18" charset="0"/>
                        </a:rPr>
                        <a:t>30</a:t>
                      </a:r>
                      <a:endParaRPr lang="tr-TR" sz="2200" dirty="0">
                        <a:effectLst/>
                        <a:latin typeface="Times New Roman" pitchFamily="18" charset="0"/>
                        <a:ea typeface="Calibri"/>
                        <a:cs typeface="Times New Roman" pitchFamily="18" charset="0"/>
                      </a:endParaRPr>
                    </a:p>
                  </a:txBody>
                  <a:tcPr marL="55001" marR="55001" marT="0" marB="0"/>
                </a:tc>
                <a:extLst>
                  <a:ext uri="{0D108BD9-81ED-4DB2-BD59-A6C34878D82A}">
                    <a16:rowId xmlns:a16="http://schemas.microsoft.com/office/drawing/2014/main" val="10009"/>
                  </a:ext>
                </a:extLst>
              </a:tr>
              <a:tr h="500604">
                <a:tc gridSpan="3">
                  <a:txBody>
                    <a:bodyPr/>
                    <a:lstStyle/>
                    <a:p>
                      <a:pPr algn="ctr">
                        <a:lnSpc>
                          <a:spcPct val="115000"/>
                        </a:lnSpc>
                        <a:spcAft>
                          <a:spcPts val="0"/>
                        </a:spcAft>
                      </a:pPr>
                      <a:r>
                        <a:rPr lang="tr-TR" sz="1400" dirty="0">
                          <a:solidFill>
                            <a:schemeClr val="tx1"/>
                          </a:solidFill>
                          <a:effectLst/>
                          <a:latin typeface="Times New Roman" pitchFamily="18" charset="0"/>
                          <a:cs typeface="Times New Roman" pitchFamily="18" charset="0"/>
                        </a:rPr>
                        <a:t>En az 7 adet ders, 1 Seminer, Yeterlik Sınavı, Tez Önerisi Faaliyeti ve 4 Tez Çalışmasından oluşur.  21 Ulusal Kredi ve 240 AKTS ile mezun olunur.</a:t>
                      </a:r>
                      <a:endParaRPr lang="tr-TR" sz="1400" dirty="0">
                        <a:solidFill>
                          <a:schemeClr val="tx1"/>
                        </a:solidFill>
                        <a:effectLst/>
                        <a:latin typeface="Times New Roman" pitchFamily="18" charset="0"/>
                        <a:ea typeface="Calibri"/>
                        <a:cs typeface="Times New Roman" pitchFamily="18" charset="0"/>
                      </a:endParaRPr>
                    </a:p>
                  </a:txBody>
                  <a:tcPr marL="55001" marR="55001"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0"/>
                  </a:ext>
                </a:extLst>
              </a:tr>
              <a:tr h="248576">
                <a:tc gridSpan="3">
                  <a:txBody>
                    <a:bodyPr/>
                    <a:lstStyle/>
                    <a:p>
                      <a:pPr algn="ctr">
                        <a:lnSpc>
                          <a:spcPct val="115000"/>
                        </a:lnSpc>
                        <a:spcAft>
                          <a:spcPts val="0"/>
                        </a:spcAft>
                      </a:pPr>
                      <a:r>
                        <a:rPr lang="tr-TR" sz="2200" dirty="0">
                          <a:solidFill>
                            <a:schemeClr val="tx1"/>
                          </a:solidFill>
                          <a:effectLst/>
                          <a:latin typeface="Times New Roman" pitchFamily="18" charset="0"/>
                          <a:cs typeface="Times New Roman" pitchFamily="18" charset="0"/>
                        </a:rPr>
                        <a:t>MEZUNİYET İÇİN 240 AKTS</a:t>
                      </a:r>
                      <a:endParaRPr lang="tr-TR" sz="2200" dirty="0">
                        <a:solidFill>
                          <a:schemeClr val="tx1"/>
                        </a:solidFill>
                        <a:effectLst/>
                        <a:latin typeface="Times New Roman" pitchFamily="18" charset="0"/>
                        <a:ea typeface="Calibri"/>
                        <a:cs typeface="Times New Roman" pitchFamily="18" charset="0"/>
                      </a:endParaRPr>
                    </a:p>
                  </a:txBody>
                  <a:tcPr marL="55001" marR="55001"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628858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33459"/>
            <a:ext cx="8136904" cy="4124206"/>
          </a:xfrm>
          <a:prstGeom prst="rect">
            <a:avLst/>
          </a:prstGeom>
          <a:noFill/>
        </p:spPr>
        <p:txBody>
          <a:bodyPr wrap="square" rtlCol="0">
            <a:spAutoFit/>
          </a:bodyPr>
          <a:lstStyle/>
          <a:p>
            <a:pPr algn="just"/>
            <a:r>
              <a:rPr lang="tr-TR" sz="3000" b="1" dirty="0">
                <a:solidFill>
                  <a:srgbClr val="9A550A"/>
                </a:solidFill>
                <a:latin typeface="Times New Roman" pitchFamily="18" charset="0"/>
                <a:cs typeface="Times New Roman" pitchFamily="18" charset="0"/>
              </a:rPr>
              <a:t>DERS PROGRAMI</a:t>
            </a:r>
          </a:p>
          <a:p>
            <a:pPr algn="just"/>
            <a:endParaRPr lang="tr-TR" sz="2200" b="1" dirty="0">
              <a:solidFill>
                <a:srgbClr val="9A550A"/>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İlgili dönem veya yılda seçilen derslerin ders programları da eğitim-öğretim başlama tarihinden önce hazırlanır, öğrenci otomasyonuna işlenir ve ilgili akademik birim web sayfasında yayınlanır.</a:t>
            </a:r>
          </a:p>
          <a:p>
            <a:pPr algn="just"/>
            <a:r>
              <a:rPr lang="tr-TR" sz="3000" b="1" dirty="0">
                <a:solidFill>
                  <a:srgbClr val="002060"/>
                </a:solidFill>
                <a:latin typeface="Times New Roman" pitchFamily="18" charset="0"/>
                <a:cs typeface="Times New Roman" pitchFamily="18" charset="0"/>
              </a:rPr>
              <a:t>Öğrenciler, ders programını kendilerine ait otomasyon sayfasında görebilirler.</a:t>
            </a:r>
          </a:p>
        </p:txBody>
      </p:sp>
    </p:spTree>
    <p:extLst>
      <p:ext uri="{BB962C8B-B14F-4D97-AF65-F5344CB8AC3E}">
        <p14:creationId xmlns:p14="http://schemas.microsoft.com/office/powerpoint/2010/main" val="1668770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33459"/>
            <a:ext cx="8136904" cy="3200876"/>
          </a:xfrm>
          <a:prstGeom prst="rect">
            <a:avLst/>
          </a:prstGeom>
          <a:noFill/>
        </p:spPr>
        <p:txBody>
          <a:bodyPr wrap="square" rtlCol="0">
            <a:spAutoFit/>
          </a:bodyPr>
          <a:lstStyle/>
          <a:p>
            <a:pPr algn="just"/>
            <a:r>
              <a:rPr lang="tr-TR" sz="3000" b="1" dirty="0">
                <a:solidFill>
                  <a:srgbClr val="9A550A"/>
                </a:solidFill>
                <a:latin typeface="Times New Roman" pitchFamily="18" charset="0"/>
                <a:cs typeface="Times New Roman" pitchFamily="18" charset="0"/>
              </a:rPr>
              <a:t>ÜNİVERSİTE ORTAK SEÇMELİ DERS HAVUZU</a:t>
            </a:r>
          </a:p>
          <a:p>
            <a:pPr algn="just"/>
            <a:endParaRPr lang="tr-TR" sz="2200" b="1" dirty="0">
              <a:solidFill>
                <a:srgbClr val="9A550A"/>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Müfredatınızda bulunan derslere ilave olarak seçmeli ders havuzunda bulunan dersleri de kayıt yenileme esnasında seçebilirsiniz.</a:t>
            </a:r>
          </a:p>
          <a:p>
            <a:pPr algn="just"/>
            <a:endParaRPr lang="tr-TR" sz="3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034426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33459"/>
            <a:ext cx="8136904" cy="4247317"/>
          </a:xfrm>
          <a:prstGeom prst="rect">
            <a:avLst/>
          </a:prstGeom>
          <a:noFill/>
        </p:spPr>
        <p:txBody>
          <a:bodyPr wrap="square" rtlCol="0">
            <a:spAutoFit/>
          </a:bodyPr>
          <a:lstStyle/>
          <a:p>
            <a:pPr algn="just"/>
            <a:r>
              <a:rPr lang="tr-TR" sz="3000" b="1" dirty="0">
                <a:solidFill>
                  <a:srgbClr val="9A550A"/>
                </a:solidFill>
                <a:latin typeface="Times New Roman" pitchFamily="18" charset="0"/>
                <a:cs typeface="Times New Roman" pitchFamily="18" charset="0"/>
              </a:rPr>
              <a:t>PEDAGOJİK FORMASYON DERSLERİ</a:t>
            </a:r>
          </a:p>
          <a:p>
            <a:pPr algn="just"/>
            <a:r>
              <a:rPr lang="tr-TR" sz="3000" b="1" dirty="0">
                <a:solidFill>
                  <a:srgbClr val="002060"/>
                </a:solidFill>
                <a:latin typeface="Times New Roman" pitchFamily="18" charset="0"/>
                <a:cs typeface="Times New Roman" pitchFamily="18" charset="0"/>
              </a:rPr>
              <a:t>Milli Eğitim Bakanlığınca öğretmen atamaya esas branşlarda öğrenim gören öğrencilerimize 2.sınıftan itibaren pedagojik formasyon dersleri verilmektedir.</a:t>
            </a:r>
          </a:p>
          <a:p>
            <a:pPr algn="just"/>
            <a:r>
              <a:rPr lang="tr-TR" sz="3000" b="1" dirty="0">
                <a:solidFill>
                  <a:srgbClr val="002060"/>
                </a:solidFill>
                <a:latin typeface="Times New Roman" pitchFamily="18" charset="0"/>
                <a:cs typeface="Times New Roman" pitchFamily="18" charset="0"/>
              </a:rPr>
              <a:t>Bu derslerin seçimi önceki sunuda geçen Üniversite Ortak Seçmeli ders Havuzundan yapılacaktır.</a:t>
            </a:r>
          </a:p>
          <a:p>
            <a:pPr algn="just"/>
            <a:endParaRPr lang="tr-TR" sz="3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275714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539552" y="1118929"/>
            <a:ext cx="8280920" cy="5170646"/>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KAYIT DONDURMA (İZİN)</a:t>
            </a:r>
          </a:p>
          <a:p>
            <a:pPr algn="just"/>
            <a:r>
              <a:rPr lang="tr-TR" sz="3000" b="1" dirty="0">
                <a:solidFill>
                  <a:srgbClr val="002060"/>
                </a:solidFill>
                <a:latin typeface="Times New Roman" pitchFamily="18" charset="0"/>
                <a:cs typeface="Times New Roman" pitchFamily="18" charset="0"/>
              </a:rPr>
              <a:t>Ön Lisans Programında bir yıl, Lisans programlarında okuyan öğrencilerimizin ise iki yıl kayıt dondurma hakkı bulunmaktadır. </a:t>
            </a:r>
          </a:p>
          <a:p>
            <a:pPr algn="just"/>
            <a:endParaRPr lang="tr-TR" sz="3000" b="1" dirty="0">
              <a:solidFill>
                <a:srgbClr val="002060"/>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Kayıt dondurma taleplerimizi mazeret belgesi ile birlikte ilgili dönem kayıt yenileme süresi içerisinde ilgili akademik birime teslim edelim.</a:t>
            </a:r>
          </a:p>
          <a:p>
            <a:pPr algn="just"/>
            <a:endParaRPr lang="tr-TR" sz="3000" b="1" dirty="0">
              <a:solidFill>
                <a:srgbClr val="002060"/>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Hangi hallerde kayıt dondurulacağı yönetmeliklerimizde yazılıdır.</a:t>
            </a:r>
          </a:p>
        </p:txBody>
      </p:sp>
    </p:spTree>
    <p:extLst>
      <p:ext uri="{BB962C8B-B14F-4D97-AF65-F5344CB8AC3E}">
        <p14:creationId xmlns:p14="http://schemas.microsoft.com/office/powerpoint/2010/main" val="391937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539552" y="1118929"/>
            <a:ext cx="8280920" cy="5170646"/>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ÜST YARIYILDAN DERS ALMA KOŞULLARI</a:t>
            </a:r>
          </a:p>
          <a:p>
            <a:r>
              <a:rPr lang="tr-TR" sz="3000" b="1" dirty="0">
                <a:solidFill>
                  <a:srgbClr val="002060"/>
                </a:solidFill>
                <a:latin typeface="Times New Roman" pitchFamily="18" charset="0"/>
                <a:cs typeface="Times New Roman" pitchFamily="18" charset="0"/>
              </a:rPr>
              <a:t>Alt dönemlerden başarısız ve devamsız dersi bulunmayan ve akademik başarı not ortalamaları 80 ve üstü olan öğrenciler, üçüncü dönemden/ikinci sınıftan itibaren, ders saatlerinin çakışmaması ve en fazla 40 </a:t>
            </a:r>
            <a:r>
              <a:rPr lang="tr-TR" sz="3000" b="1" dirty="0" err="1">
                <a:solidFill>
                  <a:srgbClr val="002060"/>
                </a:solidFill>
                <a:latin typeface="Times New Roman" pitchFamily="18" charset="0"/>
                <a:cs typeface="Times New Roman" pitchFamily="18" charset="0"/>
              </a:rPr>
              <a:t>AKTS’ye</a:t>
            </a:r>
            <a:r>
              <a:rPr lang="tr-TR" sz="3000" b="1" dirty="0">
                <a:solidFill>
                  <a:srgbClr val="002060"/>
                </a:solidFill>
                <a:latin typeface="Times New Roman" pitchFamily="18" charset="0"/>
                <a:cs typeface="Times New Roman" pitchFamily="18" charset="0"/>
              </a:rPr>
              <a:t> kadar üst dönemlerden ders alabilirler. </a:t>
            </a:r>
          </a:p>
          <a:p>
            <a:endParaRPr lang="tr-TR" sz="3000" b="1" dirty="0">
              <a:solidFill>
                <a:srgbClr val="002060"/>
              </a:solidFill>
              <a:latin typeface="Times New Roman" pitchFamily="18" charset="0"/>
              <a:cs typeface="Times New Roman" pitchFamily="18" charset="0"/>
            </a:endParaRPr>
          </a:p>
          <a:p>
            <a:r>
              <a:rPr lang="tr-TR" sz="3000" b="1" dirty="0">
                <a:solidFill>
                  <a:srgbClr val="002060"/>
                </a:solidFill>
                <a:latin typeface="Times New Roman" pitchFamily="18" charset="0"/>
                <a:cs typeface="Times New Roman" pitchFamily="18" charset="0"/>
              </a:rPr>
              <a:t>Yıl sistemli Tıp Fakültesi, Diş Hekimliği Fakültesi ve Hukuk Fakültesinde bu imkan, programların yapısı gereği uygun görülmemektedir. </a:t>
            </a:r>
            <a:endParaRPr lang="tr-TR" sz="3000" b="1"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3802592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p:cNvSpPr txBox="1"/>
          <p:nvPr/>
        </p:nvSpPr>
        <p:spPr>
          <a:xfrm>
            <a:off x="539552" y="1118929"/>
            <a:ext cx="8280920" cy="4955203"/>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DERSLERE DEVAM</a:t>
            </a:r>
          </a:p>
          <a:p>
            <a:pPr algn="just"/>
            <a:r>
              <a:rPr lang="tr-TR" sz="2600" b="1" dirty="0">
                <a:solidFill>
                  <a:srgbClr val="002060"/>
                </a:solidFill>
                <a:latin typeface="Times New Roman" pitchFamily="18" charset="0"/>
                <a:cs typeface="Times New Roman" pitchFamily="18" charset="0"/>
              </a:rPr>
              <a:t>Öğrenciler, 75 işgününden oluşan her dönemde derslerin en az % 70’ine devam etmek zorundadırlar.</a:t>
            </a:r>
          </a:p>
          <a:p>
            <a:pPr algn="just"/>
            <a:r>
              <a:rPr lang="tr-TR" sz="2600" b="1" dirty="0">
                <a:solidFill>
                  <a:srgbClr val="002060"/>
                </a:solidFill>
                <a:latin typeface="Times New Roman" pitchFamily="18" charset="0"/>
                <a:cs typeface="Times New Roman" pitchFamily="18" charset="0"/>
              </a:rPr>
              <a:t>Devam durumları içinde bulunulan hafta sonuna kadar ilgili öğretim elemanı tarafından öğrenci otomasyonuna işlenir ve öğrencilerimiz de otomasyon sayfalarından takip edebilirler.</a:t>
            </a:r>
          </a:p>
          <a:p>
            <a:pPr algn="just"/>
            <a:r>
              <a:rPr lang="tr-TR" sz="2600" b="1" dirty="0">
                <a:solidFill>
                  <a:srgbClr val="002060"/>
                </a:solidFill>
                <a:latin typeface="Times New Roman" pitchFamily="18" charset="0"/>
                <a:cs typeface="Times New Roman" pitchFamily="18" charset="0"/>
              </a:rPr>
              <a:t>Yükseköğretim kurumlarında sağlık kurulu raporu ve diğer mazeretler hiçbir surette devamsızlık yerine sayılmaz. </a:t>
            </a:r>
          </a:p>
          <a:p>
            <a:pPr algn="just"/>
            <a:r>
              <a:rPr lang="tr-TR" sz="2600" b="1" dirty="0">
                <a:solidFill>
                  <a:srgbClr val="002060"/>
                </a:solidFill>
                <a:latin typeface="Times New Roman" pitchFamily="18" charset="0"/>
                <a:cs typeface="Times New Roman" pitchFamily="18" charset="0"/>
              </a:rPr>
              <a:t>Uygulamalarda başarısızlık halinde sonraki yılda yeniden dersin devamı istenebilir. </a:t>
            </a:r>
          </a:p>
        </p:txBody>
      </p:sp>
    </p:spTree>
    <p:extLst>
      <p:ext uri="{BB962C8B-B14F-4D97-AF65-F5344CB8AC3E}">
        <p14:creationId xmlns:p14="http://schemas.microsoft.com/office/powerpoint/2010/main" val="1279280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1475656" y="787728"/>
            <a:ext cx="7200800" cy="707886"/>
          </a:xfrm>
          <a:prstGeom prst="rect">
            <a:avLst/>
          </a:prstGeom>
          <a:noFill/>
        </p:spPr>
        <p:txBody>
          <a:bodyPr wrap="square" rtlCol="0">
            <a:spAutoFit/>
          </a:bodyPr>
          <a:lstStyle/>
          <a:p>
            <a:pPr algn="ctr"/>
            <a:r>
              <a:rPr lang="tr-TR" sz="4000" b="1" dirty="0">
                <a:solidFill>
                  <a:srgbClr val="9A550A"/>
                </a:solidFill>
                <a:latin typeface="Times New Roman" pitchFamily="18" charset="0"/>
                <a:cs typeface="Times New Roman" pitchFamily="18" charset="0"/>
              </a:rPr>
              <a:t>ÇİFT ANADAL PROGRAMI</a:t>
            </a:r>
          </a:p>
        </p:txBody>
      </p:sp>
      <p:sp>
        <p:nvSpPr>
          <p:cNvPr id="5" name="Metin kutusu 4"/>
          <p:cNvSpPr txBox="1"/>
          <p:nvPr/>
        </p:nvSpPr>
        <p:spPr>
          <a:xfrm>
            <a:off x="683568" y="1628800"/>
            <a:ext cx="8136904" cy="4493538"/>
          </a:xfrm>
          <a:prstGeom prst="rect">
            <a:avLst/>
          </a:prstGeom>
          <a:noFill/>
        </p:spPr>
        <p:txBody>
          <a:bodyPr wrap="square" rtlCol="0">
            <a:spAutoFit/>
          </a:bodyPr>
          <a:lstStyle/>
          <a:p>
            <a:pPr algn="just"/>
            <a:r>
              <a:rPr lang="tr-TR" sz="2200" b="1" dirty="0">
                <a:solidFill>
                  <a:srgbClr val="002060"/>
                </a:solidFill>
                <a:latin typeface="Times New Roman" pitchFamily="18" charset="0"/>
                <a:cs typeface="Times New Roman" pitchFamily="18" charset="0"/>
              </a:rPr>
              <a:t>Aşağıda yazılı birimlerimizin bölümleri arasında çift </a:t>
            </a:r>
            <a:r>
              <a:rPr lang="tr-TR" sz="2200" b="1" dirty="0" err="1">
                <a:solidFill>
                  <a:srgbClr val="002060"/>
                </a:solidFill>
                <a:latin typeface="Times New Roman" pitchFamily="18" charset="0"/>
                <a:cs typeface="Times New Roman" pitchFamily="18" charset="0"/>
              </a:rPr>
              <a:t>anadal</a:t>
            </a:r>
            <a:r>
              <a:rPr lang="tr-TR" sz="2200" b="1" dirty="0">
                <a:solidFill>
                  <a:srgbClr val="002060"/>
                </a:solidFill>
                <a:latin typeface="Times New Roman" pitchFamily="18" charset="0"/>
                <a:cs typeface="Times New Roman" pitchFamily="18" charset="0"/>
              </a:rPr>
              <a:t> programı uygulanmaktadır. </a:t>
            </a:r>
          </a:p>
          <a:p>
            <a:pPr algn="just"/>
            <a:r>
              <a:rPr lang="tr-TR" sz="2200" b="1" dirty="0">
                <a:solidFill>
                  <a:srgbClr val="002060"/>
                </a:solidFill>
                <a:latin typeface="Times New Roman" pitchFamily="18" charset="0"/>
                <a:cs typeface="Times New Roman" pitchFamily="18" charset="0"/>
              </a:rPr>
              <a:t>Çift </a:t>
            </a:r>
            <a:r>
              <a:rPr lang="tr-TR" sz="2200" b="1" dirty="0" err="1">
                <a:solidFill>
                  <a:srgbClr val="002060"/>
                </a:solidFill>
                <a:latin typeface="Times New Roman" pitchFamily="18" charset="0"/>
                <a:cs typeface="Times New Roman" pitchFamily="18" charset="0"/>
              </a:rPr>
              <a:t>anadal</a:t>
            </a:r>
            <a:r>
              <a:rPr lang="tr-TR" sz="2200" b="1" dirty="0">
                <a:solidFill>
                  <a:srgbClr val="002060"/>
                </a:solidFill>
                <a:latin typeface="Times New Roman" pitchFamily="18" charset="0"/>
                <a:cs typeface="Times New Roman" pitchFamily="18" charset="0"/>
              </a:rPr>
              <a:t> programı ile ikinci diploma imkanı bulunmaktadır.</a:t>
            </a:r>
          </a:p>
          <a:p>
            <a:pPr algn="just"/>
            <a:r>
              <a:rPr lang="tr-TR" sz="2200" b="1" dirty="0">
                <a:solidFill>
                  <a:srgbClr val="002060"/>
                </a:solidFill>
                <a:latin typeface="Times New Roman" pitchFamily="18" charset="0"/>
                <a:cs typeface="Times New Roman" pitchFamily="18" charset="0"/>
              </a:rPr>
              <a:t>Çift </a:t>
            </a:r>
            <a:r>
              <a:rPr lang="tr-TR" sz="2200" b="1" dirty="0" err="1">
                <a:solidFill>
                  <a:srgbClr val="002060"/>
                </a:solidFill>
                <a:latin typeface="Times New Roman" pitchFamily="18" charset="0"/>
                <a:cs typeface="Times New Roman" pitchFamily="18" charset="0"/>
              </a:rPr>
              <a:t>anadal</a:t>
            </a:r>
            <a:r>
              <a:rPr lang="tr-TR" sz="2200" b="1" dirty="0">
                <a:solidFill>
                  <a:srgbClr val="002060"/>
                </a:solidFill>
                <a:latin typeface="Times New Roman" pitchFamily="18" charset="0"/>
                <a:cs typeface="Times New Roman" pitchFamily="18" charset="0"/>
              </a:rPr>
              <a:t> süreçleri ile ilgili detaylı bilgileri bölüm başkanından öğrenebilirsiniz.</a:t>
            </a:r>
          </a:p>
          <a:p>
            <a:pPr algn="just"/>
            <a:endParaRPr lang="tr-TR" sz="2200" dirty="0">
              <a:solidFill>
                <a:srgbClr val="002060"/>
              </a:solidFill>
              <a:latin typeface="Times New Roman" pitchFamily="18" charset="0"/>
              <a:cs typeface="Times New Roman" pitchFamily="18" charset="0"/>
            </a:endParaRPr>
          </a:p>
          <a:p>
            <a:pPr algn="just"/>
            <a:r>
              <a:rPr lang="tr-TR" sz="2200" b="1" dirty="0">
                <a:solidFill>
                  <a:srgbClr val="002060"/>
                </a:solidFill>
                <a:latin typeface="Times New Roman" pitchFamily="18" charset="0"/>
                <a:cs typeface="Times New Roman" pitchFamily="18" charset="0"/>
              </a:rPr>
              <a:t>Çift </a:t>
            </a:r>
            <a:r>
              <a:rPr lang="tr-TR" sz="2200" b="1" dirty="0" err="1">
                <a:solidFill>
                  <a:srgbClr val="002060"/>
                </a:solidFill>
                <a:latin typeface="Times New Roman" pitchFamily="18" charset="0"/>
                <a:cs typeface="Times New Roman" pitchFamily="18" charset="0"/>
              </a:rPr>
              <a:t>Anadal</a:t>
            </a:r>
            <a:r>
              <a:rPr lang="tr-TR" sz="2200" b="1" dirty="0">
                <a:solidFill>
                  <a:srgbClr val="002060"/>
                </a:solidFill>
                <a:latin typeface="Times New Roman" pitchFamily="18" charset="0"/>
                <a:cs typeface="Times New Roman" pitchFamily="18" charset="0"/>
              </a:rPr>
              <a:t> Programı Bulunan Birimler</a:t>
            </a:r>
          </a:p>
          <a:p>
            <a:pPr algn="just"/>
            <a:endParaRPr lang="tr-TR" sz="2200" b="1" dirty="0">
              <a:solidFill>
                <a:srgbClr val="002060"/>
              </a:solidFill>
              <a:latin typeface="Times New Roman" pitchFamily="18" charset="0"/>
              <a:cs typeface="Times New Roman" pitchFamily="18" charset="0"/>
            </a:endParaRPr>
          </a:p>
          <a:p>
            <a:pPr algn="just"/>
            <a:r>
              <a:rPr lang="tr-TR" sz="2200" b="1" dirty="0">
                <a:solidFill>
                  <a:srgbClr val="002060"/>
                </a:solidFill>
                <a:latin typeface="Times New Roman" pitchFamily="18" charset="0"/>
                <a:cs typeface="Times New Roman" pitchFamily="18" charset="0"/>
              </a:rPr>
              <a:t>Edebiyat Fakültesi</a:t>
            </a:r>
          </a:p>
          <a:p>
            <a:pPr algn="just"/>
            <a:r>
              <a:rPr lang="tr-TR" sz="2200" b="1" dirty="0">
                <a:solidFill>
                  <a:srgbClr val="002060"/>
                </a:solidFill>
                <a:latin typeface="Times New Roman" pitchFamily="18" charset="0"/>
                <a:cs typeface="Times New Roman" pitchFamily="18" charset="0"/>
              </a:rPr>
              <a:t>İlahiyat Fakültesi</a:t>
            </a:r>
          </a:p>
          <a:p>
            <a:pPr algn="just"/>
            <a:r>
              <a:rPr lang="tr-TR" sz="2200" b="1" dirty="0">
                <a:solidFill>
                  <a:srgbClr val="002060"/>
                </a:solidFill>
                <a:latin typeface="Times New Roman" pitchFamily="18" charset="0"/>
                <a:cs typeface="Times New Roman" pitchFamily="18" charset="0"/>
              </a:rPr>
              <a:t>İletişim Fakültesi</a:t>
            </a:r>
          </a:p>
          <a:p>
            <a:pPr algn="just"/>
            <a:r>
              <a:rPr lang="tr-TR" sz="2200" b="1" dirty="0">
                <a:solidFill>
                  <a:srgbClr val="002060"/>
                </a:solidFill>
                <a:latin typeface="Times New Roman" pitchFamily="18" charset="0"/>
                <a:cs typeface="Times New Roman" pitchFamily="18" charset="0"/>
              </a:rPr>
              <a:t>Fen Fakültesi</a:t>
            </a:r>
          </a:p>
          <a:p>
            <a:pPr algn="just"/>
            <a:r>
              <a:rPr lang="tr-TR" sz="2200" b="1" dirty="0">
                <a:solidFill>
                  <a:srgbClr val="002060"/>
                </a:solidFill>
                <a:latin typeface="Times New Roman" pitchFamily="18" charset="0"/>
                <a:cs typeface="Times New Roman" pitchFamily="18" charset="0"/>
              </a:rPr>
              <a:t>İktisadi ve İdari Bilimler Fakültesi </a:t>
            </a:r>
          </a:p>
        </p:txBody>
      </p:sp>
    </p:spTree>
    <p:extLst>
      <p:ext uri="{BB962C8B-B14F-4D97-AF65-F5344CB8AC3E}">
        <p14:creationId xmlns:p14="http://schemas.microsoft.com/office/powerpoint/2010/main" val="268426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aphicFrame>
        <p:nvGraphicFramePr>
          <p:cNvPr id="2" name="Tablo 1"/>
          <p:cNvGraphicFramePr>
            <a:graphicFrameLocks noGrp="1"/>
          </p:cNvGraphicFramePr>
          <p:nvPr>
            <p:extLst>
              <p:ext uri="{D42A27DB-BD31-4B8C-83A1-F6EECF244321}">
                <p14:modId xmlns:p14="http://schemas.microsoft.com/office/powerpoint/2010/main" val="2863639606"/>
              </p:ext>
            </p:extLst>
          </p:nvPr>
        </p:nvGraphicFramePr>
        <p:xfrm>
          <a:off x="107504" y="188640"/>
          <a:ext cx="8928992" cy="6480718"/>
        </p:xfrm>
        <a:graphic>
          <a:graphicData uri="http://schemas.openxmlformats.org/drawingml/2006/table">
            <a:tbl>
              <a:tblPr firstRow="1" firstCol="1" bandRow="1">
                <a:tableStyleId>{5C22544A-7EE6-4342-B048-85BDC9FD1C3A}</a:tableStyleId>
              </a:tblPr>
              <a:tblGrid>
                <a:gridCol w="4464496">
                  <a:extLst>
                    <a:ext uri="{9D8B030D-6E8A-4147-A177-3AD203B41FA5}">
                      <a16:colId xmlns:a16="http://schemas.microsoft.com/office/drawing/2014/main" val="20000"/>
                    </a:ext>
                  </a:extLst>
                </a:gridCol>
                <a:gridCol w="4464496">
                  <a:extLst>
                    <a:ext uri="{9D8B030D-6E8A-4147-A177-3AD203B41FA5}">
                      <a16:colId xmlns:a16="http://schemas.microsoft.com/office/drawing/2014/main" val="20001"/>
                    </a:ext>
                  </a:extLst>
                </a:gridCol>
              </a:tblGrid>
              <a:tr h="778636">
                <a:tc gridSpan="2">
                  <a:txBody>
                    <a:bodyPr/>
                    <a:lstStyle/>
                    <a:p>
                      <a:pPr algn="ctr">
                        <a:lnSpc>
                          <a:spcPct val="115000"/>
                        </a:lnSpc>
                        <a:spcAft>
                          <a:spcPts val="0"/>
                        </a:spcAft>
                      </a:pPr>
                      <a:r>
                        <a:rPr lang="tr-TR" sz="1400" dirty="0">
                          <a:effectLst/>
                        </a:rPr>
                        <a:t>KENDİ ARASINDA ÇİFT ANADAL UYGULAMASI DEVAM EDEN MEVCUT PROGRAMLARI</a:t>
                      </a:r>
                      <a:endParaRPr lang="tr-TR" sz="1400" dirty="0">
                        <a:effectLst/>
                        <a:latin typeface="Calibri"/>
                        <a:ea typeface="Calibri"/>
                        <a:cs typeface="Times New Roman"/>
                      </a:endParaRPr>
                    </a:p>
                  </a:txBody>
                  <a:tcPr marL="57090" marR="57090" marT="0" marB="0" anchor="ctr"/>
                </a:tc>
                <a:tc hMerge="1">
                  <a:txBody>
                    <a:bodyPr/>
                    <a:lstStyle/>
                    <a:p>
                      <a:endParaRPr lang="tr-TR"/>
                    </a:p>
                  </a:txBody>
                  <a:tcPr/>
                </a:tc>
                <a:extLst>
                  <a:ext uri="{0D108BD9-81ED-4DB2-BD59-A6C34878D82A}">
                    <a16:rowId xmlns:a16="http://schemas.microsoft.com/office/drawing/2014/main" val="10000"/>
                  </a:ext>
                </a:extLst>
              </a:tr>
              <a:tr h="282018">
                <a:tc rowSpan="5">
                  <a:txBody>
                    <a:bodyPr/>
                    <a:lstStyle/>
                    <a:p>
                      <a:pPr>
                        <a:lnSpc>
                          <a:spcPct val="115000"/>
                        </a:lnSpc>
                        <a:spcAft>
                          <a:spcPts val="0"/>
                        </a:spcAft>
                      </a:pPr>
                      <a:r>
                        <a:rPr lang="tr-TR" sz="1400" dirty="0">
                          <a:effectLst/>
                        </a:rPr>
                        <a:t>Türk Dili ve Edebiyatı</a:t>
                      </a:r>
                      <a:endParaRPr lang="tr-TR" sz="1400" dirty="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a:effectLst/>
                        </a:rPr>
                        <a:t>Halkla İlişkiler ve Tanıtım</a:t>
                      </a:r>
                      <a:endParaRPr lang="tr-TR" sz="1400">
                        <a:effectLst/>
                        <a:latin typeface="Calibri"/>
                        <a:ea typeface="Calibri"/>
                        <a:cs typeface="Times New Roman"/>
                      </a:endParaRPr>
                    </a:p>
                  </a:txBody>
                  <a:tcPr marL="57090" marR="57090" marT="0" marB="0" anchor="ctr"/>
                </a:tc>
                <a:extLst>
                  <a:ext uri="{0D108BD9-81ED-4DB2-BD59-A6C34878D82A}">
                    <a16:rowId xmlns:a16="http://schemas.microsoft.com/office/drawing/2014/main" val="10001"/>
                  </a:ext>
                </a:extLst>
              </a:tr>
              <a:tr h="267212">
                <a:tc vMerge="1">
                  <a:txBody>
                    <a:bodyPr/>
                    <a:lstStyle/>
                    <a:p>
                      <a:endParaRPr lang="tr-TR"/>
                    </a:p>
                  </a:txBody>
                  <a:tcPr/>
                </a:tc>
                <a:tc>
                  <a:txBody>
                    <a:bodyPr/>
                    <a:lstStyle/>
                    <a:p>
                      <a:pPr>
                        <a:lnSpc>
                          <a:spcPct val="115000"/>
                        </a:lnSpc>
                        <a:spcAft>
                          <a:spcPts val="0"/>
                        </a:spcAft>
                      </a:pPr>
                      <a:r>
                        <a:rPr lang="tr-TR" sz="1400">
                          <a:effectLst/>
                        </a:rPr>
                        <a:t>Gazetecilik</a:t>
                      </a:r>
                      <a:endParaRPr lang="tr-TR" sz="1400">
                        <a:effectLst/>
                        <a:latin typeface="Calibri"/>
                        <a:ea typeface="Calibri"/>
                        <a:cs typeface="Times New Roman"/>
                      </a:endParaRPr>
                    </a:p>
                  </a:txBody>
                  <a:tcPr marL="57090" marR="57090" marT="0" marB="0" anchor="ctr"/>
                </a:tc>
                <a:extLst>
                  <a:ext uri="{0D108BD9-81ED-4DB2-BD59-A6C34878D82A}">
                    <a16:rowId xmlns:a16="http://schemas.microsoft.com/office/drawing/2014/main" val="10002"/>
                  </a:ext>
                </a:extLst>
              </a:tr>
              <a:tr h="267212">
                <a:tc vMerge="1">
                  <a:txBody>
                    <a:bodyPr/>
                    <a:lstStyle/>
                    <a:p>
                      <a:endParaRPr lang="tr-TR"/>
                    </a:p>
                  </a:txBody>
                  <a:tcPr/>
                </a:tc>
                <a:tc>
                  <a:txBody>
                    <a:bodyPr/>
                    <a:lstStyle/>
                    <a:p>
                      <a:pPr>
                        <a:lnSpc>
                          <a:spcPct val="115000"/>
                        </a:lnSpc>
                        <a:spcAft>
                          <a:spcPts val="0"/>
                        </a:spcAft>
                      </a:pPr>
                      <a:r>
                        <a:rPr lang="tr-TR" sz="1400">
                          <a:effectLst/>
                        </a:rPr>
                        <a:t>Arap Dili ve Edebiyatı</a:t>
                      </a:r>
                      <a:endParaRPr lang="tr-TR" sz="1400">
                        <a:effectLst/>
                        <a:latin typeface="Calibri"/>
                        <a:ea typeface="Calibri"/>
                        <a:cs typeface="Times New Roman"/>
                      </a:endParaRPr>
                    </a:p>
                  </a:txBody>
                  <a:tcPr marL="57090" marR="57090" marT="0" marB="0" anchor="ctr"/>
                </a:tc>
                <a:extLst>
                  <a:ext uri="{0D108BD9-81ED-4DB2-BD59-A6C34878D82A}">
                    <a16:rowId xmlns:a16="http://schemas.microsoft.com/office/drawing/2014/main" val="10003"/>
                  </a:ext>
                </a:extLst>
              </a:tr>
              <a:tr h="267212">
                <a:tc vMerge="1">
                  <a:txBody>
                    <a:bodyPr/>
                    <a:lstStyle/>
                    <a:p>
                      <a:endParaRPr lang="tr-TR"/>
                    </a:p>
                  </a:txBody>
                  <a:tcPr/>
                </a:tc>
                <a:tc>
                  <a:txBody>
                    <a:bodyPr/>
                    <a:lstStyle/>
                    <a:p>
                      <a:pPr>
                        <a:lnSpc>
                          <a:spcPct val="115000"/>
                        </a:lnSpc>
                        <a:spcAft>
                          <a:spcPts val="0"/>
                        </a:spcAft>
                      </a:pPr>
                      <a:r>
                        <a:rPr lang="tr-TR" sz="1400" dirty="0">
                          <a:effectLst/>
                        </a:rPr>
                        <a:t>İlahiyat</a:t>
                      </a:r>
                      <a:endParaRPr lang="tr-TR" sz="1400" dirty="0">
                        <a:effectLst/>
                        <a:latin typeface="Calibri"/>
                        <a:ea typeface="Calibri"/>
                        <a:cs typeface="Times New Roman"/>
                      </a:endParaRPr>
                    </a:p>
                  </a:txBody>
                  <a:tcPr marL="57090" marR="57090" marT="0" marB="0" anchor="ctr"/>
                </a:tc>
                <a:extLst>
                  <a:ext uri="{0D108BD9-81ED-4DB2-BD59-A6C34878D82A}">
                    <a16:rowId xmlns:a16="http://schemas.microsoft.com/office/drawing/2014/main" val="10004"/>
                  </a:ext>
                </a:extLst>
              </a:tr>
              <a:tr h="267212">
                <a:tc vMerge="1">
                  <a:txBody>
                    <a:bodyPr/>
                    <a:lstStyle/>
                    <a:p>
                      <a:endParaRPr lang="tr-TR"/>
                    </a:p>
                  </a:txBody>
                  <a:tcPr/>
                </a:tc>
                <a:tc>
                  <a:txBody>
                    <a:bodyPr/>
                    <a:lstStyle/>
                    <a:p>
                      <a:pPr>
                        <a:lnSpc>
                          <a:spcPct val="115000"/>
                        </a:lnSpc>
                        <a:spcAft>
                          <a:spcPts val="0"/>
                        </a:spcAft>
                      </a:pPr>
                      <a:r>
                        <a:rPr lang="tr-TR" sz="1400">
                          <a:effectLst/>
                        </a:rPr>
                        <a:t>Çağdaş Türk Lehçeleri ve Edebiyatları</a:t>
                      </a:r>
                      <a:endParaRPr lang="tr-TR" sz="1400">
                        <a:effectLst/>
                        <a:latin typeface="Calibri"/>
                        <a:ea typeface="Calibri"/>
                        <a:cs typeface="Times New Roman"/>
                      </a:endParaRPr>
                    </a:p>
                  </a:txBody>
                  <a:tcPr marL="57090" marR="57090" marT="0" marB="0" anchor="ctr"/>
                </a:tc>
                <a:extLst>
                  <a:ext uri="{0D108BD9-81ED-4DB2-BD59-A6C34878D82A}">
                    <a16:rowId xmlns:a16="http://schemas.microsoft.com/office/drawing/2014/main" val="10005"/>
                  </a:ext>
                </a:extLst>
              </a:tr>
              <a:tr h="267212">
                <a:tc>
                  <a:txBody>
                    <a:bodyPr/>
                    <a:lstStyle/>
                    <a:p>
                      <a:pPr>
                        <a:lnSpc>
                          <a:spcPct val="115000"/>
                        </a:lnSpc>
                        <a:spcAft>
                          <a:spcPts val="0"/>
                        </a:spcAft>
                      </a:pPr>
                      <a:r>
                        <a:rPr lang="tr-TR" sz="1400" dirty="0">
                          <a:effectLst/>
                        </a:rPr>
                        <a:t>Tarih</a:t>
                      </a:r>
                      <a:endParaRPr lang="tr-TR" sz="1400" dirty="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a:effectLst/>
                        </a:rPr>
                        <a:t>Arkeoloji</a:t>
                      </a:r>
                      <a:endParaRPr lang="tr-TR" sz="1400">
                        <a:effectLst/>
                        <a:latin typeface="Calibri"/>
                        <a:ea typeface="Calibri"/>
                        <a:cs typeface="Times New Roman"/>
                      </a:endParaRPr>
                    </a:p>
                  </a:txBody>
                  <a:tcPr marL="57090" marR="57090" marT="0" marB="0" anchor="ctr"/>
                </a:tc>
                <a:extLst>
                  <a:ext uri="{0D108BD9-81ED-4DB2-BD59-A6C34878D82A}">
                    <a16:rowId xmlns:a16="http://schemas.microsoft.com/office/drawing/2014/main" val="10006"/>
                  </a:ext>
                </a:extLst>
              </a:tr>
              <a:tr h="267212">
                <a:tc>
                  <a:txBody>
                    <a:bodyPr/>
                    <a:lstStyle/>
                    <a:p>
                      <a:pPr>
                        <a:lnSpc>
                          <a:spcPct val="115000"/>
                        </a:lnSpc>
                        <a:spcAft>
                          <a:spcPts val="0"/>
                        </a:spcAft>
                      </a:pPr>
                      <a:r>
                        <a:rPr lang="tr-TR" sz="1400" dirty="0">
                          <a:effectLst/>
                        </a:rPr>
                        <a:t>Sosyoloji</a:t>
                      </a:r>
                      <a:endParaRPr lang="tr-TR" sz="1400" dirty="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a:effectLst/>
                        </a:rPr>
                        <a:t>Tarih</a:t>
                      </a:r>
                      <a:endParaRPr lang="tr-TR" sz="1400">
                        <a:effectLst/>
                        <a:latin typeface="Calibri"/>
                        <a:ea typeface="Calibri"/>
                        <a:cs typeface="Times New Roman"/>
                      </a:endParaRPr>
                    </a:p>
                  </a:txBody>
                  <a:tcPr marL="57090" marR="57090" marT="0" marB="0" anchor="ctr"/>
                </a:tc>
                <a:extLst>
                  <a:ext uri="{0D108BD9-81ED-4DB2-BD59-A6C34878D82A}">
                    <a16:rowId xmlns:a16="http://schemas.microsoft.com/office/drawing/2014/main" val="10007"/>
                  </a:ext>
                </a:extLst>
              </a:tr>
              <a:tr h="318680">
                <a:tc rowSpan="2">
                  <a:txBody>
                    <a:bodyPr/>
                    <a:lstStyle/>
                    <a:p>
                      <a:pPr>
                        <a:lnSpc>
                          <a:spcPct val="115000"/>
                        </a:lnSpc>
                        <a:spcAft>
                          <a:spcPts val="0"/>
                        </a:spcAft>
                      </a:pPr>
                      <a:r>
                        <a:rPr lang="tr-TR" sz="1400" dirty="0">
                          <a:effectLst/>
                        </a:rPr>
                        <a:t>Arap Dili ve Edebiyatı</a:t>
                      </a:r>
                      <a:endParaRPr lang="tr-TR" sz="1400" dirty="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a:effectLst/>
                        </a:rPr>
                        <a:t>Türk Dili ve Edebiyatı</a:t>
                      </a:r>
                      <a:endParaRPr lang="tr-TR" sz="1400">
                        <a:effectLst/>
                        <a:latin typeface="Calibri"/>
                        <a:ea typeface="Calibri"/>
                        <a:cs typeface="Times New Roman"/>
                      </a:endParaRPr>
                    </a:p>
                  </a:txBody>
                  <a:tcPr marL="57090" marR="57090" marT="0" marB="0" anchor="ctr"/>
                </a:tc>
                <a:extLst>
                  <a:ext uri="{0D108BD9-81ED-4DB2-BD59-A6C34878D82A}">
                    <a16:rowId xmlns:a16="http://schemas.microsoft.com/office/drawing/2014/main" val="10008"/>
                  </a:ext>
                </a:extLst>
              </a:tr>
              <a:tr h="306318">
                <a:tc vMerge="1">
                  <a:txBody>
                    <a:bodyPr/>
                    <a:lstStyle/>
                    <a:p>
                      <a:endParaRPr lang="tr-TR"/>
                    </a:p>
                  </a:txBody>
                  <a:tcPr/>
                </a:tc>
                <a:tc>
                  <a:txBody>
                    <a:bodyPr/>
                    <a:lstStyle/>
                    <a:p>
                      <a:pPr>
                        <a:lnSpc>
                          <a:spcPct val="115000"/>
                        </a:lnSpc>
                        <a:spcAft>
                          <a:spcPts val="0"/>
                        </a:spcAft>
                      </a:pPr>
                      <a:r>
                        <a:rPr lang="tr-TR" sz="1400">
                          <a:effectLst/>
                        </a:rPr>
                        <a:t>İlahiyat</a:t>
                      </a:r>
                      <a:endParaRPr lang="tr-TR" sz="1400">
                        <a:effectLst/>
                        <a:latin typeface="Calibri"/>
                        <a:ea typeface="Calibri"/>
                        <a:cs typeface="Times New Roman"/>
                      </a:endParaRPr>
                    </a:p>
                  </a:txBody>
                  <a:tcPr marL="57090" marR="57090" marT="0" marB="0" anchor="ctr"/>
                </a:tc>
                <a:extLst>
                  <a:ext uri="{0D108BD9-81ED-4DB2-BD59-A6C34878D82A}">
                    <a16:rowId xmlns:a16="http://schemas.microsoft.com/office/drawing/2014/main" val="10009"/>
                  </a:ext>
                </a:extLst>
              </a:tr>
              <a:tr h="260162">
                <a:tc rowSpan="2">
                  <a:txBody>
                    <a:bodyPr/>
                    <a:lstStyle/>
                    <a:p>
                      <a:pPr>
                        <a:lnSpc>
                          <a:spcPct val="115000"/>
                        </a:lnSpc>
                        <a:spcAft>
                          <a:spcPts val="0"/>
                        </a:spcAft>
                      </a:pPr>
                      <a:r>
                        <a:rPr lang="tr-TR" sz="1400" dirty="0">
                          <a:effectLst/>
                        </a:rPr>
                        <a:t>Halkla İlişkiler ve Tanıtım</a:t>
                      </a:r>
                      <a:endParaRPr lang="tr-TR" sz="1400" dirty="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a:effectLst/>
                        </a:rPr>
                        <a:t>Türk Dili ve Edebiyatı</a:t>
                      </a:r>
                      <a:endParaRPr lang="tr-TR" sz="1400">
                        <a:effectLst/>
                        <a:latin typeface="Calibri"/>
                        <a:ea typeface="Calibri"/>
                        <a:cs typeface="Times New Roman"/>
                      </a:endParaRPr>
                    </a:p>
                  </a:txBody>
                  <a:tcPr marL="57090" marR="57090" marT="0" marB="0" anchor="ctr"/>
                </a:tc>
                <a:extLst>
                  <a:ext uri="{0D108BD9-81ED-4DB2-BD59-A6C34878D82A}">
                    <a16:rowId xmlns:a16="http://schemas.microsoft.com/office/drawing/2014/main" val="10010"/>
                  </a:ext>
                </a:extLst>
              </a:tr>
              <a:tr h="249857">
                <a:tc vMerge="1">
                  <a:txBody>
                    <a:bodyPr/>
                    <a:lstStyle/>
                    <a:p>
                      <a:endParaRPr lang="tr-TR"/>
                    </a:p>
                  </a:txBody>
                  <a:tcPr/>
                </a:tc>
                <a:tc>
                  <a:txBody>
                    <a:bodyPr/>
                    <a:lstStyle/>
                    <a:p>
                      <a:pPr>
                        <a:lnSpc>
                          <a:spcPct val="115000"/>
                        </a:lnSpc>
                        <a:spcAft>
                          <a:spcPts val="0"/>
                        </a:spcAft>
                      </a:pPr>
                      <a:r>
                        <a:rPr lang="tr-TR" sz="1400">
                          <a:effectLst/>
                        </a:rPr>
                        <a:t>Gazetecilik</a:t>
                      </a:r>
                      <a:endParaRPr lang="tr-TR" sz="1400">
                        <a:effectLst/>
                        <a:latin typeface="Calibri"/>
                        <a:ea typeface="Calibri"/>
                        <a:cs typeface="Times New Roman"/>
                      </a:endParaRPr>
                    </a:p>
                  </a:txBody>
                  <a:tcPr marL="57090" marR="57090" marT="0" marB="0" anchor="ctr"/>
                </a:tc>
                <a:extLst>
                  <a:ext uri="{0D108BD9-81ED-4DB2-BD59-A6C34878D82A}">
                    <a16:rowId xmlns:a16="http://schemas.microsoft.com/office/drawing/2014/main" val="10011"/>
                  </a:ext>
                </a:extLst>
              </a:tr>
              <a:tr h="249857">
                <a:tc rowSpan="2">
                  <a:txBody>
                    <a:bodyPr/>
                    <a:lstStyle/>
                    <a:p>
                      <a:pPr>
                        <a:lnSpc>
                          <a:spcPct val="115000"/>
                        </a:lnSpc>
                        <a:spcAft>
                          <a:spcPts val="0"/>
                        </a:spcAft>
                      </a:pPr>
                      <a:r>
                        <a:rPr lang="tr-TR" sz="1400" dirty="0">
                          <a:effectLst/>
                        </a:rPr>
                        <a:t>Gazetecilik</a:t>
                      </a:r>
                      <a:endParaRPr lang="tr-TR" sz="1400" dirty="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dirty="0">
                          <a:effectLst/>
                        </a:rPr>
                        <a:t>Türk Dili ve Edebiyatı</a:t>
                      </a:r>
                      <a:endParaRPr lang="tr-TR" sz="1400" dirty="0">
                        <a:effectLst/>
                        <a:latin typeface="Calibri"/>
                        <a:ea typeface="Calibri"/>
                        <a:cs typeface="Times New Roman"/>
                      </a:endParaRPr>
                    </a:p>
                  </a:txBody>
                  <a:tcPr marL="57090" marR="57090" marT="0" marB="0" anchor="ctr"/>
                </a:tc>
                <a:extLst>
                  <a:ext uri="{0D108BD9-81ED-4DB2-BD59-A6C34878D82A}">
                    <a16:rowId xmlns:a16="http://schemas.microsoft.com/office/drawing/2014/main" val="10012"/>
                  </a:ext>
                </a:extLst>
              </a:tr>
              <a:tr h="267919">
                <a:tc vMerge="1">
                  <a:txBody>
                    <a:bodyPr/>
                    <a:lstStyle/>
                    <a:p>
                      <a:endParaRPr lang="tr-TR"/>
                    </a:p>
                  </a:txBody>
                  <a:tcPr/>
                </a:tc>
                <a:tc>
                  <a:txBody>
                    <a:bodyPr/>
                    <a:lstStyle/>
                    <a:p>
                      <a:pPr>
                        <a:lnSpc>
                          <a:spcPct val="115000"/>
                        </a:lnSpc>
                        <a:spcAft>
                          <a:spcPts val="0"/>
                        </a:spcAft>
                      </a:pPr>
                      <a:r>
                        <a:rPr lang="tr-TR" sz="1400" dirty="0">
                          <a:effectLst/>
                        </a:rPr>
                        <a:t>Halkla İlişkiler ve Tanıtım</a:t>
                      </a:r>
                      <a:endParaRPr lang="tr-TR" sz="1400" dirty="0">
                        <a:effectLst/>
                        <a:latin typeface="Calibri"/>
                        <a:ea typeface="Calibri"/>
                        <a:cs typeface="Times New Roman"/>
                      </a:endParaRPr>
                    </a:p>
                  </a:txBody>
                  <a:tcPr marL="57090" marR="57090" marT="0" marB="0" anchor="ctr"/>
                </a:tc>
                <a:extLst>
                  <a:ext uri="{0D108BD9-81ED-4DB2-BD59-A6C34878D82A}">
                    <a16:rowId xmlns:a16="http://schemas.microsoft.com/office/drawing/2014/main" val="10013"/>
                  </a:ext>
                </a:extLst>
              </a:tr>
              <a:tr h="365214">
                <a:tc rowSpan="2">
                  <a:txBody>
                    <a:bodyPr/>
                    <a:lstStyle/>
                    <a:p>
                      <a:pPr>
                        <a:lnSpc>
                          <a:spcPct val="115000"/>
                        </a:lnSpc>
                        <a:spcAft>
                          <a:spcPts val="0"/>
                        </a:spcAft>
                      </a:pPr>
                      <a:r>
                        <a:rPr lang="tr-TR" sz="1400" dirty="0">
                          <a:effectLst/>
                        </a:rPr>
                        <a:t>İlahiyat</a:t>
                      </a:r>
                      <a:endParaRPr lang="tr-TR" sz="1400" dirty="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dirty="0">
                          <a:effectLst/>
                        </a:rPr>
                        <a:t>Türk Dili ve Edebiyatı</a:t>
                      </a:r>
                      <a:endParaRPr lang="tr-TR" sz="1400" dirty="0">
                        <a:effectLst/>
                        <a:latin typeface="Calibri"/>
                        <a:ea typeface="Calibri"/>
                        <a:cs typeface="Times New Roman"/>
                      </a:endParaRPr>
                    </a:p>
                  </a:txBody>
                  <a:tcPr marL="57090" marR="57090" marT="0" marB="0" anchor="ctr"/>
                </a:tc>
                <a:extLst>
                  <a:ext uri="{0D108BD9-81ED-4DB2-BD59-A6C34878D82A}">
                    <a16:rowId xmlns:a16="http://schemas.microsoft.com/office/drawing/2014/main" val="10014"/>
                  </a:ext>
                </a:extLst>
              </a:tr>
              <a:tr h="299643">
                <a:tc vMerge="1">
                  <a:txBody>
                    <a:bodyPr/>
                    <a:lstStyle/>
                    <a:p>
                      <a:endParaRPr lang="tr-TR"/>
                    </a:p>
                  </a:txBody>
                  <a:tcPr/>
                </a:tc>
                <a:tc>
                  <a:txBody>
                    <a:bodyPr/>
                    <a:lstStyle/>
                    <a:p>
                      <a:pPr>
                        <a:lnSpc>
                          <a:spcPct val="115000"/>
                        </a:lnSpc>
                        <a:spcAft>
                          <a:spcPts val="0"/>
                        </a:spcAft>
                      </a:pPr>
                      <a:r>
                        <a:rPr lang="tr-TR" sz="1400" dirty="0">
                          <a:effectLst/>
                        </a:rPr>
                        <a:t>Arap Dili ve Edebiyatı</a:t>
                      </a:r>
                      <a:endParaRPr lang="tr-TR" sz="1400" dirty="0">
                        <a:effectLst/>
                        <a:latin typeface="Calibri"/>
                        <a:ea typeface="Calibri"/>
                        <a:cs typeface="Times New Roman"/>
                      </a:endParaRPr>
                    </a:p>
                  </a:txBody>
                  <a:tcPr marL="57090" marR="57090" marT="0" marB="0" anchor="ctr"/>
                </a:tc>
                <a:extLst>
                  <a:ext uri="{0D108BD9-81ED-4DB2-BD59-A6C34878D82A}">
                    <a16:rowId xmlns:a16="http://schemas.microsoft.com/office/drawing/2014/main" val="10015"/>
                  </a:ext>
                </a:extLst>
              </a:tr>
              <a:tr h="249857">
                <a:tc>
                  <a:txBody>
                    <a:bodyPr/>
                    <a:lstStyle/>
                    <a:p>
                      <a:pPr>
                        <a:lnSpc>
                          <a:spcPct val="115000"/>
                        </a:lnSpc>
                        <a:spcAft>
                          <a:spcPts val="0"/>
                        </a:spcAft>
                      </a:pPr>
                      <a:r>
                        <a:rPr lang="tr-TR" sz="1400">
                          <a:effectLst/>
                        </a:rPr>
                        <a:t>Matematik </a:t>
                      </a:r>
                      <a:endParaRPr lang="tr-TR" sz="140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dirty="0">
                          <a:effectLst/>
                        </a:rPr>
                        <a:t>Fizik</a:t>
                      </a:r>
                      <a:endParaRPr lang="tr-TR" sz="1400" dirty="0">
                        <a:effectLst/>
                        <a:latin typeface="Calibri"/>
                        <a:ea typeface="Calibri"/>
                        <a:cs typeface="Times New Roman"/>
                      </a:endParaRPr>
                    </a:p>
                  </a:txBody>
                  <a:tcPr marL="57090" marR="57090" marT="0" marB="0" anchor="ctr"/>
                </a:tc>
                <a:extLst>
                  <a:ext uri="{0D108BD9-81ED-4DB2-BD59-A6C34878D82A}">
                    <a16:rowId xmlns:a16="http://schemas.microsoft.com/office/drawing/2014/main" val="10016"/>
                  </a:ext>
                </a:extLst>
              </a:tr>
              <a:tr h="249857">
                <a:tc>
                  <a:txBody>
                    <a:bodyPr/>
                    <a:lstStyle/>
                    <a:p>
                      <a:pPr>
                        <a:lnSpc>
                          <a:spcPct val="115000"/>
                        </a:lnSpc>
                        <a:spcAft>
                          <a:spcPts val="0"/>
                        </a:spcAft>
                      </a:pPr>
                      <a:r>
                        <a:rPr lang="tr-TR" sz="1400">
                          <a:effectLst/>
                        </a:rPr>
                        <a:t>Biyoloji</a:t>
                      </a:r>
                      <a:endParaRPr lang="tr-TR" sz="140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dirty="0">
                          <a:effectLst/>
                        </a:rPr>
                        <a:t>Kimya</a:t>
                      </a:r>
                      <a:endParaRPr lang="tr-TR" sz="1400" dirty="0">
                        <a:effectLst/>
                        <a:latin typeface="Calibri"/>
                        <a:ea typeface="Calibri"/>
                        <a:cs typeface="Times New Roman"/>
                      </a:endParaRPr>
                    </a:p>
                  </a:txBody>
                  <a:tcPr marL="57090" marR="57090" marT="0" marB="0" anchor="ctr"/>
                </a:tc>
                <a:extLst>
                  <a:ext uri="{0D108BD9-81ED-4DB2-BD59-A6C34878D82A}">
                    <a16:rowId xmlns:a16="http://schemas.microsoft.com/office/drawing/2014/main" val="10017"/>
                  </a:ext>
                </a:extLst>
              </a:tr>
              <a:tr h="249857">
                <a:tc>
                  <a:txBody>
                    <a:bodyPr/>
                    <a:lstStyle/>
                    <a:p>
                      <a:pPr>
                        <a:lnSpc>
                          <a:spcPct val="115000"/>
                        </a:lnSpc>
                        <a:spcAft>
                          <a:spcPts val="0"/>
                        </a:spcAft>
                      </a:pPr>
                      <a:r>
                        <a:rPr lang="tr-TR" sz="1400">
                          <a:effectLst/>
                        </a:rPr>
                        <a:t>İktisat</a:t>
                      </a:r>
                      <a:endParaRPr lang="tr-TR" sz="140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dirty="0">
                          <a:effectLst/>
                        </a:rPr>
                        <a:t>İşletme, Kamu Yönetimi ve Siyaset Bilimi</a:t>
                      </a:r>
                      <a:endParaRPr lang="tr-TR" sz="1400" dirty="0">
                        <a:effectLst/>
                        <a:latin typeface="Calibri"/>
                        <a:ea typeface="Calibri"/>
                        <a:cs typeface="Times New Roman"/>
                      </a:endParaRPr>
                    </a:p>
                  </a:txBody>
                  <a:tcPr marL="57090" marR="57090" marT="0" marB="0" anchor="ctr"/>
                </a:tc>
                <a:extLst>
                  <a:ext uri="{0D108BD9-81ED-4DB2-BD59-A6C34878D82A}">
                    <a16:rowId xmlns:a16="http://schemas.microsoft.com/office/drawing/2014/main" val="10018"/>
                  </a:ext>
                </a:extLst>
              </a:tr>
              <a:tr h="249857">
                <a:tc>
                  <a:txBody>
                    <a:bodyPr/>
                    <a:lstStyle/>
                    <a:p>
                      <a:pPr>
                        <a:lnSpc>
                          <a:spcPct val="115000"/>
                        </a:lnSpc>
                        <a:spcAft>
                          <a:spcPts val="0"/>
                        </a:spcAft>
                      </a:pPr>
                      <a:r>
                        <a:rPr lang="tr-TR" sz="1400">
                          <a:effectLst/>
                        </a:rPr>
                        <a:t>İşletme </a:t>
                      </a:r>
                      <a:endParaRPr lang="tr-TR" sz="140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dirty="0">
                          <a:effectLst/>
                        </a:rPr>
                        <a:t>İktisat, Kamu Yönetimi ve Siyaset Bilimi</a:t>
                      </a:r>
                      <a:endParaRPr lang="tr-TR" sz="1400" dirty="0">
                        <a:effectLst/>
                        <a:latin typeface="Calibri"/>
                        <a:ea typeface="Calibri"/>
                        <a:cs typeface="Times New Roman"/>
                      </a:endParaRPr>
                    </a:p>
                  </a:txBody>
                  <a:tcPr marL="57090" marR="57090" marT="0" marB="0" anchor="ctr"/>
                </a:tc>
                <a:extLst>
                  <a:ext uri="{0D108BD9-81ED-4DB2-BD59-A6C34878D82A}">
                    <a16:rowId xmlns:a16="http://schemas.microsoft.com/office/drawing/2014/main" val="10019"/>
                  </a:ext>
                </a:extLst>
              </a:tr>
              <a:tr h="249857">
                <a:tc>
                  <a:txBody>
                    <a:bodyPr/>
                    <a:lstStyle/>
                    <a:p>
                      <a:pPr>
                        <a:lnSpc>
                          <a:spcPct val="115000"/>
                        </a:lnSpc>
                        <a:spcAft>
                          <a:spcPts val="0"/>
                        </a:spcAft>
                      </a:pPr>
                      <a:r>
                        <a:rPr lang="tr-TR" sz="1400">
                          <a:effectLst/>
                        </a:rPr>
                        <a:t>Kamu Yönetimi ve Siyaset Bilimi</a:t>
                      </a:r>
                      <a:endParaRPr lang="tr-TR" sz="140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dirty="0">
                          <a:effectLst/>
                        </a:rPr>
                        <a:t>İktisat, İşletme</a:t>
                      </a:r>
                      <a:endParaRPr lang="tr-TR" sz="1400" dirty="0">
                        <a:effectLst/>
                        <a:latin typeface="Calibri"/>
                        <a:ea typeface="Calibri"/>
                        <a:cs typeface="Times New Roman"/>
                      </a:endParaRPr>
                    </a:p>
                  </a:txBody>
                  <a:tcPr marL="57090" marR="57090" marT="0" marB="0" anchor="ctr"/>
                </a:tc>
                <a:extLst>
                  <a:ext uri="{0D108BD9-81ED-4DB2-BD59-A6C34878D82A}">
                    <a16:rowId xmlns:a16="http://schemas.microsoft.com/office/drawing/2014/main" val="10020"/>
                  </a:ext>
                </a:extLst>
              </a:tr>
              <a:tr h="249857">
                <a:tc>
                  <a:txBody>
                    <a:bodyPr/>
                    <a:lstStyle/>
                    <a:p>
                      <a:pPr>
                        <a:lnSpc>
                          <a:spcPct val="115000"/>
                        </a:lnSpc>
                        <a:spcAft>
                          <a:spcPts val="0"/>
                        </a:spcAft>
                      </a:pPr>
                      <a:r>
                        <a:rPr lang="tr-TR" sz="1400">
                          <a:effectLst/>
                        </a:rPr>
                        <a:t>Sağlık Yönetimi </a:t>
                      </a:r>
                      <a:endParaRPr lang="tr-TR" sz="1400">
                        <a:effectLst/>
                        <a:latin typeface="Calibri"/>
                        <a:ea typeface="Calibri"/>
                        <a:cs typeface="Times New Roman"/>
                      </a:endParaRPr>
                    </a:p>
                  </a:txBody>
                  <a:tcPr marL="57090" marR="57090" marT="0" marB="0" anchor="ctr"/>
                </a:tc>
                <a:tc>
                  <a:txBody>
                    <a:bodyPr/>
                    <a:lstStyle/>
                    <a:p>
                      <a:pPr>
                        <a:lnSpc>
                          <a:spcPct val="115000"/>
                        </a:lnSpc>
                        <a:spcAft>
                          <a:spcPts val="0"/>
                        </a:spcAft>
                      </a:pPr>
                      <a:r>
                        <a:rPr lang="tr-TR" sz="1400" dirty="0">
                          <a:effectLst/>
                        </a:rPr>
                        <a:t>İşletme</a:t>
                      </a:r>
                      <a:endParaRPr lang="tr-TR" sz="1400" dirty="0">
                        <a:effectLst/>
                        <a:latin typeface="Calibri"/>
                        <a:ea typeface="Calibri"/>
                        <a:cs typeface="Times New Roman"/>
                      </a:endParaRPr>
                    </a:p>
                  </a:txBody>
                  <a:tcPr marL="57090" marR="57090" marT="0" marB="0" anchor="ct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1290820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2123728" y="2875002"/>
            <a:ext cx="5112568" cy="1015663"/>
          </a:xfrm>
          <a:prstGeom prst="rect">
            <a:avLst/>
          </a:prstGeom>
          <a:noFill/>
        </p:spPr>
        <p:txBody>
          <a:bodyPr wrap="square" rtlCol="0">
            <a:spAutoFit/>
          </a:bodyPr>
          <a:lstStyle/>
          <a:p>
            <a:pPr algn="ctr"/>
            <a:r>
              <a:rPr lang="tr-TR" sz="6000" b="1" dirty="0">
                <a:solidFill>
                  <a:srgbClr val="9A550A"/>
                </a:solidFill>
                <a:latin typeface="Times New Roman" pitchFamily="18" charset="0"/>
                <a:cs typeface="Times New Roman" pitchFamily="18" charset="0"/>
              </a:rPr>
              <a:t>SINAVLAR</a:t>
            </a:r>
            <a:endParaRPr lang="tr-TR" sz="6000"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3450756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4247317"/>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SINAVLARA GİRİŞ ŞARTLARI</a:t>
            </a:r>
          </a:p>
          <a:p>
            <a:pPr algn="just"/>
            <a:endParaRPr lang="tr-TR" sz="3000" b="1" dirty="0">
              <a:solidFill>
                <a:srgbClr val="002060"/>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Sınavlara girebilmek için; kayıt yenilemiş olmak ve devam koşulunu sağlamış olmak gerekir.</a:t>
            </a:r>
          </a:p>
          <a:p>
            <a:pPr algn="just"/>
            <a:endParaRPr lang="tr-TR" sz="3000" b="1" dirty="0">
              <a:solidFill>
                <a:srgbClr val="002060"/>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Online derslerde ise ALMS ortamına yüklenen materyallerin en az % 70’inin izlenmesi gerekmektedir.</a:t>
            </a:r>
          </a:p>
          <a:p>
            <a:endParaRPr lang="tr-TR" sz="3000" b="1"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32496876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4185761"/>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ARASINAV (VİZE)</a:t>
            </a:r>
          </a:p>
          <a:p>
            <a:endParaRPr lang="tr-TR" sz="2600" b="1" dirty="0">
              <a:solidFill>
                <a:srgbClr val="9A550A"/>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Her ders için her yarıyıl en az bir ara sınav yapılır. </a:t>
            </a:r>
          </a:p>
          <a:p>
            <a:pPr algn="just"/>
            <a:r>
              <a:rPr lang="tr-TR" sz="3000" b="1" dirty="0">
                <a:solidFill>
                  <a:srgbClr val="002060"/>
                </a:solidFill>
                <a:latin typeface="Times New Roman" pitchFamily="18" charset="0"/>
                <a:cs typeface="Times New Roman" pitchFamily="18" charset="0"/>
              </a:rPr>
              <a:t>Ara sınav tarihleri 2023-2024 eğitim-öğretim yılı akademik takviminde belirtilen tarihler arasında bölüm / program başkanlıklarınca belirlenen yer ve zamanda belirtildiği şekilde yapılır. </a:t>
            </a:r>
            <a:endParaRPr lang="tr-TR" sz="3000" b="1" dirty="0">
              <a:solidFill>
                <a:srgbClr val="9A550A"/>
              </a:solidFill>
              <a:latin typeface="Times New Roman" pitchFamily="18" charset="0"/>
              <a:cs typeface="Times New Roman" pitchFamily="18" charset="0"/>
            </a:endParaRPr>
          </a:p>
        </p:txBody>
      </p:sp>
    </p:spTree>
    <p:extLst>
      <p:ext uri="{BB962C8B-B14F-4D97-AF65-F5344CB8AC3E}">
        <p14:creationId xmlns:p14="http://schemas.microsoft.com/office/powerpoint/2010/main" val="1170397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5109091"/>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MAZERET SINAVI (ÖNEMLİ)</a:t>
            </a:r>
          </a:p>
          <a:p>
            <a:pPr algn="just"/>
            <a:r>
              <a:rPr lang="tr-TR" sz="2000" b="1" dirty="0">
                <a:solidFill>
                  <a:srgbClr val="002060"/>
                </a:solidFill>
                <a:latin typeface="Times New Roman" pitchFamily="18" charset="0"/>
                <a:cs typeface="Times New Roman" pitchFamily="18" charset="0"/>
              </a:rPr>
              <a:t>(1) Öğrenci, mazeretinin bitiminden itibaren 3 (üç) işgünü içerisinde mazeret belgesiyle birlikte ilgili dekanlığa/müdürlüğe yazılı başvuruda bulunur.</a:t>
            </a:r>
          </a:p>
          <a:p>
            <a:pPr algn="just"/>
            <a:r>
              <a:rPr lang="tr-TR" sz="2000" b="1" dirty="0">
                <a:solidFill>
                  <a:srgbClr val="002060"/>
                </a:solidFill>
                <a:latin typeface="Times New Roman" pitchFamily="18" charset="0"/>
                <a:cs typeface="Times New Roman" pitchFamily="18" charset="0"/>
              </a:rPr>
              <a:t>(2) Mazereti ilgili birim yönetim kurulunca uygun görülenlere ara sınav hakkı verilir.</a:t>
            </a:r>
          </a:p>
          <a:p>
            <a:pPr algn="just"/>
            <a:r>
              <a:rPr lang="tr-TR" sz="2000" b="1" dirty="0">
                <a:solidFill>
                  <a:srgbClr val="002060"/>
                </a:solidFill>
                <a:latin typeface="Times New Roman" pitchFamily="18" charset="0"/>
                <a:cs typeface="Times New Roman" pitchFamily="18" charset="0"/>
              </a:rPr>
              <a:t>(3) Öğrenciler sağlıkla ilgili mazeretlerini, yataklı tedavi kurumlarından alacakları sağlık raporu ile belgelemek zorundadırlar. Sağlık raporu devamsızlık yerine sayılmaz.</a:t>
            </a:r>
          </a:p>
          <a:p>
            <a:pPr algn="just"/>
            <a:r>
              <a:rPr lang="tr-TR" sz="2000" b="1" dirty="0">
                <a:solidFill>
                  <a:srgbClr val="002060"/>
                </a:solidFill>
                <a:latin typeface="Times New Roman" pitchFamily="18" charset="0"/>
                <a:cs typeface="Times New Roman" pitchFamily="18" charset="0"/>
              </a:rPr>
              <a:t>(4) Mazeret sınavına resmi izin veya görevlendirme hariç herhangi bir nedenle katılmayan öğrenci için yeniden mazeret sınavı açılmaz.</a:t>
            </a:r>
          </a:p>
          <a:p>
            <a:pPr algn="just"/>
            <a:r>
              <a:rPr lang="tr-TR" sz="2000" b="1" dirty="0">
                <a:solidFill>
                  <a:srgbClr val="002060"/>
                </a:solidFill>
                <a:latin typeface="Times New Roman" pitchFamily="18" charset="0"/>
                <a:cs typeface="Times New Roman" pitchFamily="18" charset="0"/>
              </a:rPr>
              <a:t>(5) Yarıyıl/yıl sonu ve bütünleme sınavları için mazeret sınavı yapılmaz. Ancak, ülkemizi veya Üniversiteyi temsil amacıyla ulusal ve uluslararası bilimsel, sosyal, kültürel ve sportif etkinliklere katılan öğrenciler için ilgili birim yönetim kurulunca girilmeyen yarıyıl/yıl sonu ve bütünleme sınavları için mazeret sınavı açılır.</a:t>
            </a:r>
          </a:p>
        </p:txBody>
      </p:sp>
    </p:spTree>
    <p:extLst>
      <p:ext uri="{BB962C8B-B14F-4D97-AF65-F5344CB8AC3E}">
        <p14:creationId xmlns:p14="http://schemas.microsoft.com/office/powerpoint/2010/main" val="37814212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4216539"/>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YARIYIL SONU SINAVI (FİNAL) VE BÜTÜNLEME SINAVI</a:t>
            </a:r>
          </a:p>
          <a:p>
            <a:endParaRPr lang="tr-TR" sz="2600" b="1" dirty="0">
              <a:solidFill>
                <a:srgbClr val="9A550A"/>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Yarıyıl sonu sınavı, dersin devam koşulunun yerine getirilmiş olması kaydıyla yarıyıl sonunda ilgili kurullar tarafından ilan edilen yer ve zamanlarda yapılır.</a:t>
            </a:r>
          </a:p>
          <a:p>
            <a:pPr algn="just"/>
            <a:endParaRPr lang="tr-TR" sz="2600" b="1" dirty="0">
              <a:solidFill>
                <a:srgbClr val="002060"/>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Bütünleme sınavına, dönem sonu sınavına girme hakkına sahip olup da girmeyen veya girdiği halde sınavda başarılı olamayan öğrenciler girebilir.</a:t>
            </a:r>
          </a:p>
        </p:txBody>
      </p:sp>
    </p:spTree>
    <p:extLst>
      <p:ext uri="{BB962C8B-B14F-4D97-AF65-F5344CB8AC3E}">
        <p14:creationId xmlns:p14="http://schemas.microsoft.com/office/powerpoint/2010/main" val="3532542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3785652"/>
          </a:xfrm>
          <a:prstGeom prst="rect">
            <a:avLst/>
          </a:prstGeom>
          <a:noFill/>
        </p:spPr>
        <p:txBody>
          <a:bodyPr wrap="square" rtlCol="0">
            <a:spAutoFit/>
          </a:bodyPr>
          <a:lstStyle/>
          <a:p>
            <a:pPr algn="just"/>
            <a:r>
              <a:rPr lang="tr-TR" sz="3000" b="1" dirty="0">
                <a:solidFill>
                  <a:srgbClr val="9A550A"/>
                </a:solidFill>
                <a:latin typeface="Times New Roman" pitchFamily="18" charset="0"/>
                <a:cs typeface="Times New Roman" pitchFamily="18" charset="0"/>
              </a:rPr>
              <a:t>TEK DERS SINAVI</a:t>
            </a:r>
          </a:p>
          <a:p>
            <a:pPr algn="just"/>
            <a:endParaRPr lang="tr-TR" sz="3000" b="1" dirty="0">
              <a:solidFill>
                <a:srgbClr val="9A550A"/>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Mezuniyet durumunda olup sadece bir dersten başarısız </a:t>
            </a:r>
            <a:r>
              <a:rPr lang="tr-TR" sz="3000" b="1" dirty="0">
                <a:solidFill>
                  <a:srgbClr val="FF0000"/>
                </a:solidFill>
                <a:latin typeface="Times New Roman" pitchFamily="18" charset="0"/>
                <a:cs typeface="Times New Roman" pitchFamily="18" charset="0"/>
              </a:rPr>
              <a:t>( yani dersin devamını sağlayan) </a:t>
            </a:r>
            <a:r>
              <a:rPr lang="tr-TR" sz="3000" b="1" dirty="0">
                <a:solidFill>
                  <a:srgbClr val="002060"/>
                </a:solidFill>
                <a:latin typeface="Times New Roman" pitchFamily="18" charset="0"/>
                <a:cs typeface="Times New Roman" pitchFamily="18" charset="0"/>
              </a:rPr>
              <a:t>olan öğrencilere dönemine bakılmaksızın bir sınav hakkı verilir ve alınan not ara sınavlar dikkate alınmadan değerlendirilir.</a:t>
            </a:r>
          </a:p>
          <a:p>
            <a:pPr algn="just"/>
            <a:endParaRPr lang="tr-TR" sz="30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6730119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5109091"/>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DERS BAŞARI NOTU</a:t>
            </a:r>
          </a:p>
          <a:p>
            <a:endParaRPr lang="tr-TR" sz="2600" b="1" dirty="0">
              <a:solidFill>
                <a:srgbClr val="9A550A"/>
              </a:solidFill>
              <a:latin typeface="Times New Roman" pitchFamily="18" charset="0"/>
              <a:cs typeface="Times New Roman" pitchFamily="18" charset="0"/>
            </a:endParaRPr>
          </a:p>
          <a:p>
            <a:r>
              <a:rPr lang="tr-TR" sz="3000" b="1" dirty="0">
                <a:solidFill>
                  <a:srgbClr val="002060"/>
                </a:solidFill>
                <a:latin typeface="Times New Roman" pitchFamily="18" charset="0"/>
                <a:cs typeface="Times New Roman" pitchFamily="18" charset="0"/>
              </a:rPr>
              <a:t>Üniversitemizde mutlak ve 100’lü not sistemi uygulanmaktadır. </a:t>
            </a:r>
          </a:p>
          <a:p>
            <a:endParaRPr lang="tr-TR" sz="3000" b="1" dirty="0">
              <a:solidFill>
                <a:srgbClr val="002060"/>
              </a:solidFill>
              <a:latin typeface="Times New Roman" pitchFamily="18" charset="0"/>
              <a:cs typeface="Times New Roman" pitchFamily="18" charset="0"/>
            </a:endParaRPr>
          </a:p>
          <a:p>
            <a:r>
              <a:rPr lang="tr-TR" sz="3000" b="1" dirty="0">
                <a:solidFill>
                  <a:srgbClr val="002060"/>
                </a:solidFill>
                <a:latin typeface="Times New Roman" pitchFamily="18" charset="0"/>
                <a:cs typeface="Times New Roman" pitchFamily="18" charset="0"/>
              </a:rPr>
              <a:t>Ders başarı notu ise en az 60 puandır.</a:t>
            </a:r>
          </a:p>
          <a:p>
            <a:endParaRPr lang="tr-TR" sz="3000" b="1" dirty="0">
              <a:solidFill>
                <a:srgbClr val="002060"/>
              </a:solidFill>
              <a:latin typeface="Times New Roman" pitchFamily="18" charset="0"/>
              <a:cs typeface="Times New Roman" pitchFamily="18" charset="0"/>
            </a:endParaRPr>
          </a:p>
          <a:p>
            <a:r>
              <a:rPr lang="tr-TR" sz="3000" b="1" dirty="0">
                <a:solidFill>
                  <a:srgbClr val="002060"/>
                </a:solidFill>
                <a:latin typeface="Times New Roman" pitchFamily="18" charset="0"/>
                <a:cs typeface="Times New Roman" pitchFamily="18" charset="0"/>
              </a:rPr>
              <a:t>Ara sınav notunun etki oranı % 40,</a:t>
            </a:r>
          </a:p>
          <a:p>
            <a:endParaRPr lang="tr-TR" sz="3000" b="1" dirty="0">
              <a:solidFill>
                <a:srgbClr val="002060"/>
              </a:solidFill>
              <a:latin typeface="Times New Roman" pitchFamily="18" charset="0"/>
              <a:cs typeface="Times New Roman" pitchFamily="18" charset="0"/>
            </a:endParaRPr>
          </a:p>
          <a:p>
            <a:r>
              <a:rPr lang="tr-TR" sz="3000" b="1" dirty="0">
                <a:solidFill>
                  <a:srgbClr val="002060"/>
                </a:solidFill>
                <a:latin typeface="Times New Roman" pitchFamily="18" charset="0"/>
                <a:cs typeface="Times New Roman" pitchFamily="18" charset="0"/>
              </a:rPr>
              <a:t>Dönem sonu veya bütünleme sınavından da </a:t>
            </a:r>
            <a:r>
              <a:rPr lang="tr-TR" sz="3000" b="1" dirty="0">
                <a:solidFill>
                  <a:srgbClr val="FF0000"/>
                </a:solidFill>
                <a:latin typeface="Times New Roman" pitchFamily="18" charset="0"/>
                <a:cs typeface="Times New Roman" pitchFamily="18" charset="0"/>
              </a:rPr>
              <a:t>en az 60 puan</a:t>
            </a:r>
            <a:r>
              <a:rPr lang="tr-TR" sz="3000" b="1" dirty="0">
                <a:solidFill>
                  <a:srgbClr val="002060"/>
                </a:solidFill>
                <a:latin typeface="Times New Roman" pitchFamily="18" charset="0"/>
                <a:cs typeface="Times New Roman" pitchFamily="18" charset="0"/>
              </a:rPr>
              <a:t> almak koşuluyla etki oranı </a:t>
            </a:r>
            <a:r>
              <a:rPr lang="tr-TR" sz="3000" b="1" dirty="0">
                <a:solidFill>
                  <a:srgbClr val="FF0000"/>
                </a:solidFill>
                <a:latin typeface="Times New Roman" pitchFamily="18" charset="0"/>
                <a:cs typeface="Times New Roman" pitchFamily="18" charset="0"/>
              </a:rPr>
              <a:t>% 60’tır</a:t>
            </a:r>
            <a:r>
              <a:rPr lang="tr-TR" sz="3000" b="1" dirty="0">
                <a:solidFill>
                  <a:srgbClr val="002060"/>
                </a:solidFill>
                <a:latin typeface="Times New Roman" pitchFamily="18" charset="0"/>
                <a:cs typeface="Times New Roman" pitchFamily="18" charset="0"/>
              </a:rPr>
              <a:t>.</a:t>
            </a:r>
          </a:p>
        </p:txBody>
      </p:sp>
    </p:spTree>
    <p:extLst>
      <p:ext uri="{BB962C8B-B14F-4D97-AF65-F5344CB8AC3E}">
        <p14:creationId xmlns:p14="http://schemas.microsoft.com/office/powerpoint/2010/main" val="2952766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2862322"/>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SINAV SONUÇLARININ İLANI</a:t>
            </a:r>
          </a:p>
          <a:p>
            <a:endParaRPr lang="tr-TR" sz="3000" b="1" dirty="0">
              <a:solidFill>
                <a:srgbClr val="9A550A"/>
              </a:solidFill>
              <a:latin typeface="Times New Roman" pitchFamily="18" charset="0"/>
              <a:cs typeface="Times New Roman" pitchFamily="18" charset="0"/>
            </a:endParaRPr>
          </a:p>
          <a:p>
            <a:r>
              <a:rPr lang="tr-TR" sz="3000" b="1" dirty="0">
                <a:solidFill>
                  <a:srgbClr val="002060"/>
                </a:solidFill>
                <a:latin typeface="Times New Roman" pitchFamily="18" charset="0"/>
                <a:cs typeface="Times New Roman" pitchFamily="18" charset="0"/>
              </a:rPr>
              <a:t>Sınav sonuçları, sınav tarihinden itibaren en geç 7 (yedi) takvim günü içinde ilgili öğretim elemanınca öğrenci otomasyonuna girilir ve ilan edilir.</a:t>
            </a:r>
          </a:p>
        </p:txBody>
      </p:sp>
    </p:spTree>
    <p:extLst>
      <p:ext uri="{BB962C8B-B14F-4D97-AF65-F5344CB8AC3E}">
        <p14:creationId xmlns:p14="http://schemas.microsoft.com/office/powerpoint/2010/main" val="3966018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5016758"/>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SINAV SONUÇLARINA İTİRAZ</a:t>
            </a:r>
          </a:p>
          <a:p>
            <a:endParaRPr lang="tr-TR" sz="3000" b="1" dirty="0">
              <a:solidFill>
                <a:srgbClr val="9A550A"/>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Öğrenci, sınav sonuçlarına, sonuçların ilanından itibaren 5 (beş) iş günü içerisinde dekanlığa veya müdürlüğe dilekçeyle başvurarak sınav kâğıdının maddi hata ya da hatalı soru yönünden yeniden incelenmesini isteyebilir. </a:t>
            </a:r>
          </a:p>
          <a:p>
            <a:pPr algn="just"/>
            <a:endParaRPr lang="tr-TR" sz="2600" b="1" dirty="0">
              <a:solidFill>
                <a:srgbClr val="002060"/>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İtiraz sonucunun öğrenciye tebliğinden sonra öğrencinin itirazının devamı halinde; tebliğ tarihinden itibaren beş iş günü içerisinde tekrar dekanlığa/müdürlüğe dilekçeyle başvuru yapabilir.</a:t>
            </a:r>
          </a:p>
        </p:txBody>
      </p:sp>
    </p:spTree>
    <p:extLst>
      <p:ext uri="{BB962C8B-B14F-4D97-AF65-F5344CB8AC3E}">
        <p14:creationId xmlns:p14="http://schemas.microsoft.com/office/powerpoint/2010/main" val="3639622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323528" y="1118929"/>
            <a:ext cx="8496944" cy="5170646"/>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YATAY GEÇİŞ</a:t>
            </a:r>
          </a:p>
          <a:p>
            <a:pPr algn="just"/>
            <a:r>
              <a:rPr lang="tr-TR" sz="3000" b="1" dirty="0">
                <a:solidFill>
                  <a:srgbClr val="FF0000"/>
                </a:solidFill>
                <a:latin typeface="Times New Roman" pitchFamily="18" charset="0"/>
                <a:cs typeface="Times New Roman" pitchFamily="18" charset="0"/>
              </a:rPr>
              <a:t>Not Ortalaması İle Geçiş (AGNO): </a:t>
            </a:r>
          </a:p>
          <a:p>
            <a:pPr algn="just"/>
            <a:r>
              <a:rPr lang="tr-TR" sz="2400" b="1" dirty="0">
                <a:solidFill>
                  <a:srgbClr val="002060"/>
                </a:solidFill>
                <a:latin typeface="Times New Roman" pitchFamily="18" charset="0"/>
                <a:cs typeface="Times New Roman" pitchFamily="18" charset="0"/>
              </a:rPr>
              <a:t>Lisans programlarının ilk yılı ve son yılına, </a:t>
            </a:r>
            <a:r>
              <a:rPr lang="tr-TR" sz="2400" b="1" dirty="0" err="1">
                <a:solidFill>
                  <a:srgbClr val="002060"/>
                </a:solidFill>
                <a:latin typeface="Times New Roman" pitchFamily="18" charset="0"/>
                <a:cs typeface="Times New Roman" pitchFamily="18" charset="0"/>
              </a:rPr>
              <a:t>önlisans</a:t>
            </a:r>
            <a:r>
              <a:rPr lang="tr-TR" sz="2400" b="1" dirty="0">
                <a:solidFill>
                  <a:srgbClr val="002060"/>
                </a:solidFill>
                <a:latin typeface="Times New Roman" pitchFamily="18" charset="0"/>
                <a:cs typeface="Times New Roman" pitchFamily="18" charset="0"/>
              </a:rPr>
              <a:t> programlarının ise ilk dönemi ve son dönemine not ortalaması ile yatay geçiş yapılamaz. Yatay geçiş yapılabilmesi için üniversitede sağlanan not ortalamasının 100’lü sistemde en az 60 puan olması gerekir.</a:t>
            </a:r>
          </a:p>
          <a:p>
            <a:pPr algn="just"/>
            <a:endParaRPr lang="tr-TR" sz="2400" dirty="0">
              <a:solidFill>
                <a:srgbClr val="002060"/>
              </a:solidFill>
              <a:latin typeface="Times New Roman" pitchFamily="18" charset="0"/>
              <a:cs typeface="Times New Roman" pitchFamily="18" charset="0"/>
            </a:endParaRPr>
          </a:p>
          <a:p>
            <a:r>
              <a:rPr lang="tr-TR" sz="3000" b="1" dirty="0">
                <a:solidFill>
                  <a:srgbClr val="FF0000"/>
                </a:solidFill>
                <a:latin typeface="Times New Roman" pitchFamily="18" charset="0"/>
                <a:cs typeface="Times New Roman" pitchFamily="18" charset="0"/>
              </a:rPr>
              <a:t>Merkezi Yerleştirme Puanı İle Geçiş (Ek Madde-1:</a:t>
            </a:r>
          </a:p>
          <a:p>
            <a:r>
              <a:rPr lang="tr-TR" sz="2400" b="1" dirty="0">
                <a:solidFill>
                  <a:srgbClr val="002060"/>
                </a:solidFill>
                <a:latin typeface="Times New Roman" pitchFamily="18" charset="0"/>
                <a:cs typeface="Times New Roman" pitchFamily="18" charset="0"/>
              </a:rPr>
              <a:t>Üniversiteye yerleştiği yıldaki merkezi yerleştirme puanı geçmek istediği programın puanına eşit veya yüksek ise her yıl 1-15 Ağustos tarihleri arasında geçmek istediği üniversiteye veya bölüme/programa başvuruda bulunabilir.</a:t>
            </a:r>
          </a:p>
        </p:txBody>
      </p:sp>
    </p:spTree>
    <p:extLst>
      <p:ext uri="{BB962C8B-B14F-4D97-AF65-F5344CB8AC3E}">
        <p14:creationId xmlns:p14="http://schemas.microsoft.com/office/powerpoint/2010/main" val="4438179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3323987"/>
          </a:xfrm>
          <a:prstGeom prst="rect">
            <a:avLst/>
          </a:prstGeom>
          <a:noFill/>
        </p:spPr>
        <p:txBody>
          <a:bodyPr wrap="square" rtlCol="0">
            <a:spAutoFit/>
          </a:bodyPr>
          <a:lstStyle/>
          <a:p>
            <a:pPr algn="just"/>
            <a:r>
              <a:rPr lang="tr-TR" sz="3000" b="1" dirty="0">
                <a:solidFill>
                  <a:srgbClr val="9A550A"/>
                </a:solidFill>
                <a:latin typeface="Times New Roman" pitchFamily="18" charset="0"/>
                <a:cs typeface="Times New Roman" pitchFamily="18" charset="0"/>
              </a:rPr>
              <a:t>DİKEY GEÇİŞ</a:t>
            </a:r>
          </a:p>
          <a:p>
            <a:pPr algn="just"/>
            <a:endParaRPr lang="tr-TR" sz="3000" b="1" dirty="0">
              <a:solidFill>
                <a:srgbClr val="9A550A"/>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Ön lisans programlarından mezun olanlar ÖSYM Başkanlığınca her yıl yapılan Dikey Geçiş Sınavına girerek programlarının devamı niteliğinde olan lisans programlarına geçebilirler.</a:t>
            </a:r>
          </a:p>
        </p:txBody>
      </p:sp>
    </p:spTree>
    <p:extLst>
      <p:ext uri="{BB962C8B-B14F-4D97-AF65-F5344CB8AC3E}">
        <p14:creationId xmlns:p14="http://schemas.microsoft.com/office/powerpoint/2010/main" val="30624941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5324535"/>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ÖZEL ÖĞRENCİ (MİSAFİR ÖĞRENCİ)</a:t>
            </a:r>
          </a:p>
          <a:p>
            <a:pPr algn="just"/>
            <a:r>
              <a:rPr lang="tr-TR" sz="3000" b="1" dirty="0">
                <a:solidFill>
                  <a:srgbClr val="002060"/>
                </a:solidFill>
                <a:latin typeface="Times New Roman" pitchFamily="18" charset="0"/>
                <a:cs typeface="Times New Roman" pitchFamily="18" charset="0"/>
              </a:rPr>
              <a:t>Üniversitemiz öğrencileri, 1.sınıfın sonunda kayıtlı oldukları akademik birime dilekçe ile başvurmaları halinde özel öğrenci olarak gitmek istedikleri Üniversiteye bir yıl süreyle gönderilebilir.</a:t>
            </a:r>
          </a:p>
          <a:p>
            <a:pPr algn="just"/>
            <a:endParaRPr lang="tr-TR" sz="1000" b="1" dirty="0">
              <a:solidFill>
                <a:srgbClr val="002060"/>
              </a:solidFill>
              <a:latin typeface="Times New Roman" pitchFamily="18" charset="0"/>
              <a:cs typeface="Times New Roman" pitchFamily="18" charset="0"/>
            </a:endParaRPr>
          </a:p>
          <a:p>
            <a:pPr algn="just"/>
            <a:r>
              <a:rPr lang="tr-TR" sz="3000" b="1" dirty="0">
                <a:solidFill>
                  <a:srgbClr val="002060"/>
                </a:solidFill>
                <a:latin typeface="Times New Roman" pitchFamily="18" charset="0"/>
                <a:cs typeface="Times New Roman" pitchFamily="18" charset="0"/>
              </a:rPr>
              <a:t>Başka yükseköğretim kurumu öğrencisi de kendi üniversitesinden izin alması ve üniversitemizin kabul koşullarını sağlaması halinde kendisine bir yıl özel öğrenci statüsünde öğrenim izni verilebilir. </a:t>
            </a:r>
          </a:p>
        </p:txBody>
      </p:sp>
    </p:spTree>
    <p:extLst>
      <p:ext uri="{BB962C8B-B14F-4D97-AF65-F5344CB8AC3E}">
        <p14:creationId xmlns:p14="http://schemas.microsoft.com/office/powerpoint/2010/main" val="11138712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5293757"/>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ÖĞRENCİ KONSEYİ</a:t>
            </a:r>
          </a:p>
          <a:p>
            <a:pPr algn="just"/>
            <a:r>
              <a:rPr lang="tr-TR" sz="2600" b="1" dirty="0">
                <a:solidFill>
                  <a:srgbClr val="002060"/>
                </a:solidFill>
                <a:latin typeface="Times New Roman" pitchFamily="18" charset="0"/>
                <a:cs typeface="Times New Roman" pitchFamily="18" charset="0"/>
              </a:rPr>
              <a:t>Yükseköğretim Kurulu Başkanlığının mevzuatları gereğince iki yılda bir Öğrenci Konseyi seçimleri yapılmaktadır. Yeni eğitim-öğretim yılı için YÖK Başkanlığının mevzuat güncellemesi beklenmektedir. </a:t>
            </a:r>
          </a:p>
          <a:p>
            <a:pPr algn="just"/>
            <a:endParaRPr lang="tr-TR" sz="2600" b="1" dirty="0">
              <a:solidFill>
                <a:srgbClr val="002060"/>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Seçilen konsey, 2 eğitim-öğretim yılı sürecince faaliyet sürdürecektir. Temsilciler ile irtibata geçmenizi tavsiye ederiz.</a:t>
            </a:r>
          </a:p>
          <a:p>
            <a:pPr algn="just"/>
            <a:endParaRPr lang="tr-TR" sz="2600" b="1" dirty="0">
              <a:solidFill>
                <a:srgbClr val="002060"/>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Sorunlarınızı biriminiz öğrenci temsilcisi aracılığıyla kendi akademik biriminize veya Öğrenci İşleri Daire Başkanlığına iletebilirsiniz.</a:t>
            </a:r>
          </a:p>
        </p:txBody>
      </p:sp>
    </p:spTree>
    <p:extLst>
      <p:ext uri="{BB962C8B-B14F-4D97-AF65-F5344CB8AC3E}">
        <p14:creationId xmlns:p14="http://schemas.microsoft.com/office/powerpoint/2010/main" val="2376572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4932119"/>
          </a:xfrm>
          <a:prstGeom prst="rect">
            <a:avLst/>
          </a:prstGeom>
          <a:noFill/>
        </p:spPr>
        <p:txBody>
          <a:bodyPr wrap="square" rtlCol="0">
            <a:spAutoFit/>
          </a:bodyPr>
          <a:lstStyle/>
          <a:p>
            <a:r>
              <a:rPr lang="tr-TR" sz="2600" b="1" dirty="0">
                <a:solidFill>
                  <a:srgbClr val="9A550A"/>
                </a:solidFill>
                <a:latin typeface="Times New Roman" pitchFamily="18" charset="0"/>
                <a:cs typeface="Times New Roman" pitchFamily="18" charset="0"/>
              </a:rPr>
              <a:t>ÜCRETSİZ İNTERNET VE KURUMSAL MAİL HİZMETİ TALEBİ</a:t>
            </a:r>
          </a:p>
          <a:p>
            <a:pPr algn="just"/>
            <a:r>
              <a:rPr lang="tr-TR" sz="2800" b="1" dirty="0">
                <a:solidFill>
                  <a:srgbClr val="002060"/>
                </a:solidFill>
                <a:latin typeface="Times New Roman" pitchFamily="18" charset="0"/>
                <a:cs typeface="Times New Roman" pitchFamily="18" charset="0"/>
              </a:rPr>
              <a:t>Kayıtlı tüm öğrencilerimize talep etmeleri halinde @</a:t>
            </a:r>
            <a:r>
              <a:rPr lang="tr-TR" sz="2800" b="1" dirty="0" err="1">
                <a:solidFill>
                  <a:srgbClr val="002060"/>
                </a:solidFill>
                <a:latin typeface="Times New Roman" pitchFamily="18" charset="0"/>
                <a:cs typeface="Times New Roman" pitchFamily="18" charset="0"/>
              </a:rPr>
              <a:t>dicle</a:t>
            </a:r>
            <a:r>
              <a:rPr lang="tr-TR" sz="2800" b="1" dirty="0">
                <a:solidFill>
                  <a:srgbClr val="002060"/>
                </a:solidFill>
                <a:latin typeface="Times New Roman" pitchFamily="18" charset="0"/>
                <a:cs typeface="Times New Roman" pitchFamily="18" charset="0"/>
              </a:rPr>
              <a:t> uzantılı elektronik posta adresi Başkanlığımızca imza karşılığında verilmektedir.</a:t>
            </a:r>
          </a:p>
          <a:p>
            <a:pPr algn="just"/>
            <a:endParaRPr lang="tr-TR" sz="1050" b="1" dirty="0">
              <a:solidFill>
                <a:srgbClr val="002060"/>
              </a:solidFill>
              <a:latin typeface="Times New Roman" pitchFamily="18" charset="0"/>
              <a:cs typeface="Times New Roman" pitchFamily="18" charset="0"/>
            </a:endParaRPr>
          </a:p>
          <a:p>
            <a:pPr algn="just"/>
            <a:r>
              <a:rPr lang="tr-TR" sz="2800" b="1" dirty="0">
                <a:solidFill>
                  <a:srgbClr val="002060"/>
                </a:solidFill>
                <a:latin typeface="Times New Roman" pitchFamily="18" charset="0"/>
                <a:cs typeface="Times New Roman" pitchFamily="18" charset="0"/>
              </a:rPr>
              <a:t>Kampüs alanında kullanılmak üzere ücretsiz </a:t>
            </a:r>
            <a:r>
              <a:rPr lang="tr-TR" sz="2800" b="1" dirty="0" err="1">
                <a:solidFill>
                  <a:srgbClr val="002060"/>
                </a:solidFill>
                <a:latin typeface="Times New Roman" pitchFamily="18" charset="0"/>
                <a:cs typeface="Times New Roman" pitchFamily="18" charset="0"/>
              </a:rPr>
              <a:t>wifi</a:t>
            </a:r>
            <a:r>
              <a:rPr lang="tr-TR" sz="2800" b="1" dirty="0">
                <a:solidFill>
                  <a:srgbClr val="002060"/>
                </a:solidFill>
                <a:latin typeface="Times New Roman" pitchFamily="18" charset="0"/>
                <a:cs typeface="Times New Roman" pitchFamily="18" charset="0"/>
              </a:rPr>
              <a:t> ağı kullanıcı adı ve şifresi ise öğrenci otomasyonunda da duyurulduğu şekilde öğrencinin bilgilerini kaydetmesi üzerine otomatik verilmektedir. Bunun için başvuruya gerek bulunmamaktadır.</a:t>
            </a:r>
          </a:p>
        </p:txBody>
      </p:sp>
    </p:spTree>
    <p:extLst>
      <p:ext uri="{BB962C8B-B14F-4D97-AF65-F5344CB8AC3E}">
        <p14:creationId xmlns:p14="http://schemas.microsoft.com/office/powerpoint/2010/main" val="25466435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4832092"/>
          </a:xfrm>
          <a:prstGeom prst="rect">
            <a:avLst/>
          </a:prstGeom>
          <a:noFill/>
        </p:spPr>
        <p:txBody>
          <a:bodyPr wrap="square" rtlCol="0">
            <a:spAutoFit/>
          </a:bodyPr>
          <a:lstStyle/>
          <a:p>
            <a:r>
              <a:rPr lang="tr-TR" sz="2800" b="1" dirty="0">
                <a:solidFill>
                  <a:srgbClr val="9A550A"/>
                </a:solidFill>
                <a:latin typeface="Times New Roman" pitchFamily="18" charset="0"/>
                <a:cs typeface="Times New Roman" pitchFamily="18" charset="0"/>
              </a:rPr>
              <a:t>DİSİPLİN İŞLERİ (DİKKAT!!!) </a:t>
            </a:r>
          </a:p>
          <a:p>
            <a:endParaRPr lang="tr-TR" sz="2800" b="1" dirty="0">
              <a:solidFill>
                <a:srgbClr val="9A550A"/>
              </a:solidFill>
              <a:latin typeface="Times New Roman" pitchFamily="18" charset="0"/>
              <a:cs typeface="Times New Roman" pitchFamily="18" charset="0"/>
            </a:endParaRPr>
          </a:p>
          <a:p>
            <a:pPr algn="just"/>
            <a:r>
              <a:rPr lang="tr-TR" sz="2800" b="1" dirty="0">
                <a:solidFill>
                  <a:srgbClr val="002060"/>
                </a:solidFill>
                <a:latin typeface="Times New Roman" pitchFamily="18" charset="0"/>
                <a:cs typeface="Times New Roman" pitchFamily="18" charset="0"/>
              </a:rPr>
              <a:t>Web sayfamızda da bulunan </a:t>
            </a:r>
            <a:r>
              <a:rPr lang="tr-TR" sz="2800" b="1" dirty="0">
                <a:solidFill>
                  <a:srgbClr val="FF0000"/>
                </a:solidFill>
                <a:latin typeface="Times New Roman" pitchFamily="18" charset="0"/>
                <a:cs typeface="Times New Roman" pitchFamily="18" charset="0"/>
              </a:rPr>
              <a:t>«Yükseköğretim Kurumları Öğrenci Disiplin Mevzuatı» </a:t>
            </a:r>
            <a:r>
              <a:rPr lang="tr-TR" sz="2800" b="1" dirty="0" err="1">
                <a:solidFill>
                  <a:srgbClr val="002060"/>
                </a:solidFill>
                <a:latin typeface="Times New Roman" pitchFamily="18" charset="0"/>
                <a:cs typeface="Times New Roman" pitchFamily="18" charset="0"/>
              </a:rPr>
              <a:t>nın</a:t>
            </a:r>
            <a:r>
              <a:rPr lang="tr-TR" sz="2800" b="1" dirty="0">
                <a:solidFill>
                  <a:srgbClr val="002060"/>
                </a:solidFill>
                <a:latin typeface="Times New Roman" pitchFamily="18" charset="0"/>
                <a:cs typeface="Times New Roman" pitchFamily="18" charset="0"/>
              </a:rPr>
              <a:t> öğrencilerimiz tarafından okunmasını, bu yönetmelik hükümlerine göre aykırı bir davranışta bulunan öğrenciler hakkında da gerekli idari işlemlerin yapılacağının bilinmesini isteriz. Yönetmelikte, uyarı, kınama, uzaklaştırma ve çıkarılma cezalarını gerektiren haller detaylı olarak belirtilmiştir.</a:t>
            </a:r>
          </a:p>
        </p:txBody>
      </p:sp>
    </p:spTree>
    <p:extLst>
      <p:ext uri="{BB962C8B-B14F-4D97-AF65-F5344CB8AC3E}">
        <p14:creationId xmlns:p14="http://schemas.microsoft.com/office/powerpoint/2010/main" val="20156728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4893647"/>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ANKETLER</a:t>
            </a:r>
          </a:p>
          <a:p>
            <a:pPr algn="just"/>
            <a:r>
              <a:rPr lang="tr-TR" sz="2600" b="1" dirty="0">
                <a:solidFill>
                  <a:srgbClr val="002060"/>
                </a:solidFill>
                <a:latin typeface="Times New Roman" pitchFamily="18" charset="0"/>
                <a:cs typeface="Times New Roman" pitchFamily="18" charset="0"/>
              </a:rPr>
              <a:t>Öğrenci Bilgi Sistemi (OBS) ortamında öğrencilere yönelik her türlü anket uygulaması yapılmakta ve sonuçları ilgili birimlerle paylaşılmaktadır.</a:t>
            </a:r>
          </a:p>
          <a:p>
            <a:pPr algn="just"/>
            <a:endParaRPr lang="tr-TR" sz="2600" b="1" dirty="0">
              <a:solidFill>
                <a:srgbClr val="002060"/>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Sınav dönemlerinde otomasyon ortamında uygulanan anketlere katılmanız veya sağlıklı bir şekilde cevap vermeniz, sonraki süreçlerde eğitim-öğretimle ilgili alınacak kararlarda belirleyici olacaktır.</a:t>
            </a:r>
          </a:p>
          <a:p>
            <a:pPr algn="just"/>
            <a:endParaRPr lang="tr-TR" sz="2600" b="1" dirty="0">
              <a:solidFill>
                <a:srgbClr val="002060"/>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Katılımınız bizim için önemlidir.</a:t>
            </a:r>
          </a:p>
          <a:p>
            <a:pPr algn="just"/>
            <a:endParaRPr lang="tr-TR" sz="22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6707921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p:cNvSpPr txBox="1"/>
          <p:nvPr/>
        </p:nvSpPr>
        <p:spPr>
          <a:xfrm>
            <a:off x="683568" y="1118929"/>
            <a:ext cx="8136904" cy="3754874"/>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BURS-KREDİ VE YURT</a:t>
            </a:r>
          </a:p>
          <a:p>
            <a:r>
              <a:rPr lang="tr-TR" sz="3000" b="1" dirty="0">
                <a:solidFill>
                  <a:srgbClr val="9A550A"/>
                </a:solidFill>
                <a:latin typeface="Times New Roman" pitchFamily="18" charset="0"/>
                <a:cs typeface="Times New Roman" pitchFamily="18" charset="0"/>
              </a:rPr>
              <a:t> </a:t>
            </a:r>
          </a:p>
          <a:p>
            <a:pPr algn="just"/>
            <a:r>
              <a:rPr lang="tr-TR" sz="2600" b="1" dirty="0">
                <a:solidFill>
                  <a:srgbClr val="002060"/>
                </a:solidFill>
                <a:latin typeface="Times New Roman" pitchFamily="18" charset="0"/>
                <a:cs typeface="Times New Roman" pitchFamily="18" charset="0"/>
              </a:rPr>
              <a:t>Burs, kredi ve yurtlarla ilgili tüm süreçleri Kredi ve Yurtlar Kurumun internet sayfasında takip edilebilir.</a:t>
            </a:r>
          </a:p>
          <a:p>
            <a:pPr algn="just"/>
            <a:endParaRPr lang="tr-TR" sz="2600" b="1" dirty="0">
              <a:solidFill>
                <a:srgbClr val="002060"/>
              </a:solidFill>
              <a:latin typeface="Times New Roman" pitchFamily="18" charset="0"/>
              <a:cs typeface="Times New Roman" pitchFamily="18" charset="0"/>
            </a:endParaRPr>
          </a:p>
          <a:p>
            <a:pPr algn="just"/>
            <a:r>
              <a:rPr lang="tr-TR" sz="2600" b="1" dirty="0">
                <a:solidFill>
                  <a:srgbClr val="002060"/>
                </a:solidFill>
                <a:latin typeface="Times New Roman" pitchFamily="18" charset="0"/>
                <a:cs typeface="Times New Roman" pitchFamily="18" charset="0"/>
              </a:rPr>
              <a:t>Akademik not ortalaması </a:t>
            </a:r>
            <a:r>
              <a:rPr lang="tr-TR" sz="2600" b="1" dirty="0">
                <a:solidFill>
                  <a:srgbClr val="FF0000"/>
                </a:solidFill>
                <a:latin typeface="Times New Roman" pitchFamily="18" charset="0"/>
                <a:cs typeface="Times New Roman" pitchFamily="18" charset="0"/>
              </a:rPr>
              <a:t>100’lü sistemde 54’ün altına düşen</a:t>
            </a:r>
            <a:r>
              <a:rPr lang="tr-TR" sz="2600" b="1" dirty="0">
                <a:solidFill>
                  <a:srgbClr val="002060"/>
                </a:solidFill>
                <a:latin typeface="Times New Roman" pitchFamily="18" charset="0"/>
                <a:cs typeface="Times New Roman" pitchFamily="18" charset="0"/>
              </a:rPr>
              <a:t> öğrencinin bursu krediye dönüşmektedir. Başarısız ders sayısına bakılmamaktadır.</a:t>
            </a:r>
          </a:p>
          <a:p>
            <a:pPr algn="just"/>
            <a:endParaRPr lang="tr-TR" sz="22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1682223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Metin kutusu 4"/>
          <p:cNvSpPr txBox="1"/>
          <p:nvPr/>
        </p:nvSpPr>
        <p:spPr>
          <a:xfrm>
            <a:off x="683568" y="1052736"/>
            <a:ext cx="7488832" cy="553998"/>
          </a:xfrm>
          <a:prstGeom prst="rect">
            <a:avLst/>
          </a:prstGeom>
          <a:noFill/>
        </p:spPr>
        <p:txBody>
          <a:bodyPr wrap="square" rtlCol="0">
            <a:spAutoFit/>
          </a:bodyPr>
          <a:lstStyle/>
          <a:p>
            <a:r>
              <a:rPr lang="tr-TR" sz="3000" b="1" dirty="0">
                <a:solidFill>
                  <a:srgbClr val="9A550A"/>
                </a:solidFill>
                <a:latin typeface="Times New Roman" pitchFamily="18" charset="0"/>
                <a:cs typeface="Times New Roman" pitchFamily="18" charset="0"/>
              </a:rPr>
              <a:t>AKADEMİK BİRİM SAYISI</a:t>
            </a:r>
          </a:p>
        </p:txBody>
      </p:sp>
      <p:graphicFrame>
        <p:nvGraphicFramePr>
          <p:cNvPr id="2" name="Tablo 1"/>
          <p:cNvGraphicFramePr>
            <a:graphicFrameLocks noGrp="1"/>
          </p:cNvGraphicFramePr>
          <p:nvPr>
            <p:extLst>
              <p:ext uri="{D42A27DB-BD31-4B8C-83A1-F6EECF244321}">
                <p14:modId xmlns:p14="http://schemas.microsoft.com/office/powerpoint/2010/main" val="2475013781"/>
              </p:ext>
            </p:extLst>
          </p:nvPr>
        </p:nvGraphicFramePr>
        <p:xfrm>
          <a:off x="709534" y="1772816"/>
          <a:ext cx="7966922" cy="4267200"/>
        </p:xfrm>
        <a:graphic>
          <a:graphicData uri="http://schemas.openxmlformats.org/drawingml/2006/table">
            <a:tbl>
              <a:tblPr firstRow="1" bandRow="1">
                <a:tableStyleId>{5C22544A-7EE6-4342-B048-85BDC9FD1C3A}</a:tableStyleId>
              </a:tblPr>
              <a:tblGrid>
                <a:gridCol w="6238730">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tblGrid>
              <a:tr h="370840">
                <a:tc>
                  <a:txBody>
                    <a:bodyPr/>
                    <a:lstStyle/>
                    <a:p>
                      <a:r>
                        <a:rPr lang="tr-TR" sz="2600" dirty="0">
                          <a:latin typeface="Times New Roman" pitchFamily="18" charset="0"/>
                          <a:cs typeface="Times New Roman" pitchFamily="18" charset="0"/>
                        </a:rPr>
                        <a:t>AKADEMİK BİRİM TÜRÜ</a:t>
                      </a:r>
                    </a:p>
                  </a:txBody>
                  <a:tcPr/>
                </a:tc>
                <a:tc>
                  <a:txBody>
                    <a:bodyPr/>
                    <a:lstStyle/>
                    <a:p>
                      <a:pPr algn="ctr"/>
                      <a:r>
                        <a:rPr lang="tr-TR" sz="2600" dirty="0">
                          <a:latin typeface="Times New Roman" pitchFamily="18" charset="0"/>
                          <a:cs typeface="Times New Roman" pitchFamily="18" charset="0"/>
                        </a:rPr>
                        <a:t>SAYI</a:t>
                      </a:r>
                    </a:p>
                  </a:txBody>
                  <a:tcPr/>
                </a:tc>
                <a:extLst>
                  <a:ext uri="{0D108BD9-81ED-4DB2-BD59-A6C34878D82A}">
                    <a16:rowId xmlns:a16="http://schemas.microsoft.com/office/drawing/2014/main" val="10000"/>
                  </a:ext>
                </a:extLst>
              </a:tr>
              <a:tr h="370840">
                <a:tc>
                  <a:txBody>
                    <a:bodyPr/>
                    <a:lstStyle/>
                    <a:p>
                      <a:r>
                        <a:rPr lang="tr-TR" sz="2600" dirty="0">
                          <a:latin typeface="Times New Roman" pitchFamily="18" charset="0"/>
                          <a:cs typeface="Times New Roman" pitchFamily="18" charset="0"/>
                        </a:rPr>
                        <a:t>FAKÜLTELER</a:t>
                      </a:r>
                    </a:p>
                  </a:txBody>
                  <a:tcPr/>
                </a:tc>
                <a:tc>
                  <a:txBody>
                    <a:bodyPr/>
                    <a:lstStyle/>
                    <a:p>
                      <a:pPr algn="ctr"/>
                      <a:r>
                        <a:rPr lang="tr-TR" sz="3000" dirty="0">
                          <a:latin typeface="Times New Roman" pitchFamily="18" charset="0"/>
                          <a:cs typeface="Times New Roman" pitchFamily="18" charset="0"/>
                        </a:rPr>
                        <a:t>17</a:t>
                      </a:r>
                    </a:p>
                  </a:txBody>
                  <a:tcPr/>
                </a:tc>
                <a:extLst>
                  <a:ext uri="{0D108BD9-81ED-4DB2-BD59-A6C34878D82A}">
                    <a16:rowId xmlns:a16="http://schemas.microsoft.com/office/drawing/2014/main" val="10001"/>
                  </a:ext>
                </a:extLst>
              </a:tr>
              <a:tr h="370840">
                <a:tc>
                  <a:txBody>
                    <a:bodyPr/>
                    <a:lstStyle/>
                    <a:p>
                      <a:r>
                        <a:rPr lang="tr-TR" sz="2600" dirty="0">
                          <a:latin typeface="Times New Roman" pitchFamily="18" charset="0"/>
                          <a:cs typeface="Times New Roman" pitchFamily="18" charset="0"/>
                        </a:rPr>
                        <a:t>ENSTİTÜLER</a:t>
                      </a:r>
                    </a:p>
                  </a:txBody>
                  <a:tcPr/>
                </a:tc>
                <a:tc>
                  <a:txBody>
                    <a:bodyPr/>
                    <a:lstStyle/>
                    <a:p>
                      <a:pPr algn="ctr"/>
                      <a:r>
                        <a:rPr lang="tr-TR" sz="3000" dirty="0">
                          <a:latin typeface="Times New Roman" pitchFamily="18" charset="0"/>
                          <a:cs typeface="Times New Roman" pitchFamily="18" charset="0"/>
                        </a:rPr>
                        <a:t>4</a:t>
                      </a:r>
                    </a:p>
                  </a:txBody>
                  <a:tcPr/>
                </a:tc>
                <a:extLst>
                  <a:ext uri="{0D108BD9-81ED-4DB2-BD59-A6C34878D82A}">
                    <a16:rowId xmlns:a16="http://schemas.microsoft.com/office/drawing/2014/main" val="10002"/>
                  </a:ext>
                </a:extLst>
              </a:tr>
              <a:tr h="370840">
                <a:tc>
                  <a:txBody>
                    <a:bodyPr/>
                    <a:lstStyle/>
                    <a:p>
                      <a:r>
                        <a:rPr lang="tr-TR" sz="2600" dirty="0">
                          <a:latin typeface="Times New Roman" pitchFamily="18" charset="0"/>
                          <a:cs typeface="Times New Roman" pitchFamily="18" charset="0"/>
                        </a:rPr>
                        <a:t>YÜKSEKOKULLAR</a:t>
                      </a:r>
                    </a:p>
                  </a:txBody>
                  <a:tcPr/>
                </a:tc>
                <a:tc>
                  <a:txBody>
                    <a:bodyPr/>
                    <a:lstStyle/>
                    <a:p>
                      <a:pPr algn="ctr"/>
                      <a:r>
                        <a:rPr lang="tr-TR" sz="3000" dirty="0">
                          <a:latin typeface="Times New Roman" pitchFamily="18" charset="0"/>
                          <a:cs typeface="Times New Roman" pitchFamily="18" charset="0"/>
                        </a:rPr>
                        <a:t>3</a:t>
                      </a:r>
                    </a:p>
                  </a:txBody>
                  <a:tcPr/>
                </a:tc>
                <a:extLst>
                  <a:ext uri="{0D108BD9-81ED-4DB2-BD59-A6C34878D82A}">
                    <a16:rowId xmlns:a16="http://schemas.microsoft.com/office/drawing/2014/main" val="10003"/>
                  </a:ext>
                </a:extLst>
              </a:tr>
              <a:tr h="370840">
                <a:tc>
                  <a:txBody>
                    <a:bodyPr/>
                    <a:lstStyle/>
                    <a:p>
                      <a:r>
                        <a:rPr lang="tr-TR" sz="2600" dirty="0">
                          <a:latin typeface="Times New Roman" pitchFamily="18" charset="0"/>
                          <a:cs typeface="Times New Roman" pitchFamily="18" charset="0"/>
                        </a:rPr>
                        <a:t>KONSERVATUVAR</a:t>
                      </a:r>
                    </a:p>
                  </a:txBody>
                  <a:tcPr/>
                </a:tc>
                <a:tc>
                  <a:txBody>
                    <a:bodyPr/>
                    <a:lstStyle/>
                    <a:p>
                      <a:pPr algn="ctr"/>
                      <a:r>
                        <a:rPr lang="tr-TR" sz="3000" dirty="0">
                          <a:latin typeface="Times New Roman" pitchFamily="18" charset="0"/>
                          <a:cs typeface="Times New Roman" pitchFamily="18" charset="0"/>
                        </a:rPr>
                        <a:t>1</a:t>
                      </a:r>
                    </a:p>
                  </a:txBody>
                  <a:tcPr/>
                </a:tc>
                <a:extLst>
                  <a:ext uri="{0D108BD9-81ED-4DB2-BD59-A6C34878D82A}">
                    <a16:rowId xmlns:a16="http://schemas.microsoft.com/office/drawing/2014/main" val="10004"/>
                  </a:ext>
                </a:extLst>
              </a:tr>
              <a:tr h="370840">
                <a:tc>
                  <a:txBody>
                    <a:bodyPr/>
                    <a:lstStyle/>
                    <a:p>
                      <a:r>
                        <a:rPr lang="tr-TR" sz="2600" dirty="0">
                          <a:latin typeface="Times New Roman" pitchFamily="18" charset="0"/>
                          <a:cs typeface="Times New Roman" pitchFamily="18" charset="0"/>
                        </a:rPr>
                        <a:t>MESLEK YÜKSEKOKULU</a:t>
                      </a:r>
                    </a:p>
                  </a:txBody>
                  <a:tcPr/>
                </a:tc>
                <a:tc>
                  <a:txBody>
                    <a:bodyPr/>
                    <a:lstStyle/>
                    <a:p>
                      <a:pPr algn="ctr"/>
                      <a:r>
                        <a:rPr lang="tr-TR" sz="3000" dirty="0">
                          <a:latin typeface="Times New Roman" pitchFamily="18" charset="0"/>
                          <a:cs typeface="Times New Roman" pitchFamily="18" charset="0"/>
                        </a:rPr>
                        <a:t>12</a:t>
                      </a:r>
                    </a:p>
                  </a:txBody>
                  <a:tcPr/>
                </a:tc>
                <a:extLst>
                  <a:ext uri="{0D108BD9-81ED-4DB2-BD59-A6C34878D82A}">
                    <a16:rowId xmlns:a16="http://schemas.microsoft.com/office/drawing/2014/main" val="10005"/>
                  </a:ext>
                </a:extLst>
              </a:tr>
              <a:tr h="370840">
                <a:tc>
                  <a:txBody>
                    <a:bodyPr/>
                    <a:lstStyle/>
                    <a:p>
                      <a:r>
                        <a:rPr lang="tr-TR" sz="2600" dirty="0">
                          <a:latin typeface="Times New Roman" pitchFamily="18" charset="0"/>
                          <a:cs typeface="Times New Roman" pitchFamily="18" charset="0"/>
                        </a:rPr>
                        <a:t>UYGULAMA VE ARAŞTIRMA MERK.</a:t>
                      </a:r>
                    </a:p>
                  </a:txBody>
                  <a:tcPr/>
                </a:tc>
                <a:tc>
                  <a:txBody>
                    <a:bodyPr/>
                    <a:lstStyle/>
                    <a:p>
                      <a:pPr algn="ctr"/>
                      <a:r>
                        <a:rPr lang="tr-TR" sz="3000" dirty="0">
                          <a:latin typeface="Times New Roman" pitchFamily="18" charset="0"/>
                          <a:cs typeface="Times New Roman" pitchFamily="18" charset="0"/>
                        </a:rPr>
                        <a:t>38</a:t>
                      </a:r>
                    </a:p>
                  </a:txBody>
                  <a:tcPr/>
                </a:tc>
                <a:extLst>
                  <a:ext uri="{0D108BD9-81ED-4DB2-BD59-A6C34878D82A}">
                    <a16:rowId xmlns:a16="http://schemas.microsoft.com/office/drawing/2014/main" val="10006"/>
                  </a:ext>
                </a:extLst>
              </a:tr>
              <a:tr h="370840">
                <a:tc>
                  <a:txBody>
                    <a:bodyPr/>
                    <a:lstStyle/>
                    <a:p>
                      <a:r>
                        <a:rPr lang="tr-TR" sz="2600" b="1" dirty="0">
                          <a:solidFill>
                            <a:srgbClr val="FF0000"/>
                          </a:solidFill>
                          <a:latin typeface="Times New Roman" pitchFamily="18" charset="0"/>
                          <a:cs typeface="Times New Roman" pitchFamily="18" charset="0"/>
                        </a:rPr>
                        <a:t>TOPLAM</a:t>
                      </a:r>
                    </a:p>
                  </a:txBody>
                  <a:tcPr/>
                </a:tc>
                <a:tc>
                  <a:txBody>
                    <a:bodyPr/>
                    <a:lstStyle/>
                    <a:p>
                      <a:pPr algn="ctr"/>
                      <a:r>
                        <a:rPr lang="tr-TR" sz="2600" b="1" dirty="0">
                          <a:solidFill>
                            <a:srgbClr val="FF0000"/>
                          </a:solidFill>
                          <a:latin typeface="Times New Roman" pitchFamily="18" charset="0"/>
                          <a:cs typeface="Times New Roman" pitchFamily="18" charset="0"/>
                        </a:rPr>
                        <a:t>75</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351166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graphicFrame>
        <p:nvGraphicFramePr>
          <p:cNvPr id="2" name="Tablo 1"/>
          <p:cNvGraphicFramePr>
            <a:graphicFrameLocks noGrp="1"/>
          </p:cNvGraphicFramePr>
          <p:nvPr/>
        </p:nvGraphicFramePr>
        <p:xfrm>
          <a:off x="611560" y="1556792"/>
          <a:ext cx="8280919" cy="4824537"/>
        </p:xfrm>
        <a:graphic>
          <a:graphicData uri="http://schemas.openxmlformats.org/drawingml/2006/table">
            <a:tbl>
              <a:tblPr firstRow="1" bandRow="1">
                <a:tableStyleId>{5C22544A-7EE6-4342-B048-85BDC9FD1C3A}</a:tableStyleId>
              </a:tblPr>
              <a:tblGrid>
                <a:gridCol w="2448272">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1440160">
                  <a:extLst>
                    <a:ext uri="{9D8B030D-6E8A-4147-A177-3AD203B41FA5}">
                      <a16:colId xmlns:a16="http://schemas.microsoft.com/office/drawing/2014/main" val="20003"/>
                    </a:ext>
                  </a:extLst>
                </a:gridCol>
                <a:gridCol w="1440159">
                  <a:extLst>
                    <a:ext uri="{9D8B030D-6E8A-4147-A177-3AD203B41FA5}">
                      <a16:colId xmlns:a16="http://schemas.microsoft.com/office/drawing/2014/main" val="20004"/>
                    </a:ext>
                  </a:extLst>
                </a:gridCol>
              </a:tblGrid>
              <a:tr h="462771">
                <a:tc gridSpan="5">
                  <a:txBody>
                    <a:bodyPr/>
                    <a:lstStyle/>
                    <a:p>
                      <a:pPr algn="ctr" fontAlgn="b"/>
                      <a:endParaRPr lang="tr-TR" sz="2000" b="0" i="0" u="none" strike="noStrike" dirty="0">
                        <a:solidFill>
                          <a:srgbClr val="000000"/>
                        </a:solidFill>
                        <a:effectLst/>
                        <a:latin typeface="Times New Roman" pitchFamily="18" charset="0"/>
                        <a:cs typeface="Times New Roman" pitchFamily="18" charset="0"/>
                      </a:endParaRPr>
                    </a:p>
                  </a:txBody>
                  <a:tcPr marL="9525" marR="9525" marT="9525" marB="0" anchor="b"/>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pPr algn="ctr" fontAlgn="b"/>
                      <a:endParaRPr lang="tr-TR" sz="2000" b="0" i="0" u="none" strike="noStrike" dirty="0">
                        <a:solidFill>
                          <a:srgbClr val="000000"/>
                        </a:solidFill>
                        <a:effectLst/>
                        <a:latin typeface="Times New Roman" pitchFamily="18" charset="0"/>
                        <a:cs typeface="Times New Roman" pitchFamily="18" charset="0"/>
                      </a:endParaRPr>
                    </a:p>
                  </a:txBody>
                  <a:tcPr marL="9525" marR="9525" marT="9525" marB="0" anchor="b"/>
                </a:tc>
                <a:extLst>
                  <a:ext uri="{0D108BD9-81ED-4DB2-BD59-A6C34878D82A}">
                    <a16:rowId xmlns:a16="http://schemas.microsoft.com/office/drawing/2014/main" val="10000"/>
                  </a:ext>
                </a:extLst>
              </a:tr>
              <a:tr h="726961">
                <a:tc>
                  <a:txBody>
                    <a:bodyPr/>
                    <a:lstStyle/>
                    <a:p>
                      <a:pPr algn="l" fontAlgn="b"/>
                      <a:r>
                        <a:rPr lang="tr-TR" sz="2000" b="1" u="none" strike="noStrike" dirty="0">
                          <a:effectLst/>
                          <a:latin typeface="Times New Roman" pitchFamily="18" charset="0"/>
                          <a:cs typeface="Times New Roman" pitchFamily="18" charset="0"/>
                        </a:rPr>
                        <a:t>PROGRAM TÜRÜ</a:t>
                      </a:r>
                      <a:endParaRPr lang="tr-TR" sz="2000" b="1"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b="1" u="none" strike="noStrike" dirty="0">
                          <a:effectLst/>
                          <a:latin typeface="Times New Roman" pitchFamily="18" charset="0"/>
                          <a:cs typeface="Times New Roman" pitchFamily="18" charset="0"/>
                        </a:rPr>
                        <a:t>2020</a:t>
                      </a:r>
                      <a:endParaRPr lang="tr-TR" sz="2000" b="1"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b="1" u="none" strike="noStrike" dirty="0">
                          <a:effectLst/>
                          <a:latin typeface="Times New Roman" pitchFamily="18" charset="0"/>
                          <a:cs typeface="Times New Roman" pitchFamily="18" charset="0"/>
                        </a:rPr>
                        <a:t>2021</a:t>
                      </a:r>
                      <a:endParaRPr lang="tr-TR" sz="2000" b="1"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b="1" u="none" strike="noStrike" dirty="0">
                          <a:effectLst/>
                          <a:latin typeface="Times New Roman" pitchFamily="18" charset="0"/>
                          <a:cs typeface="Times New Roman" pitchFamily="18" charset="0"/>
                        </a:rPr>
                        <a:t>2022</a:t>
                      </a:r>
                      <a:endParaRPr lang="tr-TR" sz="2000" b="1"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b="1" i="0" u="none" strike="noStrike" dirty="0">
                          <a:solidFill>
                            <a:srgbClr val="000000"/>
                          </a:solidFill>
                          <a:effectLst/>
                          <a:latin typeface="Times New Roman" pitchFamily="18" charset="0"/>
                          <a:cs typeface="Times New Roman" pitchFamily="18" charset="0"/>
                        </a:rPr>
                        <a:t>2023</a:t>
                      </a:r>
                    </a:p>
                  </a:txBody>
                  <a:tcPr marL="9525" marR="9525" marT="9525" marB="0" anchor="b"/>
                </a:tc>
                <a:extLst>
                  <a:ext uri="{0D108BD9-81ED-4DB2-BD59-A6C34878D82A}">
                    <a16:rowId xmlns:a16="http://schemas.microsoft.com/office/drawing/2014/main" val="10001"/>
                  </a:ext>
                </a:extLst>
              </a:tr>
              <a:tr h="726961">
                <a:tc>
                  <a:txBody>
                    <a:bodyPr/>
                    <a:lstStyle/>
                    <a:p>
                      <a:pPr algn="l" fontAlgn="b"/>
                      <a:r>
                        <a:rPr lang="tr-TR" sz="2000" b="1" u="none" strike="noStrike" dirty="0">
                          <a:effectLst/>
                          <a:latin typeface="Times New Roman" pitchFamily="18" charset="0"/>
                          <a:cs typeface="Times New Roman" pitchFamily="18" charset="0"/>
                        </a:rPr>
                        <a:t>ÖN LİSANS</a:t>
                      </a:r>
                      <a:endParaRPr lang="tr-TR" sz="2000" b="1"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u="none" strike="noStrike" dirty="0">
                          <a:effectLst/>
                          <a:latin typeface="Times New Roman" pitchFamily="18" charset="0"/>
                          <a:cs typeface="Times New Roman" pitchFamily="18" charset="0"/>
                        </a:rPr>
                        <a:t>9.099</a:t>
                      </a:r>
                      <a:endParaRPr lang="tr-TR" sz="2000" b="0"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u="none" strike="noStrike" dirty="0">
                          <a:effectLst/>
                          <a:latin typeface="Times New Roman" pitchFamily="18" charset="0"/>
                          <a:cs typeface="Times New Roman" pitchFamily="18" charset="0"/>
                        </a:rPr>
                        <a:t>8.091</a:t>
                      </a:r>
                      <a:endParaRPr lang="tr-TR" sz="2000" b="0"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b="0" i="0" u="none" strike="noStrike" dirty="0">
                          <a:solidFill>
                            <a:srgbClr val="000000"/>
                          </a:solidFill>
                          <a:effectLst/>
                          <a:latin typeface="Times New Roman" pitchFamily="18" charset="0"/>
                          <a:cs typeface="Times New Roman" pitchFamily="18" charset="0"/>
                        </a:rPr>
                        <a:t>9.546</a:t>
                      </a:r>
                    </a:p>
                  </a:txBody>
                  <a:tcPr marL="9525" marR="9525" marT="9525" marB="0" anchor="b"/>
                </a:tc>
                <a:tc>
                  <a:txBody>
                    <a:bodyPr/>
                    <a:lstStyle/>
                    <a:p>
                      <a:pPr algn="ctr" fontAlgn="b"/>
                      <a:r>
                        <a:rPr lang="tr-TR" sz="2000" b="0" i="0" u="none" strike="noStrike" dirty="0">
                          <a:solidFill>
                            <a:srgbClr val="000000"/>
                          </a:solidFill>
                          <a:effectLst/>
                          <a:latin typeface="Times New Roman" pitchFamily="18" charset="0"/>
                          <a:cs typeface="Times New Roman" pitchFamily="18" charset="0"/>
                        </a:rPr>
                        <a:t>11876</a:t>
                      </a:r>
                    </a:p>
                  </a:txBody>
                  <a:tcPr marL="9525" marR="9525" marT="9525" marB="0" anchor="b"/>
                </a:tc>
                <a:extLst>
                  <a:ext uri="{0D108BD9-81ED-4DB2-BD59-A6C34878D82A}">
                    <a16:rowId xmlns:a16="http://schemas.microsoft.com/office/drawing/2014/main" val="10002"/>
                  </a:ext>
                </a:extLst>
              </a:tr>
              <a:tr h="726961">
                <a:tc>
                  <a:txBody>
                    <a:bodyPr/>
                    <a:lstStyle/>
                    <a:p>
                      <a:pPr algn="l" fontAlgn="b"/>
                      <a:r>
                        <a:rPr lang="tr-TR" sz="2000" b="1" u="none" strike="noStrike" dirty="0">
                          <a:effectLst/>
                          <a:latin typeface="Times New Roman" pitchFamily="18" charset="0"/>
                          <a:cs typeface="Times New Roman" pitchFamily="18" charset="0"/>
                        </a:rPr>
                        <a:t>LİSANS </a:t>
                      </a:r>
                      <a:endParaRPr lang="tr-TR" sz="2000" b="1"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u="none" strike="noStrike" dirty="0">
                          <a:effectLst/>
                          <a:latin typeface="Times New Roman" pitchFamily="18" charset="0"/>
                          <a:cs typeface="Times New Roman" pitchFamily="18" charset="0"/>
                        </a:rPr>
                        <a:t>20.444</a:t>
                      </a:r>
                      <a:endParaRPr lang="tr-TR" sz="2000" b="0"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u="none" strike="noStrike" dirty="0">
                          <a:effectLst/>
                          <a:latin typeface="Times New Roman" pitchFamily="18" charset="0"/>
                          <a:cs typeface="Times New Roman" pitchFamily="18" charset="0"/>
                        </a:rPr>
                        <a:t>20.596</a:t>
                      </a:r>
                      <a:endParaRPr lang="tr-TR" sz="2000" b="0"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b="0" i="0" u="none" strike="noStrike" dirty="0">
                          <a:solidFill>
                            <a:srgbClr val="000000"/>
                          </a:solidFill>
                          <a:effectLst/>
                          <a:latin typeface="Times New Roman" pitchFamily="18" charset="0"/>
                          <a:cs typeface="Times New Roman" pitchFamily="18" charset="0"/>
                        </a:rPr>
                        <a:t>24.151</a:t>
                      </a:r>
                    </a:p>
                  </a:txBody>
                  <a:tcPr marL="9525" marR="9525" marT="9525" marB="0" anchor="b"/>
                </a:tc>
                <a:tc>
                  <a:txBody>
                    <a:bodyPr/>
                    <a:lstStyle/>
                    <a:p>
                      <a:pPr algn="ctr" fontAlgn="b"/>
                      <a:r>
                        <a:rPr lang="tr-TR" sz="2000" b="0" i="0" u="none" strike="noStrike" dirty="0">
                          <a:solidFill>
                            <a:srgbClr val="000000"/>
                          </a:solidFill>
                          <a:effectLst/>
                          <a:latin typeface="Times New Roman" pitchFamily="18" charset="0"/>
                          <a:cs typeface="Times New Roman" pitchFamily="18" charset="0"/>
                        </a:rPr>
                        <a:t>26707</a:t>
                      </a:r>
                    </a:p>
                  </a:txBody>
                  <a:tcPr marL="9525" marR="9525" marT="9525" marB="0" anchor="b"/>
                </a:tc>
                <a:extLst>
                  <a:ext uri="{0D108BD9-81ED-4DB2-BD59-A6C34878D82A}">
                    <a16:rowId xmlns:a16="http://schemas.microsoft.com/office/drawing/2014/main" val="10003"/>
                  </a:ext>
                </a:extLst>
              </a:tr>
              <a:tr h="726961">
                <a:tc>
                  <a:txBody>
                    <a:bodyPr/>
                    <a:lstStyle/>
                    <a:p>
                      <a:pPr algn="l" fontAlgn="b"/>
                      <a:r>
                        <a:rPr lang="tr-TR" sz="2000" b="1" u="none" strike="noStrike" dirty="0">
                          <a:effectLst/>
                          <a:latin typeface="Times New Roman" pitchFamily="18" charset="0"/>
                          <a:cs typeface="Times New Roman" pitchFamily="18" charset="0"/>
                        </a:rPr>
                        <a:t>YÜKSEK LİSANS</a:t>
                      </a:r>
                      <a:endParaRPr lang="tr-TR" sz="2000" b="1"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u="none" strike="noStrike" dirty="0">
                          <a:effectLst/>
                          <a:latin typeface="Times New Roman" pitchFamily="18" charset="0"/>
                          <a:cs typeface="Times New Roman" pitchFamily="18" charset="0"/>
                        </a:rPr>
                        <a:t>1.124</a:t>
                      </a:r>
                      <a:endParaRPr lang="tr-TR" sz="2000" b="0"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u="none" strike="noStrike" dirty="0">
                          <a:effectLst/>
                          <a:latin typeface="Times New Roman" pitchFamily="18" charset="0"/>
                          <a:cs typeface="Times New Roman" pitchFamily="18" charset="0"/>
                        </a:rPr>
                        <a:t>1.572</a:t>
                      </a:r>
                      <a:endParaRPr lang="tr-TR" sz="2000" b="0"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b="0" i="0" u="none" strike="noStrike" dirty="0">
                          <a:solidFill>
                            <a:srgbClr val="000000"/>
                          </a:solidFill>
                          <a:effectLst/>
                          <a:latin typeface="Times New Roman" pitchFamily="18" charset="0"/>
                          <a:cs typeface="Times New Roman" pitchFamily="18" charset="0"/>
                        </a:rPr>
                        <a:t>2.852</a:t>
                      </a:r>
                    </a:p>
                  </a:txBody>
                  <a:tcPr marL="9525" marR="9525" marT="9525" marB="0" anchor="b"/>
                </a:tc>
                <a:tc>
                  <a:txBody>
                    <a:bodyPr/>
                    <a:lstStyle/>
                    <a:p>
                      <a:pPr algn="ctr" fontAlgn="b"/>
                      <a:r>
                        <a:rPr lang="tr-TR" sz="2000" b="0" i="0" u="none" strike="noStrike" dirty="0">
                          <a:solidFill>
                            <a:srgbClr val="000000"/>
                          </a:solidFill>
                          <a:effectLst/>
                          <a:latin typeface="Times New Roman" pitchFamily="18" charset="0"/>
                          <a:cs typeface="Times New Roman" pitchFamily="18" charset="0"/>
                        </a:rPr>
                        <a:t>3388</a:t>
                      </a:r>
                    </a:p>
                  </a:txBody>
                  <a:tcPr marL="9525" marR="9525" marT="9525" marB="0" anchor="b"/>
                </a:tc>
                <a:extLst>
                  <a:ext uri="{0D108BD9-81ED-4DB2-BD59-A6C34878D82A}">
                    <a16:rowId xmlns:a16="http://schemas.microsoft.com/office/drawing/2014/main" val="10004"/>
                  </a:ext>
                </a:extLst>
              </a:tr>
              <a:tr h="726961">
                <a:tc>
                  <a:txBody>
                    <a:bodyPr/>
                    <a:lstStyle/>
                    <a:p>
                      <a:pPr algn="l" fontAlgn="b"/>
                      <a:r>
                        <a:rPr lang="tr-TR" sz="2000" b="1" u="none" strike="noStrike" dirty="0">
                          <a:effectLst/>
                          <a:latin typeface="Times New Roman" pitchFamily="18" charset="0"/>
                          <a:cs typeface="Times New Roman" pitchFamily="18" charset="0"/>
                        </a:rPr>
                        <a:t>DOKTORA</a:t>
                      </a:r>
                      <a:endParaRPr lang="tr-TR" sz="2000" b="1"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u="none" strike="noStrike" dirty="0">
                          <a:effectLst/>
                          <a:latin typeface="Times New Roman" pitchFamily="18" charset="0"/>
                          <a:cs typeface="Times New Roman" pitchFamily="18" charset="0"/>
                        </a:rPr>
                        <a:t>644</a:t>
                      </a:r>
                      <a:endParaRPr lang="tr-TR" sz="2000" b="0"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u="none" strike="noStrike" dirty="0">
                          <a:effectLst/>
                          <a:latin typeface="Times New Roman" pitchFamily="18" charset="0"/>
                          <a:cs typeface="Times New Roman" pitchFamily="18" charset="0"/>
                        </a:rPr>
                        <a:t>724</a:t>
                      </a:r>
                      <a:endParaRPr lang="tr-TR" sz="2000" b="0" i="0" u="none" strike="noStrike" dirty="0">
                        <a:solidFill>
                          <a:srgbClr val="00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000" b="0" i="0" u="none" strike="noStrike" dirty="0">
                          <a:solidFill>
                            <a:srgbClr val="000000"/>
                          </a:solidFill>
                          <a:effectLst/>
                          <a:latin typeface="Times New Roman" pitchFamily="18" charset="0"/>
                          <a:cs typeface="Times New Roman" pitchFamily="18" charset="0"/>
                        </a:rPr>
                        <a:t>856</a:t>
                      </a:r>
                    </a:p>
                  </a:txBody>
                  <a:tcPr marL="9525" marR="9525" marT="9525" marB="0" anchor="b"/>
                </a:tc>
                <a:tc>
                  <a:txBody>
                    <a:bodyPr/>
                    <a:lstStyle/>
                    <a:p>
                      <a:pPr algn="ctr" fontAlgn="b"/>
                      <a:r>
                        <a:rPr lang="tr-TR" sz="2000" b="0" i="0" u="none" strike="noStrike" dirty="0">
                          <a:solidFill>
                            <a:srgbClr val="000000"/>
                          </a:solidFill>
                          <a:effectLst/>
                          <a:latin typeface="Times New Roman" pitchFamily="18" charset="0"/>
                          <a:cs typeface="Times New Roman" pitchFamily="18" charset="0"/>
                        </a:rPr>
                        <a:t>909</a:t>
                      </a:r>
                    </a:p>
                  </a:txBody>
                  <a:tcPr marL="9525" marR="9525" marT="9525" marB="0" anchor="b"/>
                </a:tc>
                <a:extLst>
                  <a:ext uri="{0D108BD9-81ED-4DB2-BD59-A6C34878D82A}">
                    <a16:rowId xmlns:a16="http://schemas.microsoft.com/office/drawing/2014/main" val="10005"/>
                  </a:ext>
                </a:extLst>
              </a:tr>
              <a:tr h="726961">
                <a:tc>
                  <a:txBody>
                    <a:bodyPr/>
                    <a:lstStyle/>
                    <a:p>
                      <a:pPr algn="l" fontAlgn="b"/>
                      <a:r>
                        <a:rPr lang="tr-TR" sz="2000" b="1" u="none" strike="noStrike" dirty="0">
                          <a:solidFill>
                            <a:srgbClr val="FF0000"/>
                          </a:solidFill>
                          <a:effectLst/>
                          <a:latin typeface="Times New Roman" pitchFamily="18" charset="0"/>
                          <a:cs typeface="Times New Roman" pitchFamily="18" charset="0"/>
                        </a:rPr>
                        <a:t>TOPLAM</a:t>
                      </a:r>
                      <a:endParaRPr lang="tr-TR" sz="2000" b="1" i="0" u="none" strike="noStrike" dirty="0">
                        <a:solidFill>
                          <a:srgbClr val="FF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600" b="1" u="none" strike="noStrike" dirty="0">
                          <a:solidFill>
                            <a:srgbClr val="FF0000"/>
                          </a:solidFill>
                          <a:effectLst/>
                          <a:latin typeface="Times New Roman" pitchFamily="18" charset="0"/>
                          <a:cs typeface="Times New Roman" pitchFamily="18" charset="0"/>
                        </a:rPr>
                        <a:t>31.311</a:t>
                      </a:r>
                      <a:endParaRPr lang="tr-TR" sz="2600" b="1" i="0" u="none" strike="noStrike" dirty="0">
                        <a:solidFill>
                          <a:srgbClr val="FF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600" b="1" u="none" strike="noStrike" dirty="0">
                          <a:solidFill>
                            <a:srgbClr val="FF0000"/>
                          </a:solidFill>
                          <a:effectLst/>
                          <a:latin typeface="Times New Roman" pitchFamily="18" charset="0"/>
                          <a:cs typeface="Times New Roman" pitchFamily="18" charset="0"/>
                        </a:rPr>
                        <a:t>30.983</a:t>
                      </a:r>
                      <a:endParaRPr lang="tr-TR" sz="2600" b="1" i="0" u="none" strike="noStrike" dirty="0">
                        <a:solidFill>
                          <a:srgbClr val="FF0000"/>
                        </a:solidFill>
                        <a:effectLst/>
                        <a:latin typeface="Times New Roman" pitchFamily="18" charset="0"/>
                        <a:cs typeface="Times New Roman" pitchFamily="18" charset="0"/>
                      </a:endParaRPr>
                    </a:p>
                  </a:txBody>
                  <a:tcPr marL="9525" marR="9525" marT="9525" marB="0" anchor="b"/>
                </a:tc>
                <a:tc>
                  <a:txBody>
                    <a:bodyPr/>
                    <a:lstStyle/>
                    <a:p>
                      <a:pPr algn="ctr" fontAlgn="b"/>
                      <a:r>
                        <a:rPr lang="tr-TR" sz="2600" b="1" i="0" u="none" strike="noStrike" dirty="0">
                          <a:solidFill>
                            <a:srgbClr val="FF0000"/>
                          </a:solidFill>
                          <a:effectLst/>
                          <a:latin typeface="Times New Roman" pitchFamily="18" charset="0"/>
                          <a:cs typeface="Times New Roman" pitchFamily="18" charset="0"/>
                        </a:rPr>
                        <a:t>37.405</a:t>
                      </a:r>
                    </a:p>
                  </a:txBody>
                  <a:tcPr marL="9525" marR="9525" marT="9525" marB="0" anchor="b"/>
                </a:tc>
                <a:tc>
                  <a:txBody>
                    <a:bodyPr/>
                    <a:lstStyle/>
                    <a:p>
                      <a:pPr algn="ctr" fontAlgn="b"/>
                      <a:r>
                        <a:rPr lang="tr-TR" sz="2600" b="1" i="0" u="none" strike="noStrike" dirty="0">
                          <a:solidFill>
                            <a:srgbClr val="FF0000"/>
                          </a:solidFill>
                          <a:effectLst/>
                          <a:latin typeface="Times New Roman" pitchFamily="18" charset="0"/>
                          <a:cs typeface="Times New Roman" pitchFamily="18" charset="0"/>
                        </a:rPr>
                        <a:t>42.880</a:t>
                      </a:r>
                    </a:p>
                  </a:txBody>
                  <a:tcPr marL="9525" marR="9525" marT="9525" marB="0" anchor="b"/>
                </a:tc>
                <a:extLst>
                  <a:ext uri="{0D108BD9-81ED-4DB2-BD59-A6C34878D82A}">
                    <a16:rowId xmlns:a16="http://schemas.microsoft.com/office/drawing/2014/main" val="10006"/>
                  </a:ext>
                </a:extLst>
              </a:tr>
            </a:tbl>
          </a:graphicData>
        </a:graphic>
      </p:graphicFrame>
      <p:sp>
        <p:nvSpPr>
          <p:cNvPr id="3" name="Dikdörtgen 2"/>
          <p:cNvSpPr/>
          <p:nvPr/>
        </p:nvSpPr>
        <p:spPr>
          <a:xfrm>
            <a:off x="719572" y="980728"/>
            <a:ext cx="7704856" cy="553998"/>
          </a:xfrm>
          <a:prstGeom prst="rect">
            <a:avLst/>
          </a:prstGeom>
        </p:spPr>
        <p:txBody>
          <a:bodyPr wrap="square">
            <a:spAutoFit/>
          </a:bodyPr>
          <a:lstStyle/>
          <a:p>
            <a:pPr fontAlgn="b"/>
            <a:r>
              <a:rPr lang="tr-TR" sz="3000" b="1" dirty="0">
                <a:solidFill>
                  <a:srgbClr val="9A550A"/>
                </a:solidFill>
                <a:latin typeface="Times New Roman" pitchFamily="18" charset="0"/>
                <a:cs typeface="Times New Roman" pitchFamily="18" charset="0"/>
              </a:rPr>
              <a:t>YILLARA GÖRE ÖĞRENCİ SAYILARI</a:t>
            </a:r>
          </a:p>
        </p:txBody>
      </p:sp>
    </p:spTree>
    <p:extLst>
      <p:ext uri="{BB962C8B-B14F-4D97-AF65-F5344CB8AC3E}">
        <p14:creationId xmlns:p14="http://schemas.microsoft.com/office/powerpoint/2010/main" val="39541224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a:extLst>
              <a:ext uri="{FF2B5EF4-FFF2-40B4-BE49-F238E27FC236}">
                <a16:creationId xmlns:a16="http://schemas.microsoft.com/office/drawing/2014/main" id="{0DE0BEAF-47AD-4B99-BE45-8AF989C6EC82}"/>
              </a:ext>
            </a:extLst>
          </p:cNvPr>
          <p:cNvSpPr txBox="1"/>
          <p:nvPr/>
        </p:nvSpPr>
        <p:spPr>
          <a:xfrm>
            <a:off x="1187624" y="1490008"/>
            <a:ext cx="7200800" cy="1938992"/>
          </a:xfrm>
          <a:prstGeom prst="rect">
            <a:avLst/>
          </a:prstGeom>
          <a:noFill/>
        </p:spPr>
        <p:txBody>
          <a:bodyPr wrap="square">
            <a:spAutoFit/>
          </a:bodyPr>
          <a:lstStyle/>
          <a:p>
            <a:pPr algn="ctr"/>
            <a:r>
              <a:rPr lang="tr-TR" sz="4000" b="1" dirty="0">
                <a:solidFill>
                  <a:srgbClr val="9A550A"/>
                </a:solidFill>
                <a:latin typeface="Times New Roman" panose="02020603050405020304" pitchFamily="18" charset="0"/>
                <a:cs typeface="Times New Roman" panose="02020603050405020304" pitchFamily="18" charset="0"/>
              </a:rPr>
              <a:t>SAĞLIK KÜLTÜR VE SPOR DAİRE BAŞKANLIĞI SUNUMU</a:t>
            </a:r>
            <a:endParaRPr lang="tr-TR" sz="4000" dirty="0">
              <a:solidFill>
                <a:srgbClr val="9A550A"/>
              </a:solidFill>
            </a:endParaRPr>
          </a:p>
        </p:txBody>
      </p:sp>
    </p:spTree>
    <p:extLst>
      <p:ext uri="{BB962C8B-B14F-4D97-AF65-F5344CB8AC3E}">
        <p14:creationId xmlns:p14="http://schemas.microsoft.com/office/powerpoint/2010/main" val="28161518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a:extLst>
              <a:ext uri="{FF2B5EF4-FFF2-40B4-BE49-F238E27FC236}">
                <a16:creationId xmlns:a16="http://schemas.microsoft.com/office/drawing/2014/main" id="{0DE0BEAF-47AD-4B99-BE45-8AF989C6EC82}"/>
              </a:ext>
            </a:extLst>
          </p:cNvPr>
          <p:cNvSpPr txBox="1"/>
          <p:nvPr/>
        </p:nvSpPr>
        <p:spPr>
          <a:xfrm>
            <a:off x="467544" y="1490008"/>
            <a:ext cx="7920880" cy="4093428"/>
          </a:xfrm>
          <a:prstGeom prst="rect">
            <a:avLst/>
          </a:prstGeom>
          <a:noFill/>
        </p:spPr>
        <p:txBody>
          <a:bodyPr wrap="square">
            <a:spAutoFit/>
          </a:bodyPr>
          <a:lstStyle/>
          <a:p>
            <a:pPr algn="just"/>
            <a:r>
              <a:rPr lang="tr-TR" sz="2200" dirty="0">
                <a:latin typeface="Times New Roman" panose="02020603050405020304" pitchFamily="18" charset="0"/>
                <a:cs typeface="Times New Roman" panose="02020603050405020304" pitchFamily="18" charset="0"/>
              </a:rPr>
              <a:t>Sağlık, Kültür ve Spor Daire Başkanlığı, öğrencilerin beden ve ruh sağlığını korumak, hasta olanları tedavi etmek veya ettirmek, barınma, beslenme, çalışma, dinlenme ve ilgi alanlarına göre boş zamanlarını değerlendirmek, yeni ilgi alanları kazanmalarına imkan sağlamak, sosyal durumlarının düzeltilmesine, yeteneklerinin ve kişiliklerinin sağlıklı bir şekilde gelişmesine imkan verecek hizmetlerde bulunmak ve onları ruhsal ve bedensel sağlıklarına özen gösteren bireyler olarak yetiştirmek, birlikte düzenli ve disiplinli çalışma, dinlenme, eğlenme ve spor alışkanlıkları kazandırmak amacıyla 2547 Sayılı Yükseköğretim Kanununun 2880 Sayılı değişik 46. ve 47. maddeleri uyarınca kurulmuştur</a:t>
            </a:r>
            <a:r>
              <a:rPr lang="tr-TR" sz="4000" dirty="0">
                <a:latin typeface="Times New Roman" panose="02020603050405020304" pitchFamily="18" charset="0"/>
                <a:cs typeface="Times New Roman" panose="02020603050405020304" pitchFamily="18" charset="0"/>
              </a:rPr>
              <a:t>.</a:t>
            </a:r>
            <a:endParaRPr lang="tr-TR" sz="4000" dirty="0"/>
          </a:p>
        </p:txBody>
      </p:sp>
    </p:spTree>
    <p:extLst>
      <p:ext uri="{BB962C8B-B14F-4D97-AF65-F5344CB8AC3E}">
        <p14:creationId xmlns:p14="http://schemas.microsoft.com/office/powerpoint/2010/main" val="41461923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a:extLst>
              <a:ext uri="{FF2B5EF4-FFF2-40B4-BE49-F238E27FC236}">
                <a16:creationId xmlns:a16="http://schemas.microsoft.com/office/drawing/2014/main" id="{0DE0BEAF-47AD-4B99-BE45-8AF989C6EC82}"/>
              </a:ext>
            </a:extLst>
          </p:cNvPr>
          <p:cNvSpPr txBox="1"/>
          <p:nvPr/>
        </p:nvSpPr>
        <p:spPr>
          <a:xfrm>
            <a:off x="467544" y="1490008"/>
            <a:ext cx="8496944" cy="4154984"/>
          </a:xfrm>
          <a:prstGeom prst="rect">
            <a:avLst/>
          </a:prstGeom>
          <a:noFill/>
        </p:spPr>
        <p:txBody>
          <a:bodyPr wrap="square">
            <a:spAutoFit/>
          </a:bodyPr>
          <a:lstStyle/>
          <a:p>
            <a:pPr marL="0" indent="0" algn="ctr">
              <a:buNone/>
            </a:pPr>
            <a:r>
              <a:rPr lang="tr-TR" sz="2400" b="1" dirty="0">
                <a:latin typeface="Times New Roman" panose="02020603050405020304" pitchFamily="18" charset="0"/>
                <a:cs typeface="Times New Roman" panose="02020603050405020304" pitchFamily="18" charset="0"/>
              </a:rPr>
              <a:t>BESLENME HİZMETLERİMİZ</a:t>
            </a:r>
          </a:p>
          <a:p>
            <a:pPr marL="0" indent="0" algn="just">
              <a:buNone/>
            </a:pPr>
            <a:endParaRPr lang="tr-TR" sz="2400" b="1" dirty="0">
              <a:latin typeface="Times New Roman" panose="02020603050405020304" pitchFamily="18" charset="0"/>
              <a:cs typeface="Times New Roman" panose="02020603050405020304" pitchFamily="18" charset="0"/>
            </a:endParaRPr>
          </a:p>
          <a:p>
            <a:pPr marL="0" indent="0" algn="just">
              <a:buNone/>
            </a:pPr>
            <a:r>
              <a:rPr lang="tr-TR" sz="2400" dirty="0">
                <a:latin typeface="Times New Roman" panose="02020603050405020304" pitchFamily="18" charset="0"/>
                <a:cs typeface="Times New Roman" panose="02020603050405020304" pitchFamily="18" charset="0"/>
              </a:rPr>
              <a:t>Merkez kampüsümüz de </a:t>
            </a:r>
            <a:r>
              <a:rPr lang="tr-TR" sz="2400" dirty="0">
                <a:solidFill>
                  <a:srgbClr val="FF0000"/>
                </a:solidFill>
                <a:latin typeface="Times New Roman" panose="02020603050405020304" pitchFamily="18" charset="0"/>
                <a:cs typeface="Times New Roman" panose="02020603050405020304" pitchFamily="18" charset="0"/>
              </a:rPr>
              <a:t>3200 </a:t>
            </a:r>
            <a:r>
              <a:rPr lang="tr-TR" sz="2400" dirty="0">
                <a:latin typeface="Times New Roman" panose="02020603050405020304" pitchFamily="18" charset="0"/>
                <a:cs typeface="Times New Roman" panose="02020603050405020304" pitchFamily="18" charset="0"/>
              </a:rPr>
              <a:t>kişi kapasiteli merkezi öğrenci yemekhanesi olmakla beraber, Hukuk Fakültesi, Ziraat Fakültesi, Veterinerlik Fakültesi ve Mühendislik Fakültelerinde de yemekhanelerimiz bulunmaktadır. </a:t>
            </a:r>
          </a:p>
          <a:p>
            <a:pPr marL="0" indent="0" algn="just">
              <a:buNone/>
            </a:pPr>
            <a:r>
              <a:rPr lang="tr-TR" sz="2400" dirty="0">
                <a:latin typeface="Times New Roman" panose="02020603050405020304" pitchFamily="18" charset="0"/>
                <a:cs typeface="Times New Roman" panose="02020603050405020304" pitchFamily="18" charset="0"/>
              </a:rPr>
              <a:t>	2023 yılı içinde Kurumumuza maliyeti </a:t>
            </a:r>
            <a:r>
              <a:rPr lang="tr-TR" sz="2400" dirty="0">
                <a:solidFill>
                  <a:srgbClr val="FF0000"/>
                </a:solidFill>
                <a:latin typeface="Times New Roman" panose="02020603050405020304" pitchFamily="18" charset="0"/>
                <a:cs typeface="Times New Roman" panose="02020603050405020304" pitchFamily="18" charset="0"/>
              </a:rPr>
              <a:t>35,00 </a:t>
            </a:r>
            <a:r>
              <a:rPr lang="tr-TR" sz="2400" dirty="0">
                <a:latin typeface="Times New Roman" panose="02020603050405020304" pitchFamily="18" charset="0"/>
                <a:cs typeface="Times New Roman" panose="02020603050405020304" pitchFamily="18" charset="0"/>
              </a:rPr>
              <a:t>TL olan öğle yemeği  öğrencilerimize </a:t>
            </a:r>
            <a:r>
              <a:rPr lang="tr-TR" sz="2400" dirty="0">
                <a:solidFill>
                  <a:srgbClr val="FF0000"/>
                </a:solidFill>
                <a:latin typeface="Times New Roman" panose="02020603050405020304" pitchFamily="18" charset="0"/>
                <a:cs typeface="Times New Roman" panose="02020603050405020304" pitchFamily="18" charset="0"/>
              </a:rPr>
              <a:t>9,00 TL </a:t>
            </a:r>
            <a:r>
              <a:rPr lang="tr-TR" sz="2400" dirty="0">
                <a:latin typeface="Times New Roman" panose="02020603050405020304" pitchFamily="18" charset="0"/>
                <a:cs typeface="Times New Roman" panose="02020603050405020304" pitchFamily="18" charset="0"/>
              </a:rPr>
              <a:t>karşılığında verilmektedir.	</a:t>
            </a:r>
          </a:p>
          <a:p>
            <a:pPr marL="0" indent="0" algn="just">
              <a:buNone/>
            </a:pPr>
            <a:r>
              <a:rPr lang="tr-TR" sz="2400" dirty="0">
                <a:latin typeface="Times New Roman" panose="02020603050405020304" pitchFamily="18" charset="0"/>
                <a:cs typeface="Times New Roman" panose="02020603050405020304" pitchFamily="18" charset="0"/>
              </a:rPr>
              <a:t>	Ergani, Bismil, Çermik ve Silvan ilçelerimizde bulunan Yüksekokullarımızda da öğrencilerimize öğle yemeği hizmeti verilmektedir.. </a:t>
            </a:r>
          </a:p>
        </p:txBody>
      </p:sp>
    </p:spTree>
    <p:extLst>
      <p:ext uri="{BB962C8B-B14F-4D97-AF65-F5344CB8AC3E}">
        <p14:creationId xmlns:p14="http://schemas.microsoft.com/office/powerpoint/2010/main" val="10409150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a:extLst>
              <a:ext uri="{FF2B5EF4-FFF2-40B4-BE49-F238E27FC236}">
                <a16:creationId xmlns:a16="http://schemas.microsoft.com/office/drawing/2014/main" id="{0DE0BEAF-47AD-4B99-BE45-8AF989C6EC82}"/>
              </a:ext>
            </a:extLst>
          </p:cNvPr>
          <p:cNvSpPr txBox="1"/>
          <p:nvPr/>
        </p:nvSpPr>
        <p:spPr>
          <a:xfrm>
            <a:off x="467544" y="1490008"/>
            <a:ext cx="8496944" cy="4278094"/>
          </a:xfrm>
          <a:prstGeom prst="rect">
            <a:avLst/>
          </a:prstGeom>
          <a:noFill/>
        </p:spPr>
        <p:txBody>
          <a:bodyPr wrap="square">
            <a:spAutoFit/>
          </a:bodyPr>
          <a:lstStyle/>
          <a:p>
            <a:pPr marL="0" indent="0" algn="ctr">
              <a:buNone/>
            </a:pPr>
            <a:r>
              <a:rPr lang="tr-TR" sz="2400" b="1" dirty="0">
                <a:latin typeface="Times New Roman" panose="02020603050405020304" pitchFamily="18" charset="0"/>
                <a:cs typeface="Times New Roman" panose="02020603050405020304" pitchFamily="18" charset="0"/>
              </a:rPr>
              <a:t>KÜLTÜREL VE SANATSAL ETKİNLİKLER </a:t>
            </a:r>
          </a:p>
          <a:p>
            <a:pPr marL="0" indent="0" algn="ctr">
              <a:buNone/>
            </a:pPr>
            <a:endParaRPr lang="tr-TR" sz="2400" b="1" dirty="0">
              <a:latin typeface="Times New Roman" panose="02020603050405020304" pitchFamily="18" charset="0"/>
              <a:cs typeface="Times New Roman" panose="02020603050405020304" pitchFamily="18" charset="0"/>
            </a:endParaRPr>
          </a:p>
          <a:p>
            <a:pPr marL="0" indent="0" algn="just">
              <a:buNone/>
            </a:pPr>
            <a:r>
              <a:rPr lang="tr-TR" sz="2400" dirty="0">
                <a:latin typeface="Times New Roman" panose="02020603050405020304" pitchFamily="18" charset="0"/>
                <a:cs typeface="Times New Roman" panose="02020603050405020304" pitchFamily="18" charset="0"/>
              </a:rPr>
              <a:t>	Öğrencilerin ilgi alanlarına göre boş zamanlarını değerlendirmek, yeni ilgi alanları ile birlikte dinlenme ve eğlenme alışkanlığı kazanmalarını sağlamak, güzel sanatlarla ilgili faaliyetleri izlemelerini, isterlerse bu faaliyetlere katılmalarını da temin etmek amacıyla kulüp ve kurs hizmetlerini yürütür. </a:t>
            </a:r>
          </a:p>
          <a:p>
            <a:pPr marL="0" indent="0" algn="just">
              <a:buNone/>
            </a:pPr>
            <a:r>
              <a:rPr lang="tr-TR" sz="2400" dirty="0">
                <a:latin typeface="Times New Roman" panose="02020603050405020304" pitchFamily="18" charset="0"/>
                <a:cs typeface="Times New Roman" panose="02020603050405020304" pitchFamily="18" charset="0"/>
              </a:rPr>
              <a:t>	Bu anlamda kültür birimi ücretsiz kültürel kurslar, kültürel yarışmalar ve Kültür Sanat Günleri gibi etkinlikler düzenlemektedir</a:t>
            </a:r>
            <a:r>
              <a:rPr lang="tr-TR" sz="3200"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Şu an Üniversitemiz de 86 adet Kulüp faaliyetlerini sürdürmektedir.</a:t>
            </a:r>
            <a:endParaRPr lang="tr-TR" sz="2400" dirty="0"/>
          </a:p>
        </p:txBody>
      </p:sp>
    </p:spTree>
    <p:extLst>
      <p:ext uri="{BB962C8B-B14F-4D97-AF65-F5344CB8AC3E}">
        <p14:creationId xmlns:p14="http://schemas.microsoft.com/office/powerpoint/2010/main" val="28695037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pic>
        <p:nvPicPr>
          <p:cNvPr id="5" name="Picture 2" descr="WhatsApp Image 2023-10-03 at 11">
            <a:extLst>
              <a:ext uri="{FF2B5EF4-FFF2-40B4-BE49-F238E27FC236}">
                <a16:creationId xmlns:a16="http://schemas.microsoft.com/office/drawing/2014/main" id="{580342BB-1EA2-4C62-BC30-286AABD3E0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124743"/>
            <a:ext cx="8784976" cy="547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41589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a:extLst>
              <a:ext uri="{FF2B5EF4-FFF2-40B4-BE49-F238E27FC236}">
                <a16:creationId xmlns:a16="http://schemas.microsoft.com/office/drawing/2014/main" id="{CD3D5A8C-213A-4038-B2EF-81867C188CCE}"/>
              </a:ext>
            </a:extLst>
          </p:cNvPr>
          <p:cNvSpPr txBox="1"/>
          <p:nvPr/>
        </p:nvSpPr>
        <p:spPr>
          <a:xfrm>
            <a:off x="2339752" y="620688"/>
            <a:ext cx="4634144" cy="369332"/>
          </a:xfrm>
          <a:prstGeom prst="rect">
            <a:avLst/>
          </a:prstGeom>
          <a:noFill/>
        </p:spPr>
        <p:txBody>
          <a:bodyPr wrap="square">
            <a:spAutoFit/>
          </a:bodyPr>
          <a:lstStyle/>
          <a:p>
            <a:r>
              <a:rPr lang="tr-TR" sz="1800" b="1" dirty="0">
                <a:latin typeface="Times New Roman" panose="02020603050405020304" pitchFamily="18" charset="0"/>
                <a:cs typeface="Times New Roman" panose="02020603050405020304" pitchFamily="18" charset="0"/>
              </a:rPr>
              <a:t>KULÜP/TOPLULUK İSİM LİSTESİ</a:t>
            </a:r>
            <a:endParaRPr lang="tr-TR" dirty="0"/>
          </a:p>
        </p:txBody>
      </p:sp>
      <p:graphicFrame>
        <p:nvGraphicFramePr>
          <p:cNvPr id="7" name="Tablo 6">
            <a:extLst>
              <a:ext uri="{FF2B5EF4-FFF2-40B4-BE49-F238E27FC236}">
                <a16:creationId xmlns:a16="http://schemas.microsoft.com/office/drawing/2014/main" id="{97A8247B-194C-4B0E-B646-E7D6ED508AC7}"/>
              </a:ext>
            </a:extLst>
          </p:cNvPr>
          <p:cNvGraphicFramePr>
            <a:graphicFrameLocks noGrp="1"/>
          </p:cNvGraphicFramePr>
          <p:nvPr/>
        </p:nvGraphicFramePr>
        <p:xfrm>
          <a:off x="307571" y="1193915"/>
          <a:ext cx="2376952" cy="4400550"/>
        </p:xfrm>
        <a:graphic>
          <a:graphicData uri="http://schemas.openxmlformats.org/drawingml/2006/table">
            <a:tbl>
              <a:tblPr>
                <a:tableStyleId>{72833802-FEF1-4C79-8D5D-14CF1EAF98D9}</a:tableStyleId>
              </a:tblPr>
              <a:tblGrid>
                <a:gridCol w="2376952">
                  <a:extLst>
                    <a:ext uri="{9D8B030D-6E8A-4147-A177-3AD203B41FA5}">
                      <a16:colId xmlns:a16="http://schemas.microsoft.com/office/drawing/2014/main" val="3765624314"/>
                    </a:ext>
                  </a:extLst>
                </a:gridCol>
              </a:tblGrid>
              <a:tr h="4400550">
                <a:tc>
                  <a:txBody>
                    <a:bodyPr/>
                    <a:lstStyle/>
                    <a:p>
                      <a:pPr marL="342900" lvl="0" indent="-342900" algn="l">
                        <a:spcAft>
                          <a:spcPts val="0"/>
                        </a:spcAft>
                        <a:buFont typeface="Arial" panose="020B0604020202020204" pitchFamily="34" charset="0"/>
                        <a:buChar char="•"/>
                      </a:pPr>
                      <a:r>
                        <a:rPr lang="tr-TR" sz="800" dirty="0">
                          <a:effectLst/>
                        </a:rPr>
                        <a:t>D.Ü 4D MİMARLIK TASARIM KULÜBÜ</a:t>
                      </a:r>
                    </a:p>
                    <a:p>
                      <a:pPr marL="342900" lvl="0" indent="-342900" algn="l">
                        <a:spcAft>
                          <a:spcPts val="0"/>
                        </a:spcAft>
                        <a:buFont typeface="Arial" panose="020B0604020202020204" pitchFamily="34" charset="0"/>
                        <a:buChar char="•"/>
                      </a:pPr>
                      <a:r>
                        <a:rPr lang="tr-TR" sz="800" dirty="0">
                          <a:effectLst/>
                        </a:rPr>
                        <a:t>D.Ü AHBAP TOPLULUĞU</a:t>
                      </a:r>
                    </a:p>
                    <a:p>
                      <a:pPr marL="342900" lvl="0" indent="-342900" algn="l">
                        <a:spcAft>
                          <a:spcPts val="0"/>
                        </a:spcAft>
                        <a:buFont typeface="Arial" panose="020B0604020202020204" pitchFamily="34" charset="0"/>
                        <a:buChar char="•"/>
                      </a:pPr>
                      <a:r>
                        <a:rPr lang="tr-TR" sz="800" dirty="0">
                          <a:effectLst/>
                        </a:rPr>
                        <a:t>D.Ü AKADEMİK DÜŞÜNCE EĞİTİM VE MEDENİYET KULÜBÜ</a:t>
                      </a:r>
                    </a:p>
                    <a:p>
                      <a:pPr marL="342900" lvl="0" indent="-342900" algn="l">
                        <a:spcAft>
                          <a:spcPts val="0"/>
                        </a:spcAft>
                        <a:buFont typeface="Arial" panose="020B0604020202020204" pitchFamily="34" charset="0"/>
                        <a:buChar char="•"/>
                      </a:pPr>
                      <a:r>
                        <a:rPr lang="tr-TR" sz="800" dirty="0">
                          <a:effectLst/>
                        </a:rPr>
                        <a:t>D.Ü ANADOLU EL SANATLARI TOPLULUĞU</a:t>
                      </a:r>
                    </a:p>
                    <a:p>
                      <a:pPr marL="342900" lvl="0" indent="-342900" algn="l">
                        <a:spcAft>
                          <a:spcPts val="0"/>
                        </a:spcAft>
                        <a:buFont typeface="Arial" panose="020B0604020202020204" pitchFamily="34" charset="0"/>
                        <a:buChar char="•"/>
                      </a:pPr>
                      <a:r>
                        <a:rPr lang="tr-TR" sz="800" dirty="0">
                          <a:effectLst/>
                        </a:rPr>
                        <a:t>D.Ü AR-GE VE İNİSİYATİF KULÜBÜ</a:t>
                      </a:r>
                    </a:p>
                    <a:p>
                      <a:pPr marL="342900" lvl="0" indent="-342900" algn="l">
                        <a:spcAft>
                          <a:spcPts val="0"/>
                        </a:spcAft>
                        <a:buFont typeface="Arial" panose="020B0604020202020204" pitchFamily="34" charset="0"/>
                        <a:buChar char="•"/>
                      </a:pPr>
                      <a:r>
                        <a:rPr lang="tr-TR" sz="800" dirty="0">
                          <a:effectLst/>
                        </a:rPr>
                        <a:t>D.Ü ARKEOLOJİ TOPLULUĞU</a:t>
                      </a:r>
                    </a:p>
                    <a:p>
                      <a:pPr marL="342900" lvl="0" indent="-342900" algn="l">
                        <a:spcAft>
                          <a:spcPts val="0"/>
                        </a:spcAft>
                        <a:buFont typeface="Arial" panose="020B0604020202020204" pitchFamily="34" charset="0"/>
                        <a:buChar char="•"/>
                      </a:pPr>
                      <a:r>
                        <a:rPr lang="tr-TR" sz="800" dirty="0">
                          <a:effectLst/>
                        </a:rPr>
                        <a:t>D.Ü ATATÜRKÇÜ DÜŞÜNCE TOPLULUĞU</a:t>
                      </a:r>
                    </a:p>
                    <a:p>
                      <a:pPr marL="342900" lvl="0" indent="-342900" algn="l">
                        <a:spcAft>
                          <a:spcPts val="0"/>
                        </a:spcAft>
                        <a:buFont typeface="Arial" panose="020B0604020202020204" pitchFamily="34" charset="0"/>
                        <a:buChar char="•"/>
                      </a:pPr>
                      <a:r>
                        <a:rPr lang="tr-TR" sz="800" dirty="0">
                          <a:effectLst/>
                        </a:rPr>
                        <a:t>D.Ü AVRUPA TIP ÖĞRENCİLERİ BİRLİĞİ KULÜBÜ(EMSA)</a:t>
                      </a:r>
                    </a:p>
                    <a:p>
                      <a:pPr marL="342900" lvl="0" indent="-342900" algn="l">
                        <a:spcAft>
                          <a:spcPts val="0"/>
                        </a:spcAft>
                        <a:buFont typeface="Arial" panose="020B0604020202020204" pitchFamily="34" charset="0"/>
                        <a:buChar char="•"/>
                      </a:pPr>
                      <a:r>
                        <a:rPr lang="tr-TR" sz="800" dirty="0">
                          <a:effectLst/>
                        </a:rPr>
                        <a:t>D.Ü BEŞİKTAŞ UNİTY</a:t>
                      </a:r>
                    </a:p>
                    <a:p>
                      <a:pPr marL="342900" lvl="0" indent="-342900" algn="l">
                        <a:spcAft>
                          <a:spcPts val="0"/>
                        </a:spcAft>
                        <a:buFont typeface="Arial" panose="020B0604020202020204" pitchFamily="34" charset="0"/>
                        <a:buChar char="•"/>
                      </a:pPr>
                      <a:r>
                        <a:rPr lang="tr-TR" sz="800" dirty="0">
                          <a:effectLst/>
                        </a:rPr>
                        <a:t>D.Ü BİLGE GENÇLİK KULÜBÜ</a:t>
                      </a:r>
                    </a:p>
                    <a:p>
                      <a:pPr marL="342900" lvl="0" indent="-342900" algn="l">
                        <a:spcAft>
                          <a:spcPts val="0"/>
                        </a:spcAft>
                        <a:buFont typeface="Arial" panose="020B0604020202020204" pitchFamily="34" charset="0"/>
                        <a:buChar char="•"/>
                      </a:pPr>
                      <a:r>
                        <a:rPr lang="tr-TR" sz="800" dirty="0">
                          <a:effectLst/>
                        </a:rPr>
                        <a:t>D.Ü BİLİM, TEKNOLOJİ VE YAZILIM KULÜBÜ</a:t>
                      </a:r>
                    </a:p>
                    <a:p>
                      <a:pPr marL="342900" lvl="0" indent="-342900" algn="l">
                        <a:spcAft>
                          <a:spcPts val="0"/>
                        </a:spcAft>
                        <a:buFont typeface="Arial" panose="020B0604020202020204" pitchFamily="34" charset="0"/>
                        <a:buChar char="•"/>
                      </a:pPr>
                      <a:r>
                        <a:rPr lang="tr-TR" sz="800" dirty="0">
                          <a:effectLst/>
                        </a:rPr>
                        <a:t>D.Ü BİR DAMLA KULÜBÜ</a:t>
                      </a:r>
                    </a:p>
                    <a:p>
                      <a:pPr marL="342900" lvl="0" indent="-342900" algn="l">
                        <a:spcAft>
                          <a:spcPts val="0"/>
                        </a:spcAft>
                        <a:buFont typeface="Arial" panose="020B0604020202020204" pitchFamily="34" charset="0"/>
                        <a:buChar char="•"/>
                      </a:pPr>
                      <a:r>
                        <a:rPr lang="tr-TR" sz="800" dirty="0">
                          <a:effectLst/>
                        </a:rPr>
                        <a:t>D.Ü BİSİKLET VE DOĞA SPORLARI KULÜBÜ</a:t>
                      </a:r>
                    </a:p>
                    <a:p>
                      <a:pPr marL="342900" lvl="0" indent="-342900" algn="l">
                        <a:spcAft>
                          <a:spcPts val="0"/>
                        </a:spcAft>
                        <a:buFont typeface="Arial" panose="020B0604020202020204" pitchFamily="34" charset="0"/>
                        <a:buChar char="•"/>
                      </a:pPr>
                      <a:r>
                        <a:rPr lang="tr-TR" sz="800" dirty="0">
                          <a:effectLst/>
                        </a:rPr>
                        <a:t>D.Ü COĞRAFYA GEZİ VE GÖZLEM KULÜBÜ</a:t>
                      </a:r>
                    </a:p>
                    <a:p>
                      <a:pPr marL="342900" lvl="0" indent="-342900" algn="l">
                        <a:spcAft>
                          <a:spcPts val="0"/>
                        </a:spcAft>
                        <a:buFont typeface="Arial" panose="020B0604020202020204" pitchFamily="34" charset="0"/>
                        <a:buChar char="•"/>
                      </a:pPr>
                      <a:r>
                        <a:rPr lang="tr-TR" sz="800" dirty="0">
                          <a:effectLst/>
                        </a:rPr>
                        <a:t>D.Ü DANS TOPLULUĞU</a:t>
                      </a:r>
                    </a:p>
                    <a:p>
                      <a:pPr marL="342900" lvl="0" indent="-342900" algn="l">
                        <a:spcAft>
                          <a:spcPts val="0"/>
                        </a:spcAft>
                        <a:buFont typeface="Arial" panose="020B0604020202020204" pitchFamily="34" charset="0"/>
                        <a:buChar char="•"/>
                      </a:pPr>
                      <a:r>
                        <a:rPr lang="tr-TR" sz="800" dirty="0">
                          <a:effectLst/>
                        </a:rPr>
                        <a:t>D.Ü DİCLE GENÇLİK KULÜBÜ</a:t>
                      </a:r>
                    </a:p>
                    <a:p>
                      <a:pPr marL="342900" lvl="0" indent="-342900" algn="l">
                        <a:spcAft>
                          <a:spcPts val="0"/>
                        </a:spcAft>
                        <a:buFont typeface="Arial" panose="020B0604020202020204" pitchFamily="34" charset="0"/>
                        <a:buChar char="•"/>
                      </a:pPr>
                      <a:r>
                        <a:rPr lang="tr-TR" sz="800" dirty="0">
                          <a:effectLst/>
                        </a:rPr>
                        <a:t>D.Ü DİCLE İLAHİYAT YARDIM KULÜBÜ</a:t>
                      </a:r>
                    </a:p>
                    <a:p>
                      <a:pPr marL="342900" lvl="0" indent="-342900" algn="l">
                        <a:spcAft>
                          <a:spcPts val="0"/>
                        </a:spcAft>
                        <a:buFont typeface="Arial" panose="020B0604020202020204" pitchFamily="34" charset="0"/>
                        <a:buChar char="•"/>
                      </a:pPr>
                      <a:r>
                        <a:rPr lang="tr-TR" sz="800" dirty="0">
                          <a:effectLst/>
                        </a:rPr>
                        <a:t>D.Ü DİCLE SWİNG DANS TOPLULUĞU</a:t>
                      </a:r>
                    </a:p>
                    <a:p>
                      <a:pPr marL="342900" lvl="0" indent="-342900" algn="l">
                        <a:spcAft>
                          <a:spcPts val="0"/>
                        </a:spcAft>
                        <a:buFont typeface="Arial" panose="020B0604020202020204" pitchFamily="34" charset="0"/>
                        <a:buChar char="•"/>
                      </a:pPr>
                      <a:r>
                        <a:rPr lang="tr-TR" sz="800" dirty="0">
                          <a:effectLst/>
                        </a:rPr>
                        <a:t>D.Ü DİCLE TARIM KULÜBÜ</a:t>
                      </a:r>
                    </a:p>
                    <a:p>
                      <a:pPr marL="342900" lvl="0" indent="-342900" algn="l">
                        <a:spcAft>
                          <a:spcPts val="0"/>
                        </a:spcAft>
                        <a:buFont typeface="Arial" panose="020B0604020202020204" pitchFamily="34" charset="0"/>
                        <a:buChar char="•"/>
                      </a:pPr>
                      <a:r>
                        <a:rPr lang="tr-TR" sz="800" dirty="0">
                          <a:effectLst/>
                        </a:rPr>
                        <a:t>D.Ü DİCLE TENİS KULÜBÜ</a:t>
                      </a:r>
                    </a:p>
                    <a:p>
                      <a:pPr marL="342900" lvl="0" indent="-342900" algn="l">
                        <a:spcAft>
                          <a:spcPts val="0"/>
                        </a:spcAft>
                        <a:buFont typeface="Arial" panose="020B0604020202020204" pitchFamily="34" charset="0"/>
                        <a:buChar char="•"/>
                      </a:pPr>
                      <a:r>
                        <a:rPr lang="tr-TR" sz="800" dirty="0">
                          <a:effectLst/>
                        </a:rPr>
                        <a:t>D.Ü DİL VE EDEBİYAT KULÜBÜ</a:t>
                      </a:r>
                    </a:p>
                    <a:p>
                      <a:pPr marL="342900" lvl="0" indent="-342900" algn="l">
                        <a:spcAft>
                          <a:spcPts val="0"/>
                        </a:spcAft>
                        <a:buFont typeface="Arial" panose="020B0604020202020204" pitchFamily="34" charset="0"/>
                        <a:buChar char="•"/>
                      </a:pPr>
                      <a:r>
                        <a:rPr lang="tr-TR" sz="800" dirty="0">
                          <a:effectLst/>
                        </a:rPr>
                        <a:t>D.Ü DİYARBAKIR EDEBİYAT VE SANAT TOPLULUĞU(DEST)</a:t>
                      </a:r>
                    </a:p>
                    <a:p>
                      <a:pPr marL="342900" lvl="0" indent="-342900" algn="l">
                        <a:spcAft>
                          <a:spcPts val="0"/>
                        </a:spcAft>
                        <a:buFont typeface="Arial" panose="020B0604020202020204" pitchFamily="34" charset="0"/>
                        <a:buChar char="•"/>
                      </a:pPr>
                      <a:r>
                        <a:rPr lang="tr-TR" sz="800" dirty="0">
                          <a:effectLst/>
                        </a:rPr>
                        <a:t>D.Ü DÜŞÜNCE VE HAREKET KULÜBÜ</a:t>
                      </a:r>
                    </a:p>
                    <a:p>
                      <a:pPr marL="342900" lvl="0" indent="-342900" algn="l">
                        <a:spcAft>
                          <a:spcPts val="0"/>
                        </a:spcAft>
                        <a:buFont typeface="Arial" panose="020B0604020202020204" pitchFamily="34" charset="0"/>
                        <a:buChar char="•"/>
                      </a:pPr>
                      <a:r>
                        <a:rPr lang="tr-TR" sz="800" dirty="0">
                          <a:effectLst/>
                        </a:rPr>
                        <a:t>D.Ü ECZACILIK ÖĞRENCİLERİ BİRLİĞİ KULÜBÜ(DUPSA)</a:t>
                      </a:r>
                    </a:p>
                    <a:p>
                      <a:pPr marL="342900" lvl="0" indent="-342900" algn="l">
                        <a:spcAft>
                          <a:spcPts val="0"/>
                        </a:spcAft>
                        <a:buFont typeface="Arial" panose="020B0604020202020204" pitchFamily="34" charset="0"/>
                        <a:buChar char="•"/>
                      </a:pPr>
                      <a:r>
                        <a:rPr lang="tr-TR" sz="800" dirty="0">
                          <a:effectLst/>
                        </a:rPr>
                        <a:t>D.Ü ECZACILIK, KÜLTÜR VE SANAT KULÜBÜ</a:t>
                      </a:r>
                    </a:p>
                    <a:p>
                      <a:pPr marL="342900" lvl="0" indent="-342900" algn="l">
                        <a:spcAft>
                          <a:spcPts val="0"/>
                        </a:spcAft>
                        <a:buFont typeface="Arial" panose="020B0604020202020204" pitchFamily="34" charset="0"/>
                        <a:buChar char="•"/>
                      </a:pPr>
                      <a:r>
                        <a:rPr lang="tr-TR" sz="800" dirty="0">
                          <a:effectLst/>
                        </a:rPr>
                        <a:t>D.Ü EKOLOJİK YAŞAM KULÜBÜ</a:t>
                      </a:r>
                    </a:p>
                    <a:p>
                      <a:pPr marL="342900" lvl="0" indent="-342900" algn="l">
                        <a:spcAft>
                          <a:spcPts val="0"/>
                        </a:spcAft>
                        <a:buFont typeface="Arial" panose="020B0604020202020204" pitchFamily="34" charset="0"/>
                        <a:buChar char="•"/>
                      </a:pPr>
                      <a:r>
                        <a:rPr lang="tr-TR" sz="800" dirty="0">
                          <a:effectLst/>
                        </a:rPr>
                        <a:t>D.Ü ELEKTRİK ELEKTRONİK MÜHENDİSLİĞİ ROBOT KULÜBÜ</a:t>
                      </a:r>
                    </a:p>
                    <a:p>
                      <a:pPr marL="342900" lvl="0" indent="-342900" algn="l">
                        <a:spcAft>
                          <a:spcPts val="0"/>
                        </a:spcAft>
                        <a:buFont typeface="Arial" panose="020B0604020202020204" pitchFamily="34" charset="0"/>
                        <a:buChar char="•"/>
                      </a:pPr>
                      <a:r>
                        <a:rPr lang="tr-TR" sz="800" dirty="0">
                          <a:effectLst/>
                        </a:rPr>
                        <a:t>D.Ü ELEKTRONİK SPORLAR TOPLULUĞU </a:t>
                      </a:r>
                    </a:p>
                    <a:p>
                      <a:pPr marL="342900" lvl="0" indent="-342900" algn="l">
                        <a:spcAft>
                          <a:spcPts val="0"/>
                        </a:spcAft>
                        <a:buFont typeface="Arial" panose="020B0604020202020204" pitchFamily="34" charset="0"/>
                        <a:buChar char="•"/>
                      </a:pPr>
                      <a:r>
                        <a:rPr lang="tr-TR" sz="800" dirty="0">
                          <a:effectLst/>
                        </a:rPr>
                        <a:t>D.Ü FİZİK VE ASTRONOMİ TOPLULUĞU</a:t>
                      </a:r>
                    </a:p>
                    <a:p>
                      <a:pPr marL="342900" lvl="0" indent="-342900" algn="l">
                        <a:spcAft>
                          <a:spcPts val="0"/>
                        </a:spcAft>
                        <a:buFont typeface="Arial" panose="020B0604020202020204" pitchFamily="34" charset="0"/>
                        <a:buChar char="•"/>
                      </a:pPr>
                      <a:r>
                        <a:rPr lang="tr-TR" sz="800" dirty="0">
                          <a:effectLst/>
                        </a:rPr>
                        <a:t>D.Ü GELECEĞİN SAĞLIK YÖNETİCİLERİ KULÜBÜ</a:t>
                      </a:r>
                    </a:p>
                  </a:txBody>
                  <a:tcPr marL="39451" marR="39451" marT="0" marB="0"/>
                </a:tc>
                <a:extLst>
                  <a:ext uri="{0D108BD9-81ED-4DB2-BD59-A6C34878D82A}">
                    <a16:rowId xmlns:a16="http://schemas.microsoft.com/office/drawing/2014/main" val="411734134"/>
                  </a:ext>
                </a:extLst>
              </a:tr>
            </a:tbl>
          </a:graphicData>
        </a:graphic>
      </p:graphicFrame>
      <p:sp>
        <p:nvSpPr>
          <p:cNvPr id="8" name="Metin kutusu 7">
            <a:extLst>
              <a:ext uri="{FF2B5EF4-FFF2-40B4-BE49-F238E27FC236}">
                <a16:creationId xmlns:a16="http://schemas.microsoft.com/office/drawing/2014/main" id="{B04E1FFF-3F95-482D-8DBB-EBD78ED33297}"/>
              </a:ext>
            </a:extLst>
          </p:cNvPr>
          <p:cNvSpPr txBox="1"/>
          <p:nvPr/>
        </p:nvSpPr>
        <p:spPr>
          <a:xfrm>
            <a:off x="2965459" y="1215978"/>
            <a:ext cx="2634789" cy="4108817"/>
          </a:xfrm>
          <a:prstGeom prst="rect">
            <a:avLst/>
          </a:prstGeom>
          <a:noFill/>
        </p:spPr>
        <p:txBody>
          <a:bodyPr wrap="square" rtlCol="0">
            <a:spAutoFit/>
          </a:bodyPr>
          <a:lstStyle/>
          <a:p>
            <a:pPr marL="257175" indent="-257175">
              <a:buFont typeface="Arial" panose="020B0604020202020204" pitchFamily="34" charset="0"/>
              <a:buChar char="•"/>
            </a:pPr>
            <a:r>
              <a:rPr lang="tr-TR" sz="825" dirty="0"/>
              <a:t>D.Ü GENÇ GİRİŞİMCİLER</a:t>
            </a:r>
          </a:p>
          <a:p>
            <a:pPr marL="257175" indent="-257175">
              <a:buFont typeface="Arial" panose="020B0604020202020204" pitchFamily="34" charset="0"/>
              <a:buChar char="•"/>
            </a:pPr>
            <a:r>
              <a:rPr lang="tr-TR" sz="825" dirty="0"/>
              <a:t>D.Ü GENÇ KALEMLER KULÜBÜ</a:t>
            </a:r>
          </a:p>
          <a:p>
            <a:pPr marL="257175" indent="-257175">
              <a:buFont typeface="Arial" panose="020B0604020202020204" pitchFamily="34" charset="0"/>
              <a:buChar char="•"/>
            </a:pPr>
            <a:r>
              <a:rPr lang="tr-TR" sz="825" dirty="0"/>
              <a:t>D.Ü GENÇ KARDEŞLER KULÜBÜ</a:t>
            </a:r>
          </a:p>
          <a:p>
            <a:pPr marL="257175" indent="-257175">
              <a:buFont typeface="Arial" panose="020B0604020202020204" pitchFamily="34" charset="0"/>
              <a:buChar char="•"/>
            </a:pPr>
            <a:r>
              <a:rPr lang="tr-TR" sz="825" dirty="0"/>
              <a:t>D.Ü GENÇ YEŞİLAY KULÜBÜ</a:t>
            </a:r>
          </a:p>
          <a:p>
            <a:pPr marL="257175" indent="-257175">
              <a:buFont typeface="Arial" panose="020B0604020202020204" pitchFamily="34" charset="0"/>
              <a:buChar char="•"/>
            </a:pPr>
            <a:r>
              <a:rPr lang="tr-TR" sz="825" dirty="0"/>
              <a:t>D.Ü GİRİŞİMCİ, ECZACILIK VE LİDERLİK KULÜBÜ</a:t>
            </a:r>
          </a:p>
          <a:p>
            <a:pPr marL="257175" indent="-257175">
              <a:buFont typeface="Arial" panose="020B0604020202020204" pitchFamily="34" charset="0"/>
              <a:buChar char="•"/>
            </a:pPr>
            <a:r>
              <a:rPr lang="tr-TR" sz="825" dirty="0"/>
              <a:t>D.Ü GÖNÜLLÜ GIDA DENETÇİLERİ TOPLULUĞU</a:t>
            </a:r>
          </a:p>
          <a:p>
            <a:pPr marL="257175" indent="-257175">
              <a:buFont typeface="Arial" panose="020B0604020202020204" pitchFamily="34" charset="0"/>
              <a:buChar char="•"/>
            </a:pPr>
            <a:r>
              <a:rPr lang="tr-TR" sz="825" dirty="0"/>
              <a:t>D.Ü GÖNÜLLÜDEN GÖNÜLLERE YARDIM KULÜBÜ</a:t>
            </a:r>
          </a:p>
          <a:p>
            <a:pPr marL="257175" indent="-257175">
              <a:buFont typeface="Arial" panose="020B0604020202020204" pitchFamily="34" charset="0"/>
              <a:buChar char="•"/>
            </a:pPr>
            <a:r>
              <a:rPr lang="tr-TR" sz="825" dirty="0"/>
              <a:t>D.Ü HAVACILIK KULÜBÜ</a:t>
            </a:r>
          </a:p>
          <a:p>
            <a:pPr marL="257175" indent="-257175">
              <a:buFont typeface="Arial" panose="020B0604020202020204" pitchFamily="34" charset="0"/>
              <a:buChar char="•"/>
            </a:pPr>
            <a:r>
              <a:rPr lang="tr-TR" sz="825" dirty="0"/>
              <a:t>D.Ü HEMŞİRELİK TOPLULUĞU</a:t>
            </a:r>
          </a:p>
          <a:p>
            <a:pPr marL="257175" indent="-257175">
              <a:buFont typeface="Arial" panose="020B0604020202020204" pitchFamily="34" charset="0"/>
              <a:buChar char="•"/>
            </a:pPr>
            <a:r>
              <a:rPr lang="tr-TR" sz="825" dirty="0"/>
              <a:t>D.Ü HUKUK VE KÜLTÜR KULÜBÜ</a:t>
            </a:r>
          </a:p>
          <a:p>
            <a:pPr marL="257175" indent="-257175">
              <a:buFont typeface="Arial" panose="020B0604020202020204" pitchFamily="34" charset="0"/>
              <a:buChar char="•"/>
            </a:pPr>
            <a:r>
              <a:rPr lang="tr-TR" sz="825" dirty="0"/>
              <a:t>D.Ü HUKUKÇULAR KULÜBÜ</a:t>
            </a:r>
          </a:p>
          <a:p>
            <a:pPr marL="257175" indent="-257175">
              <a:buFont typeface="Arial" panose="020B0604020202020204" pitchFamily="34" charset="0"/>
              <a:buChar char="•"/>
            </a:pPr>
            <a:r>
              <a:rPr lang="tr-TR" sz="825" dirty="0"/>
              <a:t>D.Ü İDEAL HUKUK KULÜBÜ</a:t>
            </a:r>
          </a:p>
          <a:p>
            <a:pPr marL="257175" indent="-257175">
              <a:buFont typeface="Arial" panose="020B0604020202020204" pitchFamily="34" charset="0"/>
              <a:buChar char="•"/>
            </a:pPr>
            <a:r>
              <a:rPr lang="tr-TR" sz="825" dirty="0"/>
              <a:t>D.Ü İKİNCİ ÖĞRETİM HAYRA BİR ADIM KULÜBÜ</a:t>
            </a:r>
          </a:p>
          <a:p>
            <a:pPr marL="257175" indent="-257175">
              <a:buFont typeface="Arial" panose="020B0604020202020204" pitchFamily="34" charset="0"/>
              <a:buChar char="•"/>
            </a:pPr>
            <a:r>
              <a:rPr lang="tr-TR" sz="825" dirty="0"/>
              <a:t>D.Ü İLETİŞİM TOPLULUĞU</a:t>
            </a:r>
          </a:p>
          <a:p>
            <a:pPr marL="257175" indent="-257175">
              <a:buFont typeface="Arial" panose="020B0604020202020204" pitchFamily="34" charset="0"/>
              <a:buChar char="•"/>
            </a:pPr>
            <a:r>
              <a:rPr lang="tr-TR" sz="825" dirty="0"/>
              <a:t>D.Ü İLİM VE AKADEMİ KULÜBÜ</a:t>
            </a:r>
          </a:p>
          <a:p>
            <a:pPr marL="257175" indent="-257175">
              <a:buFont typeface="Arial" panose="020B0604020202020204" pitchFamily="34" charset="0"/>
              <a:buChar char="•"/>
            </a:pPr>
            <a:r>
              <a:rPr lang="tr-TR" sz="825" dirty="0"/>
              <a:t>D.Ü İNSAN HAK VE HÜRRİYETLERİ KULÜBÜ</a:t>
            </a:r>
          </a:p>
          <a:p>
            <a:pPr marL="257175" indent="-257175">
              <a:buFont typeface="Arial" panose="020B0604020202020204" pitchFamily="34" charset="0"/>
              <a:buChar char="•"/>
            </a:pPr>
            <a:r>
              <a:rPr lang="tr-TR" sz="825" dirty="0"/>
              <a:t>D.Ü İYİ TARIM KULÜBÜ</a:t>
            </a:r>
          </a:p>
          <a:p>
            <a:pPr marL="257175" indent="-257175">
              <a:buFont typeface="Arial" panose="020B0604020202020204" pitchFamily="34" charset="0"/>
              <a:buChar char="•"/>
            </a:pPr>
            <a:r>
              <a:rPr lang="tr-TR" sz="825" dirty="0"/>
              <a:t>D.Ü İZCİLİK VE KAMPCILIK KULÜBÜ</a:t>
            </a:r>
          </a:p>
          <a:p>
            <a:pPr marL="257175" indent="-257175">
              <a:buFont typeface="Arial" panose="020B0604020202020204" pitchFamily="34" charset="0"/>
              <a:buChar char="•"/>
            </a:pPr>
            <a:r>
              <a:rPr lang="tr-TR" sz="825" dirty="0"/>
              <a:t>D.Ü KALİTE KULÜBÜ</a:t>
            </a:r>
          </a:p>
          <a:p>
            <a:pPr marL="257175" indent="-257175">
              <a:buFont typeface="Arial" panose="020B0604020202020204" pitchFamily="34" charset="0"/>
              <a:buChar char="•"/>
            </a:pPr>
            <a:r>
              <a:rPr lang="tr-TR" sz="825" dirty="0"/>
              <a:t>D.Ü KIZILAY GENÇLİK KULÜBÜ</a:t>
            </a:r>
          </a:p>
          <a:p>
            <a:pPr marL="257175" indent="-257175">
              <a:buFont typeface="Arial" panose="020B0604020202020204" pitchFamily="34" charset="0"/>
              <a:buChar char="•"/>
            </a:pPr>
            <a:r>
              <a:rPr lang="tr-TR" sz="825" dirty="0"/>
              <a:t>D.Ü KOLEKTİF TİYATRO ATÖLYESİ KULÜBÜ</a:t>
            </a:r>
          </a:p>
          <a:p>
            <a:pPr marL="257175" indent="-257175">
              <a:buFont typeface="Arial" panose="020B0604020202020204" pitchFamily="34" charset="0"/>
              <a:buChar char="•"/>
            </a:pPr>
            <a:r>
              <a:rPr lang="tr-TR" sz="825" dirty="0"/>
              <a:t>D.Ü KOREOLOJİ VE KOREOGRAFİ KULÜBÜ</a:t>
            </a:r>
          </a:p>
          <a:p>
            <a:pPr marL="257175" indent="-257175">
              <a:buFont typeface="Arial" panose="020B0604020202020204" pitchFamily="34" charset="0"/>
              <a:buChar char="•"/>
            </a:pPr>
            <a:r>
              <a:rPr lang="tr-TR" sz="825" dirty="0"/>
              <a:t>D.Ü MAVERA GENÇLİK KULÜBÜ</a:t>
            </a:r>
          </a:p>
          <a:p>
            <a:pPr marL="257175" indent="-257175">
              <a:buFont typeface="Arial" panose="020B0604020202020204" pitchFamily="34" charset="0"/>
              <a:buChar char="•"/>
            </a:pPr>
            <a:r>
              <a:rPr lang="tr-TR" sz="825" dirty="0"/>
              <a:t>D.Ü MAVİ KELEBEK ÇOCUK HAKLARI ÖĞRENCİ TOPLULUĞU</a:t>
            </a:r>
          </a:p>
          <a:p>
            <a:pPr marL="257175" indent="-257175">
              <a:buFont typeface="Arial" panose="020B0604020202020204" pitchFamily="34" charset="0"/>
              <a:buChar char="•"/>
            </a:pPr>
            <a:r>
              <a:rPr lang="tr-TR" sz="825" dirty="0"/>
              <a:t>D.Ü MEDENİYET KULÜBÜ</a:t>
            </a:r>
          </a:p>
          <a:p>
            <a:pPr marL="257175" indent="-257175">
              <a:buFont typeface="Arial" panose="020B0604020202020204" pitchFamily="34" charset="0"/>
              <a:buChar char="•"/>
            </a:pPr>
            <a:r>
              <a:rPr lang="tr-TR" sz="825" dirty="0"/>
              <a:t>D.Ü MEDENİYET VE KÜLTÜR KULÜBÜ</a:t>
            </a:r>
          </a:p>
          <a:p>
            <a:pPr marL="257175" indent="-257175">
              <a:buFont typeface="Arial" panose="020B0604020202020204" pitchFamily="34" charset="0"/>
              <a:buChar char="•"/>
            </a:pPr>
            <a:r>
              <a:rPr lang="tr-TR" sz="825" dirty="0"/>
              <a:t>D.Ü MESLEKİ GELİŞİM VE KARİYER KULÜBÜ</a:t>
            </a:r>
          </a:p>
          <a:p>
            <a:pPr marL="257175" indent="-257175">
              <a:buFont typeface="Arial" panose="020B0604020202020204" pitchFamily="34" charset="0"/>
              <a:buChar char="•"/>
            </a:pPr>
            <a:r>
              <a:rPr lang="tr-TR" sz="825" dirty="0"/>
              <a:t>D.Ü OKU-YORUM KULÜBÜ</a:t>
            </a:r>
          </a:p>
          <a:p>
            <a:pPr marL="257175" indent="-257175">
              <a:buFont typeface="Arial" panose="020B0604020202020204" pitchFamily="34" charset="0"/>
              <a:buChar char="•"/>
            </a:pPr>
            <a:r>
              <a:rPr lang="tr-TR" sz="825" dirty="0"/>
              <a:t>D.Ü OMBUDSMANLIK TOPLULUĞU</a:t>
            </a:r>
            <a:endParaRPr lang="tr-TR" sz="825" dirty="0">
              <a:latin typeface="Times New Roman" panose="02020603050405020304" pitchFamily="18" charset="0"/>
              <a:ea typeface="Times New Roman" panose="02020603050405020304" pitchFamily="18" charset="0"/>
            </a:endParaRPr>
          </a:p>
          <a:p>
            <a:endParaRPr lang="tr-TR" sz="1350" dirty="0"/>
          </a:p>
        </p:txBody>
      </p:sp>
      <p:graphicFrame>
        <p:nvGraphicFramePr>
          <p:cNvPr id="9" name="Tablo 8">
            <a:extLst>
              <a:ext uri="{FF2B5EF4-FFF2-40B4-BE49-F238E27FC236}">
                <a16:creationId xmlns:a16="http://schemas.microsoft.com/office/drawing/2014/main" id="{67A8588D-7769-492D-AE18-471420FC27D3}"/>
              </a:ext>
            </a:extLst>
          </p:cNvPr>
          <p:cNvGraphicFramePr>
            <a:graphicFrameLocks noGrp="1"/>
          </p:cNvGraphicFramePr>
          <p:nvPr/>
        </p:nvGraphicFramePr>
        <p:xfrm>
          <a:off x="6217575" y="1193916"/>
          <a:ext cx="2329987" cy="4376650"/>
        </p:xfrm>
        <a:graphic>
          <a:graphicData uri="http://schemas.openxmlformats.org/drawingml/2006/table">
            <a:tbl>
              <a:tblPr>
                <a:tableStyleId>{72833802-FEF1-4C79-8D5D-14CF1EAF98D9}</a:tableStyleId>
              </a:tblPr>
              <a:tblGrid>
                <a:gridCol w="2329987">
                  <a:extLst>
                    <a:ext uri="{9D8B030D-6E8A-4147-A177-3AD203B41FA5}">
                      <a16:colId xmlns:a16="http://schemas.microsoft.com/office/drawing/2014/main" val="2080440854"/>
                    </a:ext>
                  </a:extLst>
                </a:gridCol>
              </a:tblGrid>
              <a:tr h="4376650">
                <a:tc>
                  <a:txBody>
                    <a:bodyPr/>
                    <a:lstStyle/>
                    <a:p>
                      <a:pPr marL="342900" lvl="0" indent="-342900" algn="l">
                        <a:spcAft>
                          <a:spcPts val="0"/>
                        </a:spcAft>
                        <a:buFont typeface="Arial" panose="020B0604020202020204" pitchFamily="34" charset="0"/>
                        <a:buChar char="•"/>
                      </a:pPr>
                      <a:r>
                        <a:rPr lang="tr-TR" sz="800" dirty="0">
                          <a:effectLst/>
                        </a:rPr>
                        <a:t>D.Ü ORYANTRİNG TOPLULUĞU</a:t>
                      </a:r>
                    </a:p>
                    <a:p>
                      <a:pPr marL="342900" lvl="0" indent="-342900" algn="l">
                        <a:spcAft>
                          <a:spcPts val="0"/>
                        </a:spcAft>
                        <a:buFont typeface="Arial" panose="020B0604020202020204" pitchFamily="34" charset="0"/>
                        <a:buChar char="•"/>
                      </a:pPr>
                      <a:r>
                        <a:rPr lang="tr-TR" sz="800" dirty="0">
                          <a:effectLst/>
                        </a:rPr>
                        <a:t>D.Ü ÖNCÜ KUŞAKLAR KULÜBÜ</a:t>
                      </a:r>
                    </a:p>
                    <a:p>
                      <a:pPr marL="342900" lvl="0" indent="-342900" algn="l">
                        <a:spcAft>
                          <a:spcPts val="0"/>
                        </a:spcAft>
                        <a:buFont typeface="Arial" panose="020B0604020202020204" pitchFamily="34" charset="0"/>
                        <a:buChar char="•"/>
                      </a:pPr>
                      <a:r>
                        <a:rPr lang="tr-TR" sz="800" dirty="0">
                          <a:effectLst/>
                        </a:rPr>
                        <a:t>D.Ü PİSKOLOJİ TOPLULUĞU</a:t>
                      </a:r>
                    </a:p>
                    <a:p>
                      <a:pPr marL="342900" lvl="0" indent="-342900" algn="l">
                        <a:spcAft>
                          <a:spcPts val="0"/>
                        </a:spcAft>
                        <a:buFont typeface="Arial" panose="020B0604020202020204" pitchFamily="34" charset="0"/>
                        <a:buChar char="•"/>
                      </a:pPr>
                      <a:r>
                        <a:rPr lang="tr-TR" sz="800" dirty="0">
                          <a:effectLst/>
                        </a:rPr>
                        <a:t>D.Ü SAĞLIK TURİZMİ KULÜBÜ</a:t>
                      </a:r>
                    </a:p>
                    <a:p>
                      <a:pPr marL="342900" lvl="0" indent="-342900" algn="l">
                        <a:spcAft>
                          <a:spcPts val="0"/>
                        </a:spcAft>
                        <a:buFont typeface="Arial" panose="020B0604020202020204" pitchFamily="34" charset="0"/>
                        <a:buChar char="•"/>
                      </a:pPr>
                      <a:r>
                        <a:rPr lang="tr-TR" sz="800" dirty="0">
                          <a:effectLst/>
                        </a:rPr>
                        <a:t>D.Ü SAHNE SANATLARI ATÖLYESİ </a:t>
                      </a:r>
                    </a:p>
                    <a:p>
                      <a:pPr marL="342900" lvl="0" indent="-342900" algn="l">
                        <a:spcAft>
                          <a:spcPts val="0"/>
                        </a:spcAft>
                        <a:buFont typeface="Arial" panose="020B0604020202020204" pitchFamily="34" charset="0"/>
                        <a:buChar char="•"/>
                      </a:pPr>
                      <a:r>
                        <a:rPr lang="tr-TR" sz="800" dirty="0">
                          <a:effectLst/>
                        </a:rPr>
                        <a:t>D.Ü SATRANÇ KULÜBÜ</a:t>
                      </a:r>
                    </a:p>
                    <a:p>
                      <a:pPr marL="342900" lvl="0" indent="-342900" algn="l">
                        <a:spcAft>
                          <a:spcPts val="0"/>
                        </a:spcAft>
                        <a:buFont typeface="Arial" panose="020B0604020202020204" pitchFamily="34" charset="0"/>
                        <a:buChar char="•"/>
                      </a:pPr>
                      <a:r>
                        <a:rPr lang="tr-TR" sz="800" dirty="0">
                          <a:effectLst/>
                        </a:rPr>
                        <a:t>D.Ü SİNEMA KULÜBÜ</a:t>
                      </a:r>
                    </a:p>
                    <a:p>
                      <a:pPr marL="342900" lvl="0" indent="-342900" algn="l">
                        <a:spcAft>
                          <a:spcPts val="0"/>
                        </a:spcAft>
                        <a:buFont typeface="Arial" panose="020B0604020202020204" pitchFamily="34" charset="0"/>
                        <a:buChar char="•"/>
                      </a:pPr>
                      <a:r>
                        <a:rPr lang="tr-TR" sz="800" dirty="0">
                          <a:effectLst/>
                        </a:rPr>
                        <a:t>D.Ü SOSYOLOJİ TOPLULUĞU</a:t>
                      </a:r>
                    </a:p>
                    <a:p>
                      <a:pPr marL="342900" lvl="0" indent="-342900" algn="l">
                        <a:spcAft>
                          <a:spcPts val="0"/>
                        </a:spcAft>
                        <a:buFont typeface="Arial" panose="020B0604020202020204" pitchFamily="34" charset="0"/>
                        <a:buChar char="•"/>
                      </a:pPr>
                      <a:r>
                        <a:rPr lang="tr-TR" sz="800" dirty="0">
                          <a:effectLst/>
                        </a:rPr>
                        <a:t>D.Ü SPEAK WİTH US (BİZİMLE KONUŞ KULÜBÜ)</a:t>
                      </a:r>
                    </a:p>
                    <a:p>
                      <a:pPr marL="342900" lvl="0" indent="-342900" algn="l">
                        <a:spcAft>
                          <a:spcPts val="0"/>
                        </a:spcAft>
                        <a:buFont typeface="Arial" panose="020B0604020202020204" pitchFamily="34" charset="0"/>
                        <a:buChar char="•"/>
                      </a:pPr>
                      <a:r>
                        <a:rPr lang="tr-TR" sz="800" dirty="0">
                          <a:effectLst/>
                        </a:rPr>
                        <a:t>D.Ü ŞAN KULÜBÜ</a:t>
                      </a:r>
                    </a:p>
                    <a:p>
                      <a:pPr marL="342900" lvl="0" indent="-342900" algn="l">
                        <a:spcAft>
                          <a:spcPts val="0"/>
                        </a:spcAft>
                        <a:buFont typeface="Arial" panose="020B0604020202020204" pitchFamily="34" charset="0"/>
                        <a:buChar char="•"/>
                      </a:pPr>
                      <a:r>
                        <a:rPr lang="tr-TR" sz="800" dirty="0">
                          <a:effectLst/>
                        </a:rPr>
                        <a:t>D.Ü TARIM KULÜBÜ</a:t>
                      </a:r>
                    </a:p>
                    <a:p>
                      <a:pPr marL="342900" lvl="0" indent="-342900" algn="l">
                        <a:spcAft>
                          <a:spcPts val="0"/>
                        </a:spcAft>
                        <a:buFont typeface="Arial" panose="020B0604020202020204" pitchFamily="34" charset="0"/>
                        <a:buChar char="•"/>
                      </a:pPr>
                      <a:r>
                        <a:rPr lang="tr-TR" sz="800" dirty="0">
                          <a:effectLst/>
                        </a:rPr>
                        <a:t>D.Ü TARİH VE MEDENİYET KULÜBÜ</a:t>
                      </a:r>
                    </a:p>
                    <a:p>
                      <a:pPr marL="342900" lvl="0" indent="-342900" algn="l">
                        <a:spcAft>
                          <a:spcPts val="0"/>
                        </a:spcAft>
                        <a:buFont typeface="Arial" panose="020B0604020202020204" pitchFamily="34" charset="0"/>
                        <a:buChar char="•"/>
                      </a:pPr>
                      <a:r>
                        <a:rPr lang="tr-TR" sz="800" dirty="0">
                          <a:effectLst/>
                        </a:rPr>
                        <a:t>D.Ü TEMA KULÜBÜ</a:t>
                      </a:r>
                    </a:p>
                    <a:p>
                      <a:pPr marL="342900" lvl="0" indent="-342900" algn="l">
                        <a:spcAft>
                          <a:spcPts val="0"/>
                        </a:spcAft>
                        <a:buFont typeface="Arial" panose="020B0604020202020204" pitchFamily="34" charset="0"/>
                        <a:buChar char="•"/>
                      </a:pPr>
                      <a:r>
                        <a:rPr lang="tr-TR" sz="800" dirty="0">
                          <a:effectLst/>
                        </a:rPr>
                        <a:t>D.Ü TIP FAKÜLTESİ SANAT TOPLULUĞU</a:t>
                      </a:r>
                    </a:p>
                    <a:p>
                      <a:pPr marL="342900" lvl="0" indent="-342900" algn="l">
                        <a:spcAft>
                          <a:spcPts val="0"/>
                        </a:spcAft>
                        <a:buFont typeface="Arial" panose="020B0604020202020204" pitchFamily="34" charset="0"/>
                        <a:buChar char="•"/>
                      </a:pPr>
                      <a:r>
                        <a:rPr lang="tr-TR" sz="800" dirty="0">
                          <a:effectLst/>
                        </a:rPr>
                        <a:t>D.Ü TİYATRASİ TİYATRO TOPLULUĞU</a:t>
                      </a:r>
                    </a:p>
                    <a:p>
                      <a:pPr marL="342900" lvl="0" indent="-342900" algn="l">
                        <a:spcAft>
                          <a:spcPts val="0"/>
                        </a:spcAft>
                        <a:buFont typeface="Arial" panose="020B0604020202020204" pitchFamily="34" charset="0"/>
                        <a:buChar char="•"/>
                      </a:pPr>
                      <a:r>
                        <a:rPr lang="tr-TR" sz="800" dirty="0">
                          <a:effectLst/>
                        </a:rPr>
                        <a:t>D.Ü TİYATRO TOPLULUĞU (DÜNİT)</a:t>
                      </a:r>
                    </a:p>
                    <a:p>
                      <a:pPr marL="342900" lvl="0" indent="-342900" algn="l">
                        <a:spcAft>
                          <a:spcPts val="0"/>
                        </a:spcAft>
                        <a:buFont typeface="Arial" panose="020B0604020202020204" pitchFamily="34" charset="0"/>
                        <a:buChar char="•"/>
                      </a:pPr>
                      <a:r>
                        <a:rPr lang="tr-TR" sz="800" dirty="0">
                          <a:effectLst/>
                        </a:rPr>
                        <a:t>D.Ü TOPLUM GÖNÜLLÜLERİ TOPLULUĞU</a:t>
                      </a:r>
                    </a:p>
                    <a:p>
                      <a:pPr marL="342900" lvl="0" indent="-342900" algn="l">
                        <a:spcAft>
                          <a:spcPts val="0"/>
                        </a:spcAft>
                        <a:buFont typeface="Arial" panose="020B0604020202020204" pitchFamily="34" charset="0"/>
                        <a:buChar char="•"/>
                      </a:pPr>
                      <a:r>
                        <a:rPr lang="tr-TR" sz="800" dirty="0">
                          <a:effectLst/>
                        </a:rPr>
                        <a:t>D.Ü TURİZM, ANİMASYON, EĞLENCE, SEYAHAT, ARAŞTIRMA VE GELİŞTİRME KULÜBÜ</a:t>
                      </a:r>
                    </a:p>
                    <a:p>
                      <a:pPr marL="342900" lvl="0" indent="-342900" algn="l">
                        <a:spcAft>
                          <a:spcPts val="0"/>
                        </a:spcAft>
                        <a:buFont typeface="Arial" panose="020B0604020202020204" pitchFamily="34" charset="0"/>
                        <a:buChar char="•"/>
                      </a:pPr>
                      <a:r>
                        <a:rPr lang="tr-TR" sz="800" dirty="0">
                          <a:effectLst/>
                        </a:rPr>
                        <a:t>D.Ü TÜRK HALK OYUNLARI</a:t>
                      </a:r>
                    </a:p>
                    <a:p>
                      <a:pPr marL="342900" lvl="0" indent="-342900" algn="l">
                        <a:spcAft>
                          <a:spcPts val="0"/>
                        </a:spcAft>
                        <a:buFont typeface="Arial" panose="020B0604020202020204" pitchFamily="34" charset="0"/>
                        <a:buChar char="•"/>
                      </a:pPr>
                      <a:r>
                        <a:rPr lang="tr-TR" sz="800" dirty="0">
                          <a:effectLst/>
                        </a:rPr>
                        <a:t>D.Ü ULUSLARARASI DOKTORLAR DERNEĞİ DİCLE ÜNİVERSİTESİ ÖĞRENCİ KULÜBÜ(AID)</a:t>
                      </a:r>
                    </a:p>
                    <a:p>
                      <a:pPr marL="342900" lvl="0" indent="-342900" algn="l">
                        <a:spcAft>
                          <a:spcPts val="0"/>
                        </a:spcAft>
                        <a:buFont typeface="Arial" panose="020B0604020202020204" pitchFamily="34" charset="0"/>
                        <a:buChar char="•"/>
                      </a:pPr>
                      <a:r>
                        <a:rPr lang="tr-TR" sz="800" dirty="0">
                          <a:effectLst/>
                        </a:rPr>
                        <a:t>D.Ü VETERİNER FAKÜLTESİ İZCİLİK MUSİKİ FOLKLOR ARAŞTIRMA KULÜBÜ</a:t>
                      </a:r>
                    </a:p>
                    <a:p>
                      <a:pPr marL="342900" lvl="0" indent="-342900" algn="l">
                        <a:spcAft>
                          <a:spcPts val="0"/>
                        </a:spcAft>
                        <a:buFont typeface="Arial" panose="020B0604020202020204" pitchFamily="34" charset="0"/>
                        <a:buChar char="•"/>
                      </a:pPr>
                      <a:r>
                        <a:rPr lang="tr-TR" sz="800" dirty="0">
                          <a:effectLst/>
                        </a:rPr>
                        <a:t>D.Ü VETERİNER KÜLTÜR KULÜBÜ</a:t>
                      </a:r>
                    </a:p>
                    <a:p>
                      <a:pPr marL="342900" lvl="0" indent="-342900" algn="l">
                        <a:spcAft>
                          <a:spcPts val="0"/>
                        </a:spcAft>
                        <a:buFont typeface="Arial" panose="020B0604020202020204" pitchFamily="34" charset="0"/>
                        <a:buChar char="•"/>
                      </a:pPr>
                      <a:r>
                        <a:rPr lang="tr-TR" sz="800" dirty="0">
                          <a:effectLst/>
                        </a:rPr>
                        <a:t>D.Ü VETERİNER MESLEKİ GELİŞİM TOPLULUĞU</a:t>
                      </a:r>
                    </a:p>
                    <a:p>
                      <a:pPr marL="342900" lvl="0" indent="-342900" algn="l">
                        <a:spcAft>
                          <a:spcPts val="0"/>
                        </a:spcAft>
                        <a:buFont typeface="Arial" panose="020B0604020202020204" pitchFamily="34" charset="0"/>
                        <a:buChar char="•"/>
                      </a:pPr>
                      <a:r>
                        <a:rPr lang="tr-TR" sz="800" dirty="0">
                          <a:effectLst/>
                        </a:rPr>
                        <a:t>D.Ü YABANCI DİLLER TOPLULUĞU</a:t>
                      </a:r>
                    </a:p>
                    <a:p>
                      <a:pPr marL="342900" lvl="0" indent="-342900" algn="l">
                        <a:spcAft>
                          <a:spcPts val="0"/>
                        </a:spcAft>
                        <a:buFont typeface="Arial" panose="020B0604020202020204" pitchFamily="34" charset="0"/>
                        <a:buChar char="•"/>
                      </a:pPr>
                      <a:r>
                        <a:rPr lang="tr-TR" sz="800" dirty="0">
                          <a:effectLst/>
                        </a:rPr>
                        <a:t>D.Ü YAKIN SAVUNMA KULÜBÜ</a:t>
                      </a:r>
                    </a:p>
                    <a:p>
                      <a:pPr marL="342900" lvl="0" indent="-342900" algn="l">
                        <a:spcAft>
                          <a:spcPts val="0"/>
                        </a:spcAft>
                        <a:buFont typeface="Arial" panose="020B0604020202020204" pitchFamily="34" charset="0"/>
                        <a:buChar char="•"/>
                      </a:pPr>
                      <a:r>
                        <a:rPr lang="tr-TR" sz="800" dirty="0">
                          <a:effectLst/>
                        </a:rPr>
                        <a:t>D.Ü YAŞAMIN RENKLERİ KULÜBÜ</a:t>
                      </a:r>
                    </a:p>
                    <a:p>
                      <a:pPr marL="342900" lvl="0" indent="-342900" algn="l">
                        <a:spcAft>
                          <a:spcPts val="0"/>
                        </a:spcAft>
                        <a:buFont typeface="Arial" panose="020B0604020202020204" pitchFamily="34" charset="0"/>
                        <a:buChar char="•"/>
                      </a:pPr>
                      <a:r>
                        <a:rPr lang="tr-TR" sz="800" dirty="0">
                          <a:effectLst/>
                        </a:rPr>
                        <a:t>D.Ü YENİLER KULÜBÜ</a:t>
                      </a:r>
                      <a:endParaRPr lang="tr-TR" sz="800" dirty="0">
                        <a:effectLst/>
                        <a:latin typeface="Times New Roman" panose="02020603050405020304" pitchFamily="18" charset="0"/>
                        <a:ea typeface="Times New Roman" panose="02020603050405020304" pitchFamily="18" charset="0"/>
                      </a:endParaRPr>
                    </a:p>
                  </a:txBody>
                  <a:tcPr marL="66573" marR="66573" marT="0" marB="0"/>
                </a:tc>
                <a:extLst>
                  <a:ext uri="{0D108BD9-81ED-4DB2-BD59-A6C34878D82A}">
                    <a16:rowId xmlns:a16="http://schemas.microsoft.com/office/drawing/2014/main" val="1056844620"/>
                  </a:ext>
                </a:extLst>
              </a:tr>
            </a:tbl>
          </a:graphicData>
        </a:graphic>
      </p:graphicFrame>
    </p:spTree>
    <p:extLst>
      <p:ext uri="{BB962C8B-B14F-4D97-AF65-F5344CB8AC3E}">
        <p14:creationId xmlns:p14="http://schemas.microsoft.com/office/powerpoint/2010/main" val="31776548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10" name="Metin kutusu 9">
            <a:extLst>
              <a:ext uri="{FF2B5EF4-FFF2-40B4-BE49-F238E27FC236}">
                <a16:creationId xmlns:a16="http://schemas.microsoft.com/office/drawing/2014/main" id="{AE5A465F-B839-4D77-94D7-6D37C9F98490}"/>
              </a:ext>
            </a:extLst>
          </p:cNvPr>
          <p:cNvSpPr txBox="1"/>
          <p:nvPr/>
        </p:nvSpPr>
        <p:spPr>
          <a:xfrm>
            <a:off x="971600" y="1268760"/>
            <a:ext cx="7632848" cy="3229987"/>
          </a:xfrm>
          <a:prstGeom prst="rect">
            <a:avLst/>
          </a:prstGeom>
          <a:noFill/>
        </p:spPr>
        <p:txBody>
          <a:bodyPr wrap="square">
            <a:spAutoFit/>
          </a:bodyPr>
          <a:lstStyle/>
          <a:p>
            <a:pPr indent="337661" algn="ctr">
              <a:lnSpc>
                <a:spcPct val="105000"/>
              </a:lnSpc>
              <a:spcBef>
                <a:spcPts val="750"/>
              </a:spcBef>
              <a:spcAft>
                <a:spcPts val="600"/>
              </a:spcAft>
            </a:pPr>
            <a:r>
              <a:rPr lang="tr-TR" sz="1800" b="1" dirty="0">
                <a:latin typeface="Times New Roman" panose="02020603050405020304" pitchFamily="18" charset="0"/>
                <a:cs typeface="Times New Roman" panose="02020603050405020304" pitchFamily="18" charset="0"/>
              </a:rPr>
              <a:t>SPOR ŞUBE MÜDÜRLÜĞÜ</a:t>
            </a:r>
          </a:p>
          <a:p>
            <a:pPr indent="337661" algn="just">
              <a:lnSpc>
                <a:spcPct val="105000"/>
              </a:lnSpc>
              <a:spcBef>
                <a:spcPts val="750"/>
              </a:spcBef>
              <a:spcAft>
                <a:spcPts val="600"/>
              </a:spcAft>
            </a:pPr>
            <a:endParaRPr lang="tr-TR" sz="1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337661" algn="just">
              <a:lnSpc>
                <a:spcPct val="105000"/>
              </a:lnSpc>
              <a:spcBef>
                <a:spcPts val="750"/>
              </a:spcBef>
              <a:spcAft>
                <a:spcPts val="600"/>
              </a:spcAft>
            </a:pPr>
            <a:r>
              <a:rPr lang="tr-TR"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Daire Başkanlığımız Spor Hizmetleri Şube Müdürlüğüne bağlı, </a:t>
            </a:r>
            <a:r>
              <a:rPr lang="tr-TR" sz="1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Spor Adası, Kapalı Spor Salonları, Açık-Kapalı Yüzme Havuzu, Açık ve Kapalı Tenis Kortları ve Öğrenci </a:t>
            </a:r>
            <a:r>
              <a:rPr lang="tr-TR" sz="18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Fitness</a:t>
            </a:r>
            <a:r>
              <a:rPr lang="tr-TR" sz="1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Salonu </a:t>
            </a:r>
            <a:r>
              <a:rPr lang="tr-TR"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başta öğrencilerimizin daha kaliteli ve sağlıklı bir yaşam sürdürmelerini sağlamak amacıyla ders saatleri dışında  öğrencilerimizin boş zamanlarını  değerlendirmek amacıyla hizmet vermektedir. </a:t>
            </a:r>
          </a:p>
          <a:p>
            <a:pPr indent="337661" algn="just">
              <a:lnSpc>
                <a:spcPct val="105000"/>
              </a:lnSpc>
              <a:spcBef>
                <a:spcPts val="750"/>
              </a:spcBef>
              <a:spcAft>
                <a:spcPts val="600"/>
              </a:spcAft>
            </a:pPr>
            <a:r>
              <a:rPr lang="tr-TR"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Bunun yanında sportif branşlarda birçok kurs eğitimleri verilerek öğrencilerimizin  spora olan ilgisini artırmak hedeflenmektedir.</a:t>
            </a:r>
          </a:p>
        </p:txBody>
      </p:sp>
    </p:spTree>
    <p:extLst>
      <p:ext uri="{BB962C8B-B14F-4D97-AF65-F5344CB8AC3E}">
        <p14:creationId xmlns:p14="http://schemas.microsoft.com/office/powerpoint/2010/main" val="27550952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5" name="Metin kutusu 4">
            <a:extLst>
              <a:ext uri="{FF2B5EF4-FFF2-40B4-BE49-F238E27FC236}">
                <a16:creationId xmlns:a16="http://schemas.microsoft.com/office/drawing/2014/main" id="{B4574FE5-7E66-421B-9295-027101BF619E}"/>
              </a:ext>
            </a:extLst>
          </p:cNvPr>
          <p:cNvSpPr txBox="1"/>
          <p:nvPr/>
        </p:nvSpPr>
        <p:spPr>
          <a:xfrm>
            <a:off x="2483768" y="836712"/>
            <a:ext cx="4634144" cy="369332"/>
          </a:xfrm>
          <a:prstGeom prst="rect">
            <a:avLst/>
          </a:prstGeom>
          <a:noFill/>
        </p:spPr>
        <p:txBody>
          <a:bodyPr wrap="square">
            <a:spAutoFit/>
          </a:bodyPr>
          <a:lstStyle/>
          <a:p>
            <a:r>
              <a:rPr lang="tr-TR" sz="1800" b="1" dirty="0">
                <a:latin typeface="Times New Roman" panose="02020603050405020304" pitchFamily="18" charset="0"/>
                <a:cs typeface="Times New Roman" panose="02020603050405020304" pitchFamily="18" charset="0"/>
              </a:rPr>
              <a:t>SPOR ADASI FUTBOL SAHASI</a:t>
            </a:r>
            <a:endParaRPr lang="tr-TR" dirty="0"/>
          </a:p>
        </p:txBody>
      </p:sp>
      <p:pic>
        <p:nvPicPr>
          <p:cNvPr id="6" name="Resim 5" descr="1a58f8ef-69bb-498e-ba1c-e9604e8999d7">
            <a:extLst>
              <a:ext uri="{FF2B5EF4-FFF2-40B4-BE49-F238E27FC236}">
                <a16:creationId xmlns:a16="http://schemas.microsoft.com/office/drawing/2014/main" id="{9A1AE758-2DB4-4B4A-A9BA-7CFE262BDB5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3" y="1206044"/>
            <a:ext cx="8784976" cy="5463316"/>
          </a:xfrm>
          <a:prstGeom prst="rect">
            <a:avLst/>
          </a:prstGeom>
          <a:noFill/>
        </p:spPr>
      </p:pic>
    </p:spTree>
    <p:extLst>
      <p:ext uri="{BB962C8B-B14F-4D97-AF65-F5344CB8AC3E}">
        <p14:creationId xmlns:p14="http://schemas.microsoft.com/office/powerpoint/2010/main" val="30181337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7" name="Metin kutusu 6">
            <a:extLst>
              <a:ext uri="{FF2B5EF4-FFF2-40B4-BE49-F238E27FC236}">
                <a16:creationId xmlns:a16="http://schemas.microsoft.com/office/drawing/2014/main" id="{12C2246F-E24F-49C8-B4FE-E549FE7B8886}"/>
              </a:ext>
            </a:extLst>
          </p:cNvPr>
          <p:cNvSpPr txBox="1"/>
          <p:nvPr/>
        </p:nvSpPr>
        <p:spPr>
          <a:xfrm>
            <a:off x="2339752" y="629812"/>
            <a:ext cx="4572000" cy="369332"/>
          </a:xfrm>
          <a:prstGeom prst="rect">
            <a:avLst/>
          </a:prstGeom>
          <a:noFill/>
        </p:spPr>
        <p:txBody>
          <a:bodyPr wrap="square">
            <a:spAutoFit/>
          </a:bodyPr>
          <a:lstStyle/>
          <a:p>
            <a:r>
              <a:rPr lang="tr-TR" sz="1800" b="1" dirty="0">
                <a:latin typeface="Times New Roman" panose="02020603050405020304" pitchFamily="18" charset="0"/>
                <a:cs typeface="Times New Roman" panose="02020603050405020304" pitchFamily="18" charset="0"/>
              </a:rPr>
              <a:t>KAPALI YÜZME HAVUZU</a:t>
            </a:r>
            <a:endParaRPr lang="tr-TR" dirty="0"/>
          </a:p>
        </p:txBody>
      </p:sp>
      <p:pic>
        <p:nvPicPr>
          <p:cNvPr id="8" name="Resim 7" descr="b48b9bd0-e412-4650-a744-cce29f57b59d">
            <a:extLst>
              <a:ext uri="{FF2B5EF4-FFF2-40B4-BE49-F238E27FC236}">
                <a16:creationId xmlns:a16="http://schemas.microsoft.com/office/drawing/2014/main" id="{5BF7FC08-28BF-49FB-95CA-E1140478F81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124744"/>
            <a:ext cx="8640960" cy="5472608"/>
          </a:xfrm>
          <a:prstGeom prst="rect">
            <a:avLst/>
          </a:prstGeom>
          <a:noFill/>
        </p:spPr>
      </p:pic>
    </p:spTree>
    <p:extLst>
      <p:ext uri="{BB962C8B-B14F-4D97-AF65-F5344CB8AC3E}">
        <p14:creationId xmlns:p14="http://schemas.microsoft.com/office/powerpoint/2010/main" val="23427966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a:extLst>
              <a:ext uri="{FF2B5EF4-FFF2-40B4-BE49-F238E27FC236}">
                <a16:creationId xmlns:a16="http://schemas.microsoft.com/office/drawing/2014/main" id="{B04346B0-ADAD-46D6-B2FC-7D1ACEBDF307}"/>
              </a:ext>
            </a:extLst>
          </p:cNvPr>
          <p:cNvSpPr txBox="1"/>
          <p:nvPr/>
        </p:nvSpPr>
        <p:spPr>
          <a:xfrm>
            <a:off x="2141984" y="652046"/>
            <a:ext cx="4572000" cy="369332"/>
          </a:xfrm>
          <a:prstGeom prst="rect">
            <a:avLst/>
          </a:prstGeom>
          <a:noFill/>
        </p:spPr>
        <p:txBody>
          <a:bodyPr wrap="square">
            <a:spAutoFit/>
          </a:bodyPr>
          <a:lstStyle/>
          <a:p>
            <a:r>
              <a:rPr lang="tr-TR" sz="1800" b="1" dirty="0">
                <a:latin typeface="Times New Roman" panose="02020603050405020304" pitchFamily="18" charset="0"/>
                <a:cs typeface="Times New Roman" panose="02020603050405020304" pitchFamily="18" charset="0"/>
              </a:rPr>
              <a:t>SPOR ADASI KAPALI TENİS KORTU</a:t>
            </a:r>
            <a:endParaRPr lang="tr-TR" dirty="0"/>
          </a:p>
        </p:txBody>
      </p:sp>
      <p:pic>
        <p:nvPicPr>
          <p:cNvPr id="9" name="Resim 8" descr="4a248f1c-410a-4ae5-998f-90dab9a2597d">
            <a:extLst>
              <a:ext uri="{FF2B5EF4-FFF2-40B4-BE49-F238E27FC236}">
                <a16:creationId xmlns:a16="http://schemas.microsoft.com/office/drawing/2014/main" id="{D8FD8BFE-23CC-4BB8-B384-C15133A5387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124744"/>
            <a:ext cx="8640960" cy="5472607"/>
          </a:xfrm>
          <a:prstGeom prst="rect">
            <a:avLst/>
          </a:prstGeom>
          <a:noFill/>
        </p:spPr>
      </p:pic>
    </p:spTree>
    <p:extLst>
      <p:ext uri="{BB962C8B-B14F-4D97-AF65-F5344CB8AC3E}">
        <p14:creationId xmlns:p14="http://schemas.microsoft.com/office/powerpoint/2010/main" val="14956562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5" name="Metin kutusu 4">
            <a:extLst>
              <a:ext uri="{FF2B5EF4-FFF2-40B4-BE49-F238E27FC236}">
                <a16:creationId xmlns:a16="http://schemas.microsoft.com/office/drawing/2014/main" id="{104AEF88-79F8-47D9-8D65-3F724D32960E}"/>
              </a:ext>
            </a:extLst>
          </p:cNvPr>
          <p:cNvSpPr txBox="1"/>
          <p:nvPr/>
        </p:nvSpPr>
        <p:spPr>
          <a:xfrm>
            <a:off x="827584" y="1490008"/>
            <a:ext cx="7920880" cy="1938992"/>
          </a:xfrm>
          <a:prstGeom prst="rect">
            <a:avLst/>
          </a:prstGeom>
          <a:noFill/>
        </p:spPr>
        <p:txBody>
          <a:bodyPr wrap="square">
            <a:spAutoFit/>
          </a:bodyPr>
          <a:lstStyle/>
          <a:p>
            <a:pPr algn="ctr"/>
            <a:r>
              <a:rPr lang="tr-TR" sz="4000" b="1" dirty="0">
                <a:solidFill>
                  <a:srgbClr val="9A550A"/>
                </a:solidFill>
                <a:latin typeface="Times New Roman" panose="02020603050405020304" pitchFamily="18" charset="0"/>
                <a:cs typeface="Times New Roman" panose="02020603050405020304" pitchFamily="18" charset="0"/>
              </a:rPr>
              <a:t>KÜTÜPHANE VE DOKÜMANTASYON DAİRE BAŞKANŞIĞI SUNUMU</a:t>
            </a:r>
            <a:endParaRPr lang="tr-TR" sz="4000" dirty="0">
              <a:solidFill>
                <a:srgbClr val="9A550A"/>
              </a:solidFill>
            </a:endParaRPr>
          </a:p>
        </p:txBody>
      </p:sp>
    </p:spTree>
    <p:extLst>
      <p:ext uri="{BB962C8B-B14F-4D97-AF65-F5344CB8AC3E}">
        <p14:creationId xmlns:p14="http://schemas.microsoft.com/office/powerpoint/2010/main" val="17735915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pic>
        <p:nvPicPr>
          <p:cNvPr id="6" name="Resim 5">
            <a:extLst>
              <a:ext uri="{FF2B5EF4-FFF2-40B4-BE49-F238E27FC236}">
                <a16:creationId xmlns:a16="http://schemas.microsoft.com/office/drawing/2014/main" id="{53405315-FDCC-4E4C-9AF7-85B413E4B1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124744"/>
            <a:ext cx="8712968" cy="5256245"/>
          </a:xfrm>
          <a:prstGeom prst="rect">
            <a:avLst/>
          </a:prstGeom>
        </p:spPr>
      </p:pic>
    </p:spTree>
    <p:extLst>
      <p:ext uri="{BB962C8B-B14F-4D97-AF65-F5344CB8AC3E}">
        <p14:creationId xmlns:p14="http://schemas.microsoft.com/office/powerpoint/2010/main" val="39382088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5" name="Metin kutusu 4">
            <a:extLst>
              <a:ext uri="{FF2B5EF4-FFF2-40B4-BE49-F238E27FC236}">
                <a16:creationId xmlns:a16="http://schemas.microsoft.com/office/drawing/2014/main" id="{1289A16A-8D69-4BDF-BC28-DE35FE623AC6}"/>
              </a:ext>
            </a:extLst>
          </p:cNvPr>
          <p:cNvSpPr txBox="1"/>
          <p:nvPr/>
        </p:nvSpPr>
        <p:spPr>
          <a:xfrm>
            <a:off x="467544" y="1628800"/>
            <a:ext cx="8424936" cy="4524315"/>
          </a:xfrm>
          <a:prstGeom prst="rect">
            <a:avLst/>
          </a:prstGeom>
          <a:noFill/>
        </p:spPr>
        <p:txBody>
          <a:bodyPr wrap="square">
            <a:spAutoFit/>
          </a:bodyPr>
          <a:lstStyle/>
          <a:p>
            <a:pPr marL="0" indent="0">
              <a:buNone/>
            </a:pPr>
            <a:r>
              <a:rPr lang="tr-TR" sz="2400" dirty="0">
                <a:latin typeface="Times New Roman" pitchFamily="18" charset="0"/>
                <a:cs typeface="Times New Roman" pitchFamily="18" charset="0"/>
              </a:rPr>
              <a:t>Üniversite içinde ve yakın çevresinde bilimsel araştırma ve geliştirme çalışmalarını desteklemek, her gün gelişip ilerleyen yeni yayınlarla gelişen dünya biliminin son verilerini izleyip ilgililere sunmak</a:t>
            </a:r>
          </a:p>
          <a:p>
            <a:pPr marL="0" indent="0">
              <a:buNone/>
            </a:pPr>
            <a:endParaRPr lang="tr-TR" sz="2400" b="1" dirty="0">
              <a:latin typeface="Times New Roman" pitchFamily="18" charset="0"/>
              <a:cs typeface="Times New Roman" pitchFamily="18" charset="0"/>
            </a:endParaRPr>
          </a:p>
          <a:p>
            <a:pPr marL="0" indent="0">
              <a:buNone/>
            </a:pPr>
            <a:r>
              <a:rPr lang="tr-TR" sz="2400" b="1" dirty="0">
                <a:solidFill>
                  <a:schemeClr val="bg1"/>
                </a:solidFill>
                <a:latin typeface="Times New Roman" pitchFamily="18" charset="0"/>
                <a:cs typeface="Times New Roman" pitchFamily="18" charset="0"/>
              </a:rPr>
              <a:t>VİZYONUMUZ</a:t>
            </a:r>
          </a:p>
          <a:p>
            <a:pPr marL="0" indent="0">
              <a:buNone/>
            </a:pPr>
            <a:r>
              <a:rPr lang="tr-TR" sz="2400" dirty="0">
                <a:latin typeface="Times New Roman" pitchFamily="18" charset="0"/>
                <a:cs typeface="Times New Roman" pitchFamily="18" charset="0"/>
              </a:rPr>
              <a:t>Hızla gelişen bilgi ve bilgi teknolojisi dünyasında kullanıcılarına daha iyi hizmet vermeyi amaç edinen Dicle Üniversitesi Kütüphanesi; bilgiyi temel kaynak olarak kabul eden, bilgi ile ilgili arama, erişme, kullanma, dağıtma, saklama ve bilgiden bilgi üretme süreçlerini etkinlikle işleten etkinliklerin özendirilmesi çalışmalarını destekler.</a:t>
            </a:r>
          </a:p>
        </p:txBody>
      </p:sp>
    </p:spTree>
    <p:extLst>
      <p:ext uri="{BB962C8B-B14F-4D97-AF65-F5344CB8AC3E}">
        <p14:creationId xmlns:p14="http://schemas.microsoft.com/office/powerpoint/2010/main" val="19227879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6" name="Metin kutusu 5">
            <a:extLst>
              <a:ext uri="{FF2B5EF4-FFF2-40B4-BE49-F238E27FC236}">
                <a16:creationId xmlns:a16="http://schemas.microsoft.com/office/drawing/2014/main" id="{3CC26AA8-309C-4271-9237-DF178D4555A5}"/>
              </a:ext>
            </a:extLst>
          </p:cNvPr>
          <p:cNvSpPr txBox="1"/>
          <p:nvPr/>
        </p:nvSpPr>
        <p:spPr>
          <a:xfrm>
            <a:off x="467544" y="1581017"/>
            <a:ext cx="8352928" cy="3416320"/>
          </a:xfrm>
          <a:prstGeom prst="rect">
            <a:avLst/>
          </a:prstGeom>
          <a:noFill/>
        </p:spPr>
        <p:txBody>
          <a:bodyPr wrap="square">
            <a:spAutoFit/>
          </a:bodyPr>
          <a:lstStyle/>
          <a:p>
            <a:pPr marL="0" indent="0" algn="just">
              <a:buNone/>
            </a:pPr>
            <a:r>
              <a:rPr lang="tr-TR" sz="2400" dirty="0">
                <a:latin typeface="Times New Roman" pitchFamily="18" charset="0"/>
                <a:cs typeface="Times New Roman" pitchFamily="18" charset="0"/>
              </a:rPr>
              <a:t>Tıp Fakültesi Kütüphanesi olarak , 1970 yılında bugünkü Diyarbakır Ticaret Odası- KOSGEB’in bulunduğu binada hizmet vermeye başlamıştır. Rektörlük kütüphanesi ise 1974 yılında Rektörlük binasında müstakil bir kata taşınarak 1982 yılına kadar faaliyetini sürdürmüştür.  1982 yılında bugünkü kütüphane binasında ayrı bölümler olarak hizmet vermeye başlamış, 1985 yılında da Merkezi Kütüphane olarak faaliyetlerini sürdürmekte olup 2012 yılının Kasım ayından itibaren bağımsız kütüphane yeni binasında hizmet vermeye başlamıştır.</a:t>
            </a:r>
          </a:p>
        </p:txBody>
      </p:sp>
    </p:spTree>
    <p:extLst>
      <p:ext uri="{BB962C8B-B14F-4D97-AF65-F5344CB8AC3E}">
        <p14:creationId xmlns:p14="http://schemas.microsoft.com/office/powerpoint/2010/main" val="34934101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sp>
        <p:nvSpPr>
          <p:cNvPr id="5" name="Unvan 1">
            <a:extLst>
              <a:ext uri="{FF2B5EF4-FFF2-40B4-BE49-F238E27FC236}">
                <a16:creationId xmlns:a16="http://schemas.microsoft.com/office/drawing/2014/main" id="{C2BADEEB-B08E-4B4D-9AC2-249914F83147}"/>
              </a:ext>
            </a:extLst>
          </p:cNvPr>
          <p:cNvSpPr>
            <a:spLocks noGrp="1"/>
          </p:cNvSpPr>
          <p:nvPr>
            <p:ph type="title"/>
          </p:nvPr>
        </p:nvSpPr>
        <p:spPr>
          <a:xfrm>
            <a:off x="1370766" y="1124744"/>
            <a:ext cx="6402468" cy="799729"/>
          </a:xfrm>
        </p:spPr>
        <p:txBody>
          <a:bodyPr/>
          <a:lstStyle/>
          <a:p>
            <a:r>
              <a:rPr lang="tr-TR" dirty="0"/>
              <a:t>Kütüphane kaynakları</a:t>
            </a:r>
          </a:p>
        </p:txBody>
      </p:sp>
      <p:sp>
        <p:nvSpPr>
          <p:cNvPr id="7" name="Metin Yer Tutucusu 2">
            <a:extLst>
              <a:ext uri="{FF2B5EF4-FFF2-40B4-BE49-F238E27FC236}">
                <a16:creationId xmlns:a16="http://schemas.microsoft.com/office/drawing/2014/main" id="{F543B136-CF5C-49CA-86BD-075C23BEE886}"/>
              </a:ext>
            </a:extLst>
          </p:cNvPr>
          <p:cNvSpPr txBox="1">
            <a:spLocks/>
          </p:cNvSpPr>
          <p:nvPr/>
        </p:nvSpPr>
        <p:spPr>
          <a:xfrm>
            <a:off x="533400" y="1924473"/>
            <a:ext cx="8071048" cy="236862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dirty="0"/>
              <a:t>Basılı materyal: 157.000 </a:t>
            </a:r>
          </a:p>
          <a:p>
            <a:r>
              <a:rPr lang="tr-TR" dirty="0"/>
              <a:t>Elektronik materyal: 350 bin e-kitap ve süreli yayın olmak üzere 3 milyonun üzerinde elektronik kaynağa erişim sağlanmaktadır.</a:t>
            </a:r>
          </a:p>
        </p:txBody>
      </p:sp>
    </p:spTree>
    <p:extLst>
      <p:ext uri="{BB962C8B-B14F-4D97-AF65-F5344CB8AC3E}">
        <p14:creationId xmlns:p14="http://schemas.microsoft.com/office/powerpoint/2010/main" val="24931182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pic>
        <p:nvPicPr>
          <p:cNvPr id="8" name="İçerik Yer Tutucusu 3">
            <a:extLst>
              <a:ext uri="{FF2B5EF4-FFF2-40B4-BE49-F238E27FC236}">
                <a16:creationId xmlns:a16="http://schemas.microsoft.com/office/drawing/2014/main" id="{637D76E8-7776-4BBF-A442-14CF9C5DBD4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504" y="1052736"/>
            <a:ext cx="8856984" cy="5688632"/>
          </a:xfrm>
        </p:spPr>
      </p:pic>
    </p:spTree>
    <p:extLst>
      <p:ext uri="{BB962C8B-B14F-4D97-AF65-F5344CB8AC3E}">
        <p14:creationId xmlns:p14="http://schemas.microsoft.com/office/powerpoint/2010/main" val="7332112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256991806"/>
              </p:ext>
            </p:extLst>
          </p:nvPr>
        </p:nvGraphicFramePr>
        <p:xfrm>
          <a:off x="0" y="-2"/>
          <a:ext cx="9143999" cy="6858000"/>
        </p:xfrm>
        <a:graphic>
          <a:graphicData uri="http://schemas.openxmlformats.org/drawingml/2006/table">
            <a:tbl>
              <a:tblPr firstRow="1" firstCol="1" lastRow="1" lastCol="1" bandRow="1" bandCol="1">
                <a:tableStyleId>{5C22544A-7EE6-4342-B048-85BDC9FD1C3A}</a:tableStyleId>
              </a:tblPr>
              <a:tblGrid>
                <a:gridCol w="1152605">
                  <a:extLst>
                    <a:ext uri="{9D8B030D-6E8A-4147-A177-3AD203B41FA5}">
                      <a16:colId xmlns:a16="http://schemas.microsoft.com/office/drawing/2014/main" val="20000"/>
                    </a:ext>
                  </a:extLst>
                </a:gridCol>
                <a:gridCol w="2919933">
                  <a:extLst>
                    <a:ext uri="{9D8B030D-6E8A-4147-A177-3AD203B41FA5}">
                      <a16:colId xmlns:a16="http://schemas.microsoft.com/office/drawing/2014/main" val="20001"/>
                    </a:ext>
                  </a:extLst>
                </a:gridCol>
                <a:gridCol w="5071461">
                  <a:extLst>
                    <a:ext uri="{9D8B030D-6E8A-4147-A177-3AD203B41FA5}">
                      <a16:colId xmlns:a16="http://schemas.microsoft.com/office/drawing/2014/main" val="20002"/>
                    </a:ext>
                  </a:extLst>
                </a:gridCol>
              </a:tblGrid>
              <a:tr h="816605">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1100">
                          <a:effectLst/>
                          <a:latin typeface="Times New Roman" panose="02020603050405020304" pitchFamily="18" charset="0"/>
                          <a:cs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gridSpan="2">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Abone Olunan </a:t>
                      </a:r>
                      <a:r>
                        <a:rPr lang="tr-TR" sz="1100" dirty="0" err="1">
                          <a:effectLst/>
                          <a:latin typeface="Times New Roman" panose="02020603050405020304" pitchFamily="18" charset="0"/>
                          <a:cs typeface="Times New Roman" panose="02020603050405020304" pitchFamily="18" charset="0"/>
                        </a:rPr>
                        <a:t>Veritabanları</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hMerge="1">
                  <a:txBody>
                    <a:bodyPr/>
                    <a:lstStyle/>
                    <a:p>
                      <a:endParaRPr lang="tr-TR"/>
                    </a:p>
                  </a:txBody>
                  <a:tcPr/>
                </a:tc>
                <a:extLst>
                  <a:ext uri="{0D108BD9-81ED-4DB2-BD59-A6C34878D82A}">
                    <a16:rowId xmlns:a16="http://schemas.microsoft.com/office/drawing/2014/main" val="10000"/>
                  </a:ext>
                </a:extLst>
              </a:tr>
              <a:tr h="476145">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Sıra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Veritabanı Adı</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Kapsamı</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extLst>
                  <a:ext uri="{0D108BD9-81ED-4DB2-BD59-A6C34878D82A}">
                    <a16:rowId xmlns:a16="http://schemas.microsoft.com/office/drawing/2014/main" val="10001"/>
                  </a:ext>
                </a:extLst>
              </a:tr>
              <a:tr h="816605">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1</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1100" dirty="0" err="1">
                          <a:effectLst/>
                          <a:latin typeface="Times New Roman" panose="02020603050405020304" pitchFamily="18" charset="0"/>
                          <a:cs typeface="Times New Roman" panose="02020603050405020304" pitchFamily="18" charset="0"/>
                        </a:rPr>
                        <a:t>Summon</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Tek bir </a:t>
                      </a:r>
                      <a:r>
                        <a:rPr lang="tr-TR" sz="1100" dirty="0" err="1">
                          <a:effectLst/>
                          <a:latin typeface="Times New Roman" panose="02020603050405020304" pitchFamily="18" charset="0"/>
                          <a:cs typeface="Times New Roman" panose="02020603050405020304" pitchFamily="18" charset="0"/>
                        </a:rPr>
                        <a:t>arayüz</a:t>
                      </a:r>
                      <a:r>
                        <a:rPr lang="tr-TR" sz="1100" dirty="0">
                          <a:effectLst/>
                          <a:latin typeface="Times New Roman" panose="02020603050405020304" pitchFamily="18" charset="0"/>
                          <a:cs typeface="Times New Roman" panose="02020603050405020304" pitchFamily="18" charset="0"/>
                        </a:rPr>
                        <a:t> ile sahip olduğumuz elektronik kaynakların sonuçlarının aynı anda görüntülenmesine imkân veren bir servistir</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extLst>
                  <a:ext uri="{0D108BD9-81ED-4DB2-BD59-A6C34878D82A}">
                    <a16:rowId xmlns:a16="http://schemas.microsoft.com/office/drawing/2014/main" val="10002"/>
                  </a:ext>
                </a:extLst>
              </a:tr>
              <a:tr h="2450467">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1100" dirty="0" err="1">
                          <a:effectLst/>
                          <a:latin typeface="Times New Roman" panose="02020603050405020304" pitchFamily="18" charset="0"/>
                          <a:cs typeface="Times New Roman" panose="02020603050405020304" pitchFamily="18" charset="0"/>
                        </a:rPr>
                        <a:t>Ebrary</a:t>
                      </a:r>
                      <a:endParaRPr lang="tr-TR" sz="1100" dirty="0">
                        <a:effectLst/>
                        <a:latin typeface="Times New Roman" panose="02020603050405020304" pitchFamily="18" charset="0"/>
                        <a:cs typeface="Times New Roman" panose="02020603050405020304" pitchFamily="18" charset="0"/>
                      </a:endParaRPr>
                    </a:p>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Sağlık bilimleri, Fen bilimler, Sosyal bilimler, Mühendislik, Sanat ve Spor alanlarını da tam metin kitap </a:t>
                      </a:r>
                      <a:r>
                        <a:rPr lang="tr-TR" sz="1100" dirty="0" err="1">
                          <a:effectLst/>
                          <a:latin typeface="Times New Roman" panose="02020603050405020304" pitchFamily="18" charset="0"/>
                          <a:cs typeface="Times New Roman" panose="02020603050405020304" pitchFamily="18" charset="0"/>
                        </a:rPr>
                        <a:t>veritabanı</a:t>
                      </a:r>
                      <a:r>
                        <a:rPr lang="tr-TR" sz="1100" dirty="0">
                          <a:effectLst/>
                          <a:latin typeface="Times New Roman" panose="02020603050405020304" pitchFamily="18"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extLst>
                  <a:ext uri="{0D108BD9-81ED-4DB2-BD59-A6C34878D82A}">
                    <a16:rowId xmlns:a16="http://schemas.microsoft.com/office/drawing/2014/main" val="10004"/>
                  </a:ext>
                </a:extLst>
              </a:tr>
              <a:tr h="809274">
                <a:tc rowSpan="2">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dirty="0" err="1">
                          <a:effectLst/>
                          <a:latin typeface="Times New Roman" panose="02020603050405020304" pitchFamily="18" charset="0"/>
                          <a:cs typeface="Times New Roman" panose="02020603050405020304" pitchFamily="18" charset="0"/>
                        </a:rPr>
                        <a:t>InCites</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 InCites Veritabanı araştırmacı, dergi, kurum ve ülke bazında performans ölçümü ve karşılaştırmaların yapılmasına imkan sağlamaktadır.</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extLst>
                  <a:ext uri="{0D108BD9-81ED-4DB2-BD59-A6C34878D82A}">
                    <a16:rowId xmlns:a16="http://schemas.microsoft.com/office/drawing/2014/main" val="10006"/>
                  </a:ext>
                </a:extLst>
              </a:tr>
              <a:tr h="650322">
                <a:tc vMerge="1">
                  <a:txBody>
                    <a:bodyPr/>
                    <a:lstStyle/>
                    <a:p>
                      <a:endParaRPr lang="tr-TR"/>
                    </a:p>
                  </a:txBody>
                  <a:tcPr/>
                </a:tc>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JCR-</a:t>
                      </a:r>
                      <a:r>
                        <a:rPr lang="tr-TR" sz="1100" dirty="0" err="1">
                          <a:effectLst/>
                          <a:latin typeface="Times New Roman" panose="02020603050405020304" pitchFamily="18" charset="0"/>
                          <a:cs typeface="Times New Roman" panose="02020603050405020304" pitchFamily="18" charset="0"/>
                        </a:rPr>
                        <a:t>Journal</a:t>
                      </a:r>
                      <a:r>
                        <a:rPr lang="tr-TR" sz="1100" dirty="0">
                          <a:effectLst/>
                          <a:latin typeface="Times New Roman" panose="02020603050405020304" pitchFamily="18" charset="0"/>
                          <a:cs typeface="Times New Roman" panose="02020603050405020304" pitchFamily="18" charset="0"/>
                        </a:rPr>
                        <a:t> </a:t>
                      </a:r>
                      <a:r>
                        <a:rPr lang="tr-TR" sz="1100" dirty="0" err="1">
                          <a:effectLst/>
                          <a:latin typeface="Times New Roman" panose="02020603050405020304" pitchFamily="18" charset="0"/>
                          <a:cs typeface="Times New Roman" panose="02020603050405020304" pitchFamily="18" charset="0"/>
                        </a:rPr>
                        <a:t>Citation</a:t>
                      </a:r>
                      <a:r>
                        <a:rPr lang="tr-TR" sz="1100" dirty="0">
                          <a:effectLst/>
                          <a:latin typeface="Times New Roman" panose="02020603050405020304" pitchFamily="18" charset="0"/>
                          <a:cs typeface="Times New Roman" panose="02020603050405020304" pitchFamily="18" charset="0"/>
                        </a:rPr>
                        <a:t> </a:t>
                      </a:r>
                      <a:r>
                        <a:rPr lang="tr-TR" sz="1100" dirty="0" err="1">
                          <a:effectLst/>
                          <a:latin typeface="Times New Roman" panose="02020603050405020304" pitchFamily="18" charset="0"/>
                          <a:cs typeface="Times New Roman" panose="02020603050405020304" pitchFamily="18" charset="0"/>
                        </a:rPr>
                        <a:t>Reports</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Dergilerin Etki değerleri il ilgili bilgileri erişim sağlar</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extLst>
                  <a:ext uri="{0D108BD9-81ED-4DB2-BD59-A6C34878D82A}">
                    <a16:rowId xmlns:a16="http://schemas.microsoft.com/office/drawing/2014/main" val="10007"/>
                  </a:ext>
                </a:extLst>
              </a:tr>
              <a:tr h="838582">
                <a:tc>
                  <a:txBody>
                    <a:bodyPr/>
                    <a:lstStyle/>
                    <a:p>
                      <a:pP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1100" u="sng" dirty="0" err="1">
                          <a:effectLst/>
                          <a:latin typeface="Times New Roman" panose="02020603050405020304" pitchFamily="18" charset="0"/>
                          <a:cs typeface="Times New Roman" panose="02020603050405020304" pitchFamily="18" charset="0"/>
                          <a:hlinkClick r:id="rId2"/>
                        </a:rPr>
                        <a:t>UpToDate</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solidFill>
                      <a:schemeClr val="tx1">
                        <a:lumMod val="85000"/>
                      </a:schemeClr>
                    </a:solidFill>
                  </a:tcPr>
                </a:tc>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Kanıt bulguları içeren kanıta dayalı veri tabanıdır.</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extLst>
                  <a:ext uri="{0D108BD9-81ED-4DB2-BD59-A6C34878D82A}">
                    <a16:rowId xmlns:a16="http://schemas.microsoft.com/office/drawing/2014/main" val="10009"/>
                  </a:ext>
                </a:extLst>
              </a:tr>
            </a:tbl>
          </a:graphicData>
        </a:graphic>
      </p:graphicFrame>
      <p:sp>
        <p:nvSpPr>
          <p:cNvPr id="3" name="Rectangle 1"/>
          <p:cNvSpPr>
            <a:spLocks noChangeArrowheads="1"/>
          </p:cNvSpPr>
          <p:nvPr/>
        </p:nvSpPr>
        <p:spPr bwMode="auto">
          <a:xfrm>
            <a:off x="1485900" y="232589"/>
            <a:ext cx="375551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2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2023</a:t>
            </a:r>
            <a:r>
              <a:rPr kumimoji="0" lang="tr-TR" altLang="tr-TR" sz="1200" b="1" i="0" u="none" strike="noStrike" cap="none" normalizeH="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tr-TR" altLang="tr-TR" sz="12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YILINDA ABONE OLUNAN VERİTABANLARI</a:t>
            </a:r>
            <a:endParaRPr kumimoji="0" lang="tr-TR" altLang="tr-TR"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35007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nvGraphicFramePr>
        <p:xfrm>
          <a:off x="0" y="116632"/>
          <a:ext cx="9143999" cy="3190398"/>
        </p:xfrm>
        <a:graphic>
          <a:graphicData uri="http://schemas.openxmlformats.org/drawingml/2006/table">
            <a:tbl>
              <a:tblPr firstRow="1" firstCol="1" lastRow="1" lastCol="1" bandRow="1" bandCol="1">
                <a:tableStyleId>{5C22544A-7EE6-4342-B048-85BDC9FD1C3A}</a:tableStyleId>
              </a:tblPr>
              <a:tblGrid>
                <a:gridCol w="1152605">
                  <a:extLst>
                    <a:ext uri="{9D8B030D-6E8A-4147-A177-3AD203B41FA5}">
                      <a16:colId xmlns:a16="http://schemas.microsoft.com/office/drawing/2014/main" val="20000"/>
                    </a:ext>
                  </a:extLst>
                </a:gridCol>
                <a:gridCol w="2919933">
                  <a:extLst>
                    <a:ext uri="{9D8B030D-6E8A-4147-A177-3AD203B41FA5}">
                      <a16:colId xmlns:a16="http://schemas.microsoft.com/office/drawing/2014/main" val="20001"/>
                    </a:ext>
                  </a:extLst>
                </a:gridCol>
                <a:gridCol w="5071461">
                  <a:extLst>
                    <a:ext uri="{9D8B030D-6E8A-4147-A177-3AD203B41FA5}">
                      <a16:colId xmlns:a16="http://schemas.microsoft.com/office/drawing/2014/main" val="20002"/>
                    </a:ext>
                  </a:extLst>
                </a:gridCol>
              </a:tblGrid>
              <a:tr h="701075">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p>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gridSpan="2">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Abone Olunan </a:t>
                      </a:r>
                      <a:r>
                        <a:rPr lang="tr-TR" sz="1100" dirty="0" err="1">
                          <a:effectLst/>
                          <a:latin typeface="Times New Roman" panose="02020603050405020304" pitchFamily="18" charset="0"/>
                          <a:cs typeface="Times New Roman" panose="02020603050405020304" pitchFamily="18" charset="0"/>
                        </a:rPr>
                        <a:t>Veritabanları</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hMerge="1">
                  <a:txBody>
                    <a:bodyPr/>
                    <a:lstStyle/>
                    <a:p>
                      <a:endParaRPr lang="tr-TR"/>
                    </a:p>
                  </a:txBody>
                  <a:tcPr/>
                </a:tc>
                <a:extLst>
                  <a:ext uri="{0D108BD9-81ED-4DB2-BD59-A6C34878D82A}">
                    <a16:rowId xmlns:a16="http://schemas.microsoft.com/office/drawing/2014/main" val="10000"/>
                  </a:ext>
                </a:extLst>
              </a:tr>
              <a:tr h="595105">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Sıra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dirty="0" err="1">
                          <a:effectLst/>
                          <a:latin typeface="Times New Roman" panose="02020603050405020304" pitchFamily="18" charset="0"/>
                          <a:cs typeface="Times New Roman" panose="02020603050405020304" pitchFamily="18" charset="0"/>
                        </a:rPr>
                        <a:t>Veritabanı</a:t>
                      </a:r>
                      <a:r>
                        <a:rPr lang="tr-TR" sz="1100" dirty="0">
                          <a:effectLst/>
                          <a:latin typeface="Times New Roman" panose="02020603050405020304" pitchFamily="18" charset="0"/>
                          <a:cs typeface="Times New Roman" panose="02020603050405020304" pitchFamily="18" charset="0"/>
                        </a:rPr>
                        <a:t> Adı</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Kapsamı</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extLst>
                  <a:ext uri="{0D108BD9-81ED-4DB2-BD59-A6C34878D82A}">
                    <a16:rowId xmlns:a16="http://schemas.microsoft.com/office/drawing/2014/main" val="10001"/>
                  </a:ext>
                </a:extLst>
              </a:tr>
              <a:tr h="1174274">
                <a:tc>
                  <a:txBody>
                    <a:bodyPr/>
                    <a:lstStyle/>
                    <a:p>
                      <a:pP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5</a:t>
                      </a:r>
                    </a:p>
                  </a:txBody>
                  <a:tcPr marL="34407" marR="34407" marT="0" marB="0"/>
                </a:tc>
                <a:tc>
                  <a:txBody>
                    <a:bodyPr/>
                    <a:lstStyle/>
                    <a:p>
                      <a:pPr>
                        <a:lnSpc>
                          <a:spcPct val="107000"/>
                        </a:lnSpc>
                        <a:spcAft>
                          <a:spcPts val="800"/>
                        </a:spcAft>
                      </a:pPr>
                      <a:r>
                        <a:rPr lang="tr-TR" sz="1200" b="0" dirty="0">
                          <a:effectLst/>
                          <a:latin typeface="Times New Roman" panose="02020603050405020304" pitchFamily="18" charset="0"/>
                          <a:cs typeface="Times New Roman" panose="02020603050405020304" pitchFamily="18" charset="0"/>
                        </a:rPr>
                        <a:t> </a:t>
                      </a:r>
                      <a:r>
                        <a:rPr lang="tr-TR" sz="1200" b="0" dirty="0" err="1">
                          <a:effectLst/>
                          <a:latin typeface="Times New Roman" panose="02020603050405020304" pitchFamily="18" charset="0"/>
                          <a:cs typeface="Times New Roman" panose="02020603050405020304" pitchFamily="18" charset="0"/>
                        </a:rPr>
                        <a:t>BookCites</a:t>
                      </a:r>
                      <a:endParaRPr lang="tr-TR" sz="1200" b="0" dirty="0">
                        <a:effectLst/>
                        <a:latin typeface="Times New Roman" panose="02020603050405020304" pitchFamily="18" charset="0"/>
                        <a:cs typeface="Times New Roman" panose="02020603050405020304" pitchFamily="18" charset="0"/>
                      </a:endParaRPr>
                    </a:p>
                  </a:txBody>
                  <a:tcPr marL="34407" marR="34407" marT="0" marB="0"/>
                </a:tc>
                <a:tc>
                  <a:txBody>
                    <a:bodyPr/>
                    <a:lstStyle/>
                    <a:p>
                      <a:pPr>
                        <a:lnSpc>
                          <a:spcPct val="107000"/>
                        </a:lnSpc>
                        <a:spcAft>
                          <a:spcPts val="800"/>
                        </a:spcAft>
                      </a:pPr>
                      <a:r>
                        <a:rPr lang="tr-TR" sz="1200" b="0" i="0" kern="1200" dirty="0" err="1">
                          <a:solidFill>
                            <a:schemeClr val="lt1"/>
                          </a:solidFill>
                          <a:effectLst/>
                          <a:latin typeface="Times New Roman" panose="02020603050405020304" pitchFamily="18" charset="0"/>
                          <a:ea typeface="+mn-ea"/>
                          <a:cs typeface="Times New Roman" panose="02020603050405020304" pitchFamily="18" charset="0"/>
                        </a:rPr>
                        <a:t>BookCites</a:t>
                      </a:r>
                      <a:r>
                        <a:rPr lang="tr-TR" sz="1200" b="0" i="0" kern="1200" dirty="0">
                          <a:solidFill>
                            <a:schemeClr val="lt1"/>
                          </a:solidFill>
                          <a:effectLst/>
                          <a:latin typeface="Times New Roman" panose="02020603050405020304" pitchFamily="18" charset="0"/>
                          <a:ea typeface="+mn-ea"/>
                          <a:cs typeface="Times New Roman" panose="02020603050405020304" pitchFamily="18" charset="0"/>
                        </a:rPr>
                        <a:t> Türkiye merkezli yayıncıların yayımladığı kitapları temel alan bir atıf dizinidir. Böylece Türkiye merkezli yayıncılar tarafından yayımlanan binlerce kitabın ve hakemli konferanslar/sempozyumlar sonucu yayımlanan akademik kitaplarda bulunan atıfları kapsamayı amaçlar.</a:t>
                      </a:r>
                      <a:endParaRPr lang="tr-T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extLst>
                  <a:ext uri="{0D108BD9-81ED-4DB2-BD59-A6C34878D82A}">
                    <a16:rowId xmlns:a16="http://schemas.microsoft.com/office/drawing/2014/main" val="10002"/>
                  </a:ext>
                </a:extLst>
              </a:tr>
              <a:tr h="719944">
                <a:tc>
                  <a:txBody>
                    <a:bodyPr/>
                    <a:lstStyle/>
                    <a:p>
                      <a:r>
                        <a:rPr lang="tr-TR" sz="1200" dirty="0">
                          <a:solidFill>
                            <a:schemeClr val="tx1"/>
                          </a:solidFill>
                          <a:latin typeface="Times New Roman" panose="02020603050405020304" pitchFamily="18" charset="0"/>
                          <a:cs typeface="Times New Roman" panose="02020603050405020304" pitchFamily="18" charset="0"/>
                        </a:rPr>
                        <a:t>6</a:t>
                      </a:r>
                    </a:p>
                  </a:txBody>
                  <a:tcPr marL="34407" marR="34407" marT="0" marB="0"/>
                </a:tc>
                <a:tc>
                  <a:txBody>
                    <a:bodyPr/>
                    <a:lstStyle/>
                    <a:p>
                      <a:r>
                        <a:rPr lang="tr-TR" sz="1200" b="0" dirty="0" err="1">
                          <a:solidFill>
                            <a:schemeClr val="bg1"/>
                          </a:solidFill>
                          <a:latin typeface="Times New Roman" panose="02020603050405020304" pitchFamily="18" charset="0"/>
                          <a:cs typeface="Times New Roman" panose="02020603050405020304" pitchFamily="18" charset="0"/>
                        </a:rPr>
                        <a:t>Turkey</a:t>
                      </a:r>
                      <a:r>
                        <a:rPr lang="tr-TR" sz="1200" b="0" baseline="0" dirty="0">
                          <a:solidFill>
                            <a:schemeClr val="bg1"/>
                          </a:solidFill>
                          <a:latin typeface="Times New Roman" panose="02020603050405020304" pitchFamily="18" charset="0"/>
                          <a:cs typeface="Times New Roman" panose="02020603050405020304" pitchFamily="18" charset="0"/>
                        </a:rPr>
                        <a:t> Data </a:t>
                      </a:r>
                      <a:r>
                        <a:rPr lang="tr-TR" sz="1200" b="0" baseline="0" dirty="0" err="1">
                          <a:solidFill>
                            <a:schemeClr val="bg1"/>
                          </a:solidFill>
                          <a:latin typeface="Times New Roman" panose="02020603050405020304" pitchFamily="18" charset="0"/>
                          <a:cs typeface="Times New Roman" panose="02020603050405020304" pitchFamily="18" charset="0"/>
                        </a:rPr>
                        <a:t>Monitor</a:t>
                      </a:r>
                      <a:endParaRPr lang="tr-TR" sz="1200" b="0" dirty="0">
                        <a:solidFill>
                          <a:schemeClr val="bg1"/>
                        </a:solidFill>
                        <a:latin typeface="Times New Roman" panose="02020603050405020304" pitchFamily="18" charset="0"/>
                        <a:cs typeface="Times New Roman" panose="02020603050405020304" pitchFamily="18" charset="0"/>
                      </a:endParaRPr>
                    </a:p>
                  </a:txBody>
                  <a:tcPr marL="34407" marR="34407" marT="0" marB="0">
                    <a:solidFill>
                      <a:schemeClr val="tx1">
                        <a:lumMod val="85000"/>
                      </a:schemeClr>
                    </a:solidFill>
                  </a:tcPr>
                </a:tc>
                <a:tc>
                  <a:txBody>
                    <a:bodyPr/>
                    <a:lstStyle/>
                    <a:p>
                      <a:pPr>
                        <a:lnSpc>
                          <a:spcPct val="107000"/>
                        </a:lnSpc>
                        <a:spcAft>
                          <a:spcPts val="800"/>
                        </a:spcAft>
                      </a:pPr>
                      <a:r>
                        <a:rPr lang="tr-TR" sz="1200" dirty="0">
                          <a:effectLst/>
                          <a:latin typeface="Times New Roman" panose="02020603050405020304" pitchFamily="18" charset="0"/>
                          <a:ea typeface="Calibri" panose="020F0502020204030204" pitchFamily="34" charset="0"/>
                          <a:cs typeface="Times New Roman" panose="02020603050405020304" pitchFamily="18" charset="0"/>
                        </a:rPr>
                        <a:t> İktisat ve ekonomi konularını</a:t>
                      </a:r>
                      <a:r>
                        <a:rPr lang="tr-TR" sz="1200" baseline="0" dirty="0">
                          <a:effectLst/>
                          <a:latin typeface="Times New Roman" panose="02020603050405020304" pitchFamily="18" charset="0"/>
                          <a:ea typeface="Calibri" panose="020F0502020204030204" pitchFamily="34" charset="0"/>
                          <a:cs typeface="Times New Roman" panose="02020603050405020304" pitchFamily="18" charset="0"/>
                        </a:rPr>
                        <a:t> içeren </a:t>
                      </a:r>
                      <a:r>
                        <a:rPr lang="tr-TR" sz="1200" baseline="0" dirty="0" err="1">
                          <a:effectLst/>
                          <a:latin typeface="Times New Roman" panose="02020603050405020304" pitchFamily="18" charset="0"/>
                          <a:ea typeface="Calibri" panose="020F0502020204030204" pitchFamily="34" charset="0"/>
                          <a:cs typeface="Times New Roman" panose="02020603050405020304" pitchFamily="18" charset="0"/>
                        </a:rPr>
                        <a:t>veritabanı</a:t>
                      </a:r>
                      <a:endParaRPr lang="tr-TR"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extLst>
                  <a:ext uri="{0D108BD9-81ED-4DB2-BD59-A6C34878D82A}">
                    <a16:rowId xmlns:a16="http://schemas.microsoft.com/office/drawing/2014/main" val="10009"/>
                  </a:ext>
                </a:extLst>
              </a:tr>
            </a:tbl>
          </a:graphicData>
        </a:graphic>
      </p:graphicFrame>
      <p:sp>
        <p:nvSpPr>
          <p:cNvPr id="3" name="Rectangle 1"/>
          <p:cNvSpPr>
            <a:spLocks noChangeArrowheads="1"/>
          </p:cNvSpPr>
          <p:nvPr/>
        </p:nvSpPr>
        <p:spPr bwMode="auto">
          <a:xfrm>
            <a:off x="1485900" y="232589"/>
            <a:ext cx="375551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2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2023</a:t>
            </a:r>
            <a:r>
              <a:rPr kumimoji="0" lang="tr-TR" altLang="tr-TR" sz="1200" b="1" i="0" u="none" strike="noStrike" cap="none" normalizeH="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tr-TR" altLang="tr-TR" sz="12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YILINDA ABONE OLUNAN VERİTABANLARI</a:t>
            </a:r>
            <a:endParaRPr kumimoji="0" lang="tr-TR" altLang="tr-TR"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cxnSp>
        <p:nvCxnSpPr>
          <p:cNvPr id="8" name="Düz Bağlayıcı 7"/>
          <p:cNvCxnSpPr/>
          <p:nvPr/>
        </p:nvCxnSpPr>
        <p:spPr>
          <a:xfrm flipV="1">
            <a:off x="1115616" y="3645024"/>
            <a:ext cx="72008"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Düz Bağlayıcı 12"/>
          <p:cNvCxnSpPr/>
          <p:nvPr/>
        </p:nvCxnSpPr>
        <p:spPr>
          <a:xfrm>
            <a:off x="0" y="3501008"/>
            <a:ext cx="1187624"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a:xfrm>
            <a:off x="0" y="3501008"/>
            <a:ext cx="1187624"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7" name="Tablo 16"/>
          <p:cNvGraphicFramePr>
            <a:graphicFrameLocks noGrp="1"/>
          </p:cNvGraphicFramePr>
          <p:nvPr/>
        </p:nvGraphicFramePr>
        <p:xfrm>
          <a:off x="-1" y="3068960"/>
          <a:ext cx="9143999" cy="648072"/>
        </p:xfrm>
        <a:graphic>
          <a:graphicData uri="http://schemas.openxmlformats.org/drawingml/2006/table">
            <a:tbl>
              <a:tblPr firstRow="1" firstCol="1" lastRow="1" lastCol="1" bandRow="1" bandCol="1">
                <a:tableStyleId>{5C22544A-7EE6-4342-B048-85BDC9FD1C3A}</a:tableStyleId>
              </a:tblPr>
              <a:tblGrid>
                <a:gridCol w="1152605">
                  <a:extLst>
                    <a:ext uri="{9D8B030D-6E8A-4147-A177-3AD203B41FA5}">
                      <a16:colId xmlns:a16="http://schemas.microsoft.com/office/drawing/2014/main" val="1394641506"/>
                    </a:ext>
                  </a:extLst>
                </a:gridCol>
                <a:gridCol w="2919933">
                  <a:extLst>
                    <a:ext uri="{9D8B030D-6E8A-4147-A177-3AD203B41FA5}">
                      <a16:colId xmlns:a16="http://schemas.microsoft.com/office/drawing/2014/main" val="3594782606"/>
                    </a:ext>
                  </a:extLst>
                </a:gridCol>
                <a:gridCol w="5071461">
                  <a:extLst>
                    <a:ext uri="{9D8B030D-6E8A-4147-A177-3AD203B41FA5}">
                      <a16:colId xmlns:a16="http://schemas.microsoft.com/office/drawing/2014/main" val="1163002988"/>
                    </a:ext>
                  </a:extLst>
                </a:gridCol>
              </a:tblGrid>
              <a:tr h="648072">
                <a:tc>
                  <a:txBody>
                    <a:bodyPr/>
                    <a:lstStyle/>
                    <a:p>
                      <a:r>
                        <a:rPr lang="tr-TR" sz="1200" b="0" dirty="0">
                          <a:latin typeface="Times New Roman" panose="02020603050405020304" pitchFamily="18" charset="0"/>
                          <a:cs typeface="Times New Roman" panose="02020603050405020304" pitchFamily="18" charset="0"/>
                        </a:rPr>
                        <a:t>7</a:t>
                      </a:r>
                    </a:p>
                  </a:txBody>
                  <a:tcPr marL="34407" marR="34407" marT="0" marB="0"/>
                </a:tc>
                <a:tc>
                  <a:txBody>
                    <a:bodyPr/>
                    <a:lstStyle/>
                    <a:p>
                      <a:r>
                        <a:rPr lang="tr-TR" sz="1200" b="0" dirty="0">
                          <a:solidFill>
                            <a:schemeClr val="bg1"/>
                          </a:solidFill>
                          <a:latin typeface="Times New Roman" panose="02020603050405020304" pitchFamily="18" charset="0"/>
                          <a:cs typeface="Times New Roman" panose="02020603050405020304" pitchFamily="18" charset="0"/>
                        </a:rPr>
                        <a:t>Cambridge</a:t>
                      </a:r>
                      <a:r>
                        <a:rPr lang="tr-TR" sz="1200" b="0" baseline="0" dirty="0">
                          <a:solidFill>
                            <a:schemeClr val="bg1"/>
                          </a:solidFill>
                          <a:latin typeface="Times New Roman" panose="02020603050405020304" pitchFamily="18" charset="0"/>
                          <a:cs typeface="Times New Roman" panose="02020603050405020304" pitchFamily="18" charset="0"/>
                        </a:rPr>
                        <a:t> </a:t>
                      </a:r>
                      <a:r>
                        <a:rPr lang="tr-TR" sz="1200" b="0" baseline="0" dirty="0" err="1">
                          <a:solidFill>
                            <a:schemeClr val="bg1"/>
                          </a:solidFill>
                          <a:latin typeface="Times New Roman" panose="02020603050405020304" pitchFamily="18" charset="0"/>
                          <a:cs typeface="Times New Roman" panose="02020603050405020304" pitchFamily="18" charset="0"/>
                        </a:rPr>
                        <a:t>Journals</a:t>
                      </a:r>
                      <a:r>
                        <a:rPr lang="tr-TR" sz="1200" b="0" baseline="0" dirty="0">
                          <a:solidFill>
                            <a:schemeClr val="bg1"/>
                          </a:solidFill>
                          <a:latin typeface="Times New Roman" panose="02020603050405020304" pitchFamily="18" charset="0"/>
                          <a:cs typeface="Times New Roman" panose="02020603050405020304" pitchFamily="18" charset="0"/>
                        </a:rPr>
                        <a:t> Online</a:t>
                      </a:r>
                      <a:endParaRPr lang="tr-TR" sz="1200" b="0" dirty="0">
                        <a:solidFill>
                          <a:schemeClr val="bg1"/>
                        </a:solidFill>
                        <a:latin typeface="Times New Roman" panose="02020603050405020304" pitchFamily="18" charset="0"/>
                        <a:cs typeface="Times New Roman" panose="02020603050405020304" pitchFamily="18" charset="0"/>
                      </a:endParaRPr>
                    </a:p>
                  </a:txBody>
                  <a:tcPr marL="34407" marR="34407" marT="0" marB="0">
                    <a:solidFill>
                      <a:schemeClr val="tx1">
                        <a:lumMod val="85000"/>
                      </a:schemeClr>
                    </a:solidFill>
                  </a:tcPr>
                </a:tc>
                <a:tc>
                  <a:txBody>
                    <a:bodyPr/>
                    <a:lstStyle/>
                    <a:p>
                      <a:pPr>
                        <a:lnSpc>
                          <a:spcPct val="107000"/>
                        </a:lnSpc>
                        <a:spcAft>
                          <a:spcPts val="800"/>
                        </a:spcAft>
                      </a:pPr>
                      <a:r>
                        <a:rPr lang="tr-TR" sz="1200" b="0" dirty="0">
                          <a:effectLst/>
                          <a:latin typeface="Times New Roman" panose="02020603050405020304" pitchFamily="18" charset="0"/>
                          <a:ea typeface="Calibri" panose="020F0502020204030204" pitchFamily="34" charset="0"/>
                          <a:cs typeface="Times New Roman" panose="02020603050405020304" pitchFamily="18" charset="0"/>
                        </a:rPr>
                        <a:t>Cambridge Yayınevi tarafından yayınlanan dergilere erişim sağlamaktadır.</a:t>
                      </a:r>
                    </a:p>
                  </a:txBody>
                  <a:tcPr marL="34407" marR="34407" marT="0" marB="0"/>
                </a:tc>
                <a:extLst>
                  <a:ext uri="{0D108BD9-81ED-4DB2-BD59-A6C34878D82A}">
                    <a16:rowId xmlns:a16="http://schemas.microsoft.com/office/drawing/2014/main" val="45350525"/>
                  </a:ext>
                </a:extLst>
              </a:tr>
            </a:tbl>
          </a:graphicData>
        </a:graphic>
      </p:graphicFrame>
      <p:graphicFrame>
        <p:nvGraphicFramePr>
          <p:cNvPr id="18" name="Tablo 17"/>
          <p:cNvGraphicFramePr>
            <a:graphicFrameLocks noGrp="1"/>
          </p:cNvGraphicFramePr>
          <p:nvPr/>
        </p:nvGraphicFramePr>
        <p:xfrm>
          <a:off x="1" y="3717033"/>
          <a:ext cx="9143998" cy="1152128"/>
        </p:xfrm>
        <a:graphic>
          <a:graphicData uri="http://schemas.openxmlformats.org/drawingml/2006/table">
            <a:tbl>
              <a:tblPr firstRow="1" firstCol="1" lastRow="1" lastCol="1" bandRow="1" bandCol="1">
                <a:tableStyleId>{5C22544A-7EE6-4342-B048-85BDC9FD1C3A}</a:tableStyleId>
              </a:tblPr>
              <a:tblGrid>
                <a:gridCol w="1152606">
                  <a:extLst>
                    <a:ext uri="{9D8B030D-6E8A-4147-A177-3AD203B41FA5}">
                      <a16:colId xmlns:a16="http://schemas.microsoft.com/office/drawing/2014/main" val="3347162570"/>
                    </a:ext>
                  </a:extLst>
                </a:gridCol>
                <a:gridCol w="2919933">
                  <a:extLst>
                    <a:ext uri="{9D8B030D-6E8A-4147-A177-3AD203B41FA5}">
                      <a16:colId xmlns:a16="http://schemas.microsoft.com/office/drawing/2014/main" val="2543209241"/>
                    </a:ext>
                  </a:extLst>
                </a:gridCol>
                <a:gridCol w="5071459">
                  <a:extLst>
                    <a:ext uri="{9D8B030D-6E8A-4147-A177-3AD203B41FA5}">
                      <a16:colId xmlns:a16="http://schemas.microsoft.com/office/drawing/2014/main" val="4250910205"/>
                    </a:ext>
                  </a:extLst>
                </a:gridCol>
              </a:tblGrid>
              <a:tr h="1152128">
                <a:tc>
                  <a:txBody>
                    <a:bodyPr/>
                    <a:lstStyle/>
                    <a:p>
                      <a:r>
                        <a:rPr lang="tr-TR" sz="1200" b="0" dirty="0">
                          <a:latin typeface="Times New Roman" panose="02020603050405020304" pitchFamily="18" charset="0"/>
                          <a:cs typeface="Times New Roman" panose="02020603050405020304" pitchFamily="18" charset="0"/>
                        </a:rPr>
                        <a:t>8</a:t>
                      </a:r>
                    </a:p>
                  </a:txBody>
                  <a:tcPr marL="34407" marR="34407" marT="0" marB="0"/>
                </a:tc>
                <a:tc>
                  <a:txBody>
                    <a:bodyPr/>
                    <a:lstStyle/>
                    <a:p>
                      <a:r>
                        <a:rPr lang="tr-TR" sz="1200" b="0" dirty="0">
                          <a:solidFill>
                            <a:schemeClr val="bg1"/>
                          </a:solidFill>
                          <a:latin typeface="Times New Roman" panose="02020603050405020304" pitchFamily="18" charset="0"/>
                          <a:cs typeface="Times New Roman" panose="02020603050405020304" pitchFamily="18" charset="0"/>
                        </a:rPr>
                        <a:t>İdeal</a:t>
                      </a:r>
                      <a:r>
                        <a:rPr lang="tr-TR" sz="1200" b="0" baseline="0" dirty="0">
                          <a:solidFill>
                            <a:schemeClr val="bg1"/>
                          </a:solidFill>
                          <a:latin typeface="Times New Roman" panose="02020603050405020304" pitchFamily="18" charset="0"/>
                          <a:cs typeface="Times New Roman" panose="02020603050405020304" pitchFamily="18" charset="0"/>
                        </a:rPr>
                        <a:t> Online </a:t>
                      </a:r>
                      <a:endParaRPr lang="tr-TR" sz="1200" b="0" dirty="0">
                        <a:solidFill>
                          <a:schemeClr val="bg1"/>
                        </a:solidFill>
                        <a:latin typeface="Times New Roman" panose="02020603050405020304" pitchFamily="18" charset="0"/>
                        <a:cs typeface="Times New Roman" panose="02020603050405020304" pitchFamily="18" charset="0"/>
                      </a:endParaRPr>
                    </a:p>
                  </a:txBody>
                  <a:tcPr marL="34407" marR="34407" marT="0" marB="0">
                    <a:solidFill>
                      <a:schemeClr val="tx1">
                        <a:lumMod val="85000"/>
                      </a:schemeClr>
                    </a:solidFill>
                  </a:tcPr>
                </a:tc>
                <a:tc>
                  <a:txBody>
                    <a:bodyPr/>
                    <a:lstStyle/>
                    <a:p>
                      <a:pPr>
                        <a:lnSpc>
                          <a:spcPct val="107000"/>
                        </a:lnSpc>
                        <a:spcAft>
                          <a:spcPts val="0"/>
                        </a:spcAft>
                      </a:pPr>
                      <a:r>
                        <a:rPr lang="tr-TR" sz="12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Sosyal bilimleri, Sağlık bilimleri, Eğitim bilimleri ve Fen bilimleri alanlarındaki dergilere erişim sağlar.</a:t>
                      </a:r>
                    </a:p>
                  </a:txBody>
                  <a:tcPr marL="68580" marR="68580" marT="0" marB="0" anchor="ctr"/>
                </a:tc>
                <a:extLst>
                  <a:ext uri="{0D108BD9-81ED-4DB2-BD59-A6C34878D82A}">
                    <a16:rowId xmlns:a16="http://schemas.microsoft.com/office/drawing/2014/main" val="2120707468"/>
                  </a:ext>
                </a:extLst>
              </a:tr>
            </a:tbl>
          </a:graphicData>
        </a:graphic>
      </p:graphicFrame>
      <p:graphicFrame>
        <p:nvGraphicFramePr>
          <p:cNvPr id="19" name="Tablo 18"/>
          <p:cNvGraphicFramePr>
            <a:graphicFrameLocks noGrp="1"/>
          </p:cNvGraphicFramePr>
          <p:nvPr/>
        </p:nvGraphicFramePr>
        <p:xfrm>
          <a:off x="-2236" y="4548976"/>
          <a:ext cx="9144002" cy="1134318"/>
        </p:xfrm>
        <a:graphic>
          <a:graphicData uri="http://schemas.openxmlformats.org/drawingml/2006/table">
            <a:tbl>
              <a:tblPr firstRow="1" firstCol="1" lastRow="1" lastCol="1" bandRow="1" bandCol="1">
                <a:tableStyleId>{5C22544A-7EE6-4342-B048-85BDC9FD1C3A}</a:tableStyleId>
              </a:tblPr>
              <a:tblGrid>
                <a:gridCol w="1152605">
                  <a:extLst>
                    <a:ext uri="{9D8B030D-6E8A-4147-A177-3AD203B41FA5}">
                      <a16:colId xmlns:a16="http://schemas.microsoft.com/office/drawing/2014/main" val="3347162570"/>
                    </a:ext>
                  </a:extLst>
                </a:gridCol>
                <a:gridCol w="2919934">
                  <a:extLst>
                    <a:ext uri="{9D8B030D-6E8A-4147-A177-3AD203B41FA5}">
                      <a16:colId xmlns:a16="http://schemas.microsoft.com/office/drawing/2014/main" val="2543209241"/>
                    </a:ext>
                  </a:extLst>
                </a:gridCol>
                <a:gridCol w="5071463">
                  <a:extLst>
                    <a:ext uri="{9D8B030D-6E8A-4147-A177-3AD203B41FA5}">
                      <a16:colId xmlns:a16="http://schemas.microsoft.com/office/drawing/2014/main" val="4250910205"/>
                    </a:ext>
                  </a:extLst>
                </a:gridCol>
              </a:tblGrid>
              <a:tr h="1134318">
                <a:tc>
                  <a:txBody>
                    <a:bodyPr/>
                    <a:lstStyle/>
                    <a:p>
                      <a:r>
                        <a:rPr lang="tr-TR" sz="1200" b="0" dirty="0">
                          <a:latin typeface="Times New Roman" panose="02020603050405020304" pitchFamily="18" charset="0"/>
                          <a:cs typeface="Times New Roman" panose="02020603050405020304" pitchFamily="18" charset="0"/>
                        </a:rPr>
                        <a:t>9</a:t>
                      </a:r>
                    </a:p>
                  </a:txBody>
                  <a:tcPr marL="34407" marR="34407" marT="0" marB="0"/>
                </a:tc>
                <a:tc>
                  <a:txBody>
                    <a:bodyPr/>
                    <a:lstStyle/>
                    <a:p>
                      <a:r>
                        <a:rPr lang="tr-TR" sz="1200" b="0" dirty="0">
                          <a:solidFill>
                            <a:schemeClr val="bg1"/>
                          </a:solidFill>
                          <a:latin typeface="Times New Roman" panose="02020603050405020304" pitchFamily="18" charset="0"/>
                          <a:cs typeface="Times New Roman" panose="02020603050405020304" pitchFamily="18" charset="0"/>
                        </a:rPr>
                        <a:t>İdeal Online Din Bilimleri</a:t>
                      </a:r>
                    </a:p>
                  </a:txBody>
                  <a:tcPr marL="34407" marR="34407" marT="0" marB="0">
                    <a:solidFill>
                      <a:schemeClr val="tx1">
                        <a:lumMod val="85000"/>
                      </a:schemeClr>
                    </a:solidFill>
                  </a:tcPr>
                </a:tc>
                <a:tc>
                  <a:txBody>
                    <a:bodyPr/>
                    <a:lstStyle/>
                    <a:p>
                      <a:pPr>
                        <a:lnSpc>
                          <a:spcPct val="107000"/>
                        </a:lnSpc>
                        <a:spcAft>
                          <a:spcPts val="0"/>
                        </a:spcAft>
                      </a:pPr>
                      <a:r>
                        <a:rPr lang="tr-TR" sz="1200" b="0" kern="1200" dirty="0">
                          <a:solidFill>
                            <a:schemeClr val="lt1"/>
                          </a:solidFill>
                          <a:effectLst/>
                          <a:latin typeface="Times New Roman" panose="02020603050405020304" pitchFamily="18" charset="0"/>
                          <a:ea typeface="+mn-ea"/>
                          <a:cs typeface="Times New Roman" panose="02020603050405020304" pitchFamily="18" charset="0"/>
                        </a:rPr>
                        <a:t>Din Bilimleri alanında e-Kitaplara erişim sağar.</a:t>
                      </a:r>
                      <a:endParaRPr lang="tr-TR" sz="12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20707468"/>
                  </a:ext>
                </a:extLst>
              </a:tr>
            </a:tbl>
          </a:graphicData>
        </a:graphic>
      </p:graphicFrame>
      <p:graphicFrame>
        <p:nvGraphicFramePr>
          <p:cNvPr id="20" name="Tablo 19"/>
          <p:cNvGraphicFramePr>
            <a:graphicFrameLocks noGrp="1"/>
          </p:cNvGraphicFramePr>
          <p:nvPr/>
        </p:nvGraphicFramePr>
        <p:xfrm>
          <a:off x="1" y="5701104"/>
          <a:ext cx="9144000" cy="1156896"/>
        </p:xfrm>
        <a:graphic>
          <a:graphicData uri="http://schemas.openxmlformats.org/drawingml/2006/table">
            <a:tbl>
              <a:tblPr firstRow="1" firstCol="1" lastRow="1" lastCol="1" bandRow="1" bandCol="1">
                <a:tableStyleId>{5C22544A-7EE6-4342-B048-85BDC9FD1C3A}</a:tableStyleId>
              </a:tblPr>
              <a:tblGrid>
                <a:gridCol w="1152604">
                  <a:extLst>
                    <a:ext uri="{9D8B030D-6E8A-4147-A177-3AD203B41FA5}">
                      <a16:colId xmlns:a16="http://schemas.microsoft.com/office/drawing/2014/main" val="3748888611"/>
                    </a:ext>
                  </a:extLst>
                </a:gridCol>
                <a:gridCol w="2919933">
                  <a:extLst>
                    <a:ext uri="{9D8B030D-6E8A-4147-A177-3AD203B41FA5}">
                      <a16:colId xmlns:a16="http://schemas.microsoft.com/office/drawing/2014/main" val="4115206917"/>
                    </a:ext>
                  </a:extLst>
                </a:gridCol>
                <a:gridCol w="5071463">
                  <a:extLst>
                    <a:ext uri="{9D8B030D-6E8A-4147-A177-3AD203B41FA5}">
                      <a16:colId xmlns:a16="http://schemas.microsoft.com/office/drawing/2014/main" val="1468430553"/>
                    </a:ext>
                  </a:extLst>
                </a:gridCol>
              </a:tblGrid>
              <a:tr h="1156896">
                <a:tc>
                  <a:txBody>
                    <a:bodyPr/>
                    <a:lstStyle/>
                    <a:p>
                      <a:r>
                        <a:rPr lang="tr-TR" sz="1200" b="0" dirty="0">
                          <a:latin typeface="Times New Roman" panose="02020603050405020304" pitchFamily="18" charset="0"/>
                          <a:cs typeface="Times New Roman" panose="02020603050405020304" pitchFamily="18" charset="0"/>
                        </a:rPr>
                        <a:t>10</a:t>
                      </a:r>
                    </a:p>
                  </a:txBody>
                  <a:tcPr marL="34407" marR="34407" marT="0" marB="0"/>
                </a:tc>
                <a:tc>
                  <a:txBody>
                    <a:bodyPr/>
                    <a:lstStyle/>
                    <a:p>
                      <a:r>
                        <a:rPr lang="tr-TR" sz="1200" b="0" dirty="0" err="1">
                          <a:solidFill>
                            <a:schemeClr val="bg1"/>
                          </a:solidFill>
                          <a:latin typeface="Times New Roman" panose="02020603050405020304" pitchFamily="18" charset="0"/>
                          <a:cs typeface="Times New Roman" panose="02020603050405020304" pitchFamily="18" charset="0"/>
                        </a:rPr>
                        <a:t>Vetis</a:t>
                      </a:r>
                      <a:endParaRPr lang="tr-TR" sz="1200" b="0" dirty="0">
                        <a:solidFill>
                          <a:schemeClr val="bg1"/>
                        </a:solidFill>
                        <a:latin typeface="Times New Roman" panose="02020603050405020304" pitchFamily="18" charset="0"/>
                        <a:cs typeface="Times New Roman" panose="02020603050405020304" pitchFamily="18" charset="0"/>
                      </a:endParaRPr>
                    </a:p>
                  </a:txBody>
                  <a:tcPr marL="34407" marR="34407" marT="0" marB="0">
                    <a:solidFill>
                      <a:schemeClr val="tx1">
                        <a:lumMod val="85000"/>
                      </a:schemeClr>
                    </a:solidFill>
                  </a:tcPr>
                </a:tc>
                <a:tc>
                  <a:txBody>
                    <a:bodyPr/>
                    <a:lstStyle/>
                    <a:p>
                      <a:pPr marL="0" marR="0" indent="0" algn="l" defTabSz="457200" rtl="0" eaLnBrk="1" fontAlgn="auto" latinLnBrk="0" hangingPunct="1">
                        <a:lnSpc>
                          <a:spcPct val="107000"/>
                        </a:lnSpc>
                        <a:spcBef>
                          <a:spcPts val="0"/>
                        </a:spcBef>
                        <a:spcAft>
                          <a:spcPts val="800"/>
                        </a:spcAft>
                        <a:buClrTx/>
                        <a:buSzTx/>
                        <a:buFontTx/>
                        <a:buNone/>
                        <a:tabLst/>
                        <a:defRPr/>
                      </a:pPr>
                      <a:r>
                        <a:rPr lang="tr-TR" sz="1200" b="0" kern="1200" dirty="0">
                          <a:solidFill>
                            <a:schemeClr val="lt1"/>
                          </a:solidFill>
                          <a:effectLst/>
                          <a:latin typeface="Times New Roman" panose="02020603050405020304" pitchFamily="18" charset="0"/>
                          <a:ea typeface="+mn-ea"/>
                          <a:cs typeface="Times New Roman" panose="02020603050405020304" pitchFamily="18" charset="0"/>
                        </a:rPr>
                        <a:t>Kütüphane elektronik kaynaklarına </a:t>
                      </a:r>
                      <a:r>
                        <a:rPr lang="tr-TR" sz="1200" b="0" kern="1200" dirty="0" err="1">
                          <a:solidFill>
                            <a:schemeClr val="lt1"/>
                          </a:solidFill>
                          <a:effectLst/>
                          <a:latin typeface="Times New Roman" panose="02020603050405020304" pitchFamily="18" charset="0"/>
                          <a:ea typeface="+mn-ea"/>
                          <a:cs typeface="Times New Roman" panose="02020603050405020304" pitchFamily="18" charset="0"/>
                        </a:rPr>
                        <a:t>proxy</a:t>
                      </a:r>
                      <a:r>
                        <a:rPr lang="tr-TR" sz="1200" b="0" kern="1200" dirty="0">
                          <a:solidFill>
                            <a:schemeClr val="lt1"/>
                          </a:solidFill>
                          <a:effectLst/>
                          <a:latin typeface="Times New Roman" panose="02020603050405020304" pitchFamily="18" charset="0"/>
                          <a:ea typeface="+mn-ea"/>
                          <a:cs typeface="Times New Roman" panose="02020603050405020304" pitchFamily="18" charset="0"/>
                        </a:rPr>
                        <a:t> ayarlarına gerek duymadan Kampüs Dışından erişim sağlar.</a:t>
                      </a:r>
                    </a:p>
                    <a:p>
                      <a:pPr>
                        <a:lnSpc>
                          <a:spcPct val="107000"/>
                        </a:lnSpc>
                        <a:spcAft>
                          <a:spcPts val="800"/>
                        </a:spcAft>
                      </a:pPr>
                      <a:endParaRPr lang="tr-TR" sz="12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4407" marR="34407" marT="0" marB="0"/>
                </a:tc>
                <a:extLst>
                  <a:ext uri="{0D108BD9-81ED-4DB2-BD59-A6C34878D82A}">
                    <a16:rowId xmlns:a16="http://schemas.microsoft.com/office/drawing/2014/main" val="2877403948"/>
                  </a:ext>
                </a:extLst>
              </a:tr>
            </a:tbl>
          </a:graphicData>
        </a:graphic>
      </p:graphicFrame>
    </p:spTree>
    <p:extLst>
      <p:ext uri="{BB962C8B-B14F-4D97-AF65-F5344CB8AC3E}">
        <p14:creationId xmlns:p14="http://schemas.microsoft.com/office/powerpoint/2010/main" val="16796292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nvGraphicFramePr>
        <p:xfrm>
          <a:off x="0" y="2"/>
          <a:ext cx="9143999" cy="6957390"/>
        </p:xfrm>
        <a:graphic>
          <a:graphicData uri="http://schemas.openxmlformats.org/drawingml/2006/table">
            <a:tbl>
              <a:tblPr firstRow="1" firstCol="1" bandRow="1">
                <a:tableStyleId>{5C22544A-7EE6-4342-B048-85BDC9FD1C3A}</a:tableStyleId>
              </a:tblPr>
              <a:tblGrid>
                <a:gridCol w="1504994">
                  <a:extLst>
                    <a:ext uri="{9D8B030D-6E8A-4147-A177-3AD203B41FA5}">
                      <a16:colId xmlns:a16="http://schemas.microsoft.com/office/drawing/2014/main" val="20000"/>
                    </a:ext>
                  </a:extLst>
                </a:gridCol>
                <a:gridCol w="1858922">
                  <a:extLst>
                    <a:ext uri="{9D8B030D-6E8A-4147-A177-3AD203B41FA5}">
                      <a16:colId xmlns:a16="http://schemas.microsoft.com/office/drawing/2014/main" val="20001"/>
                    </a:ext>
                  </a:extLst>
                </a:gridCol>
                <a:gridCol w="5780083">
                  <a:extLst>
                    <a:ext uri="{9D8B030D-6E8A-4147-A177-3AD203B41FA5}">
                      <a16:colId xmlns:a16="http://schemas.microsoft.com/office/drawing/2014/main" val="20002"/>
                    </a:ext>
                  </a:extLst>
                </a:gridCol>
              </a:tblGrid>
              <a:tr h="552077">
                <a:tc>
                  <a:txBody>
                    <a:bodyPr/>
                    <a:lstStyle/>
                    <a:p>
                      <a:pPr algn="ctr">
                        <a:lnSpc>
                          <a:spcPct val="107000"/>
                        </a:lnSpc>
                        <a:spcAft>
                          <a:spcPts val="0"/>
                        </a:spcAft>
                      </a:pPr>
                      <a:r>
                        <a:rPr lang="tr-TR" sz="12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tc>
                <a:tc>
                  <a:txBody>
                    <a:bodyPr/>
                    <a:lstStyle/>
                    <a:p>
                      <a:pPr algn="ctr">
                        <a:lnSpc>
                          <a:spcPct val="107000"/>
                        </a:lnSpc>
                        <a:spcAft>
                          <a:spcPts val="0"/>
                        </a:spcAft>
                      </a:pPr>
                      <a:r>
                        <a:rPr lang="tr-TR" sz="1200">
                          <a:effectLst/>
                        </a:rPr>
                        <a:t>Veritabanının Adı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tc>
                <a:tc>
                  <a:txBody>
                    <a:bodyPr/>
                    <a:lstStyle/>
                    <a:p>
                      <a:pPr algn="ctr">
                        <a:lnSpc>
                          <a:spcPct val="107000"/>
                        </a:lnSpc>
                        <a:spcAft>
                          <a:spcPts val="0"/>
                        </a:spcAft>
                      </a:pPr>
                      <a:r>
                        <a:rPr lang="tr-TR" sz="1200">
                          <a:effectLst/>
                        </a:rPr>
                        <a:t>İçeriği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tc>
                <a:extLst>
                  <a:ext uri="{0D108BD9-81ED-4DB2-BD59-A6C34878D82A}">
                    <a16:rowId xmlns:a16="http://schemas.microsoft.com/office/drawing/2014/main" val="10000"/>
                  </a:ext>
                </a:extLst>
              </a:tr>
              <a:tr h="835608">
                <a:tc>
                  <a:txBody>
                    <a:bodyPr/>
                    <a:lstStyle/>
                    <a:p>
                      <a:pPr algn="ctr">
                        <a:lnSpc>
                          <a:spcPct val="107000"/>
                        </a:lnSpc>
                        <a:spcAft>
                          <a:spcPts val="0"/>
                        </a:spcAft>
                      </a:pPr>
                      <a:r>
                        <a:rPr lang="tr-TR" sz="1200">
                          <a:effectLst/>
                        </a:rPr>
                        <a:t>1</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IEEE/IEE Electronics Library</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Elektronik mühendisliği, bilgisayar bilimleri, elektronik ve telekomünikasyon alanlarında tam metin veritabanı.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extLst>
                  <a:ext uri="{0D108BD9-81ED-4DB2-BD59-A6C34878D82A}">
                    <a16:rowId xmlns:a16="http://schemas.microsoft.com/office/drawing/2014/main" val="10001"/>
                  </a:ext>
                </a:extLst>
              </a:tr>
              <a:tr h="552262">
                <a:tc>
                  <a:txBody>
                    <a:bodyPr/>
                    <a:lstStyle/>
                    <a:p>
                      <a:pPr algn="ctr">
                        <a:lnSpc>
                          <a:spcPct val="107000"/>
                        </a:lnSpc>
                        <a:spcAft>
                          <a:spcPts val="0"/>
                        </a:spcAft>
                      </a:pPr>
                      <a:r>
                        <a:rPr lang="tr-TR" sz="1200">
                          <a:effectLst/>
                        </a:rPr>
                        <a:t>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ScienceDirect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Elsiver yayınevinin yayınladığı dergilere tam metin erişim sağlamakta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extLst>
                  <a:ext uri="{0D108BD9-81ED-4DB2-BD59-A6C34878D82A}">
                    <a16:rowId xmlns:a16="http://schemas.microsoft.com/office/drawing/2014/main" val="10002"/>
                  </a:ext>
                </a:extLst>
              </a:tr>
              <a:tr h="1118956">
                <a:tc>
                  <a:txBody>
                    <a:bodyPr/>
                    <a:lstStyle/>
                    <a:p>
                      <a:pPr algn="ctr">
                        <a:lnSpc>
                          <a:spcPct val="107000"/>
                        </a:lnSpc>
                        <a:spcAft>
                          <a:spcPts val="0"/>
                        </a:spcAft>
                      </a:pPr>
                      <a:r>
                        <a:rPr lang="tr-TR" sz="1200">
                          <a:effectLst/>
                        </a:rPr>
                        <a:t>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Taylor&amp;Francis + İnformaHealth</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Beşeri bilimler, sağlık bilimi, sosyal ve davranışsal bilim, eğitim, sanat konularında veritabanı; Yayınevinin yayınladığı dergilere tam metin ulaşım sağlamaktadır</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extLst>
                  <a:ext uri="{0D108BD9-81ED-4DB2-BD59-A6C34878D82A}">
                    <a16:rowId xmlns:a16="http://schemas.microsoft.com/office/drawing/2014/main" val="10003"/>
                  </a:ext>
                </a:extLst>
              </a:tr>
              <a:tr h="1402303">
                <a:tc>
                  <a:txBody>
                    <a:bodyPr/>
                    <a:lstStyle/>
                    <a:p>
                      <a:pPr algn="ctr">
                        <a:lnSpc>
                          <a:spcPct val="107000"/>
                        </a:lnSpc>
                        <a:spcAft>
                          <a:spcPts val="0"/>
                        </a:spcAft>
                      </a:pPr>
                      <a:r>
                        <a:rPr lang="tr-TR" sz="1200" dirty="0">
                          <a:effectLst/>
                        </a:rPr>
                        <a:t>4</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Web Of Science -ISI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Temel bilimler, sosyal ve beşeri bilimler, mühendislik, tıp ve yaşam bilimleri, güzel sanatlar konularında 3 ayrı atıf indeksi (Science Citation Index, Social Citation Index ,Art &amp;  Humanites Index)</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extLst>
                  <a:ext uri="{0D108BD9-81ED-4DB2-BD59-A6C34878D82A}">
                    <a16:rowId xmlns:a16="http://schemas.microsoft.com/office/drawing/2014/main" val="10004"/>
                  </a:ext>
                </a:extLst>
              </a:tr>
              <a:tr h="272706">
                <a:tc>
                  <a:txBody>
                    <a:bodyPr/>
                    <a:lstStyle/>
                    <a:p>
                      <a:pPr algn="ctr">
                        <a:lnSpc>
                          <a:spcPct val="107000"/>
                        </a:lnSpc>
                        <a:spcAft>
                          <a:spcPts val="0"/>
                        </a:spcAft>
                      </a:pPr>
                      <a:r>
                        <a:rPr lang="tr-TR" sz="1200">
                          <a:effectLst/>
                        </a:rPr>
                        <a:t>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u="none" strike="noStrike">
                          <a:effectLst/>
                          <a:hlinkClick r:id="rId2"/>
                        </a:rPr>
                        <a:t>iThenticate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u="none" strike="noStrike">
                          <a:effectLst/>
                          <a:hlinkClick r:id="rId3"/>
                        </a:rPr>
                        <a:t>İntihal Analiz</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extLst>
                  <a:ext uri="{0D108BD9-81ED-4DB2-BD59-A6C34878D82A}">
                    <a16:rowId xmlns:a16="http://schemas.microsoft.com/office/drawing/2014/main" val="10005"/>
                  </a:ext>
                </a:extLst>
              </a:tr>
              <a:tr h="835608">
                <a:tc>
                  <a:txBody>
                    <a:bodyPr/>
                    <a:lstStyle/>
                    <a:p>
                      <a:pPr algn="ctr">
                        <a:lnSpc>
                          <a:spcPct val="107000"/>
                        </a:lnSpc>
                        <a:spcAft>
                          <a:spcPts val="0"/>
                        </a:spcAft>
                      </a:pPr>
                      <a:r>
                        <a:rPr lang="tr-TR" sz="1200">
                          <a:effectLst/>
                        </a:rPr>
                        <a:t>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OVID</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Sağlık bilimleri ile ilgili LWW yayınevinin yayınladığı tam metin dergilere erişim mümkündür.</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extLst>
                  <a:ext uri="{0D108BD9-81ED-4DB2-BD59-A6C34878D82A}">
                    <a16:rowId xmlns:a16="http://schemas.microsoft.com/office/drawing/2014/main" val="10006"/>
                  </a:ext>
                </a:extLst>
              </a:tr>
              <a:tr h="552262">
                <a:tc>
                  <a:txBody>
                    <a:bodyPr/>
                    <a:lstStyle/>
                    <a:p>
                      <a:pPr algn="ctr">
                        <a:lnSpc>
                          <a:spcPct val="107000"/>
                        </a:lnSpc>
                        <a:spcAft>
                          <a:spcPts val="0"/>
                        </a:spcAft>
                      </a:pPr>
                      <a:r>
                        <a:rPr lang="tr-TR" sz="1200">
                          <a:effectLst/>
                        </a:rPr>
                        <a:t>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CAB</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Sağlık bilimleri ,Ziraat  ve veterinerlik ilgili veritabanı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extLst>
                  <a:ext uri="{0D108BD9-81ED-4DB2-BD59-A6C34878D82A}">
                    <a16:rowId xmlns:a16="http://schemas.microsoft.com/office/drawing/2014/main" val="10007"/>
                  </a:ext>
                </a:extLst>
              </a:tr>
              <a:tr h="835608">
                <a:tc>
                  <a:txBody>
                    <a:bodyPr/>
                    <a:lstStyle/>
                    <a:p>
                      <a:pPr algn="ctr">
                        <a:lnSpc>
                          <a:spcPct val="107000"/>
                        </a:lnSpc>
                        <a:spcAft>
                          <a:spcPts val="0"/>
                        </a:spcAft>
                      </a:pPr>
                      <a:r>
                        <a:rPr lang="tr-TR" sz="1200" dirty="0">
                          <a:effectLst/>
                        </a:rPr>
                        <a:t>8</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a:effectLst/>
                        </a:rPr>
                        <a:t>Scopus</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tc>
                  <a:txBody>
                    <a:bodyPr/>
                    <a:lstStyle/>
                    <a:p>
                      <a:pPr>
                        <a:lnSpc>
                          <a:spcPct val="107000"/>
                        </a:lnSpc>
                        <a:spcAft>
                          <a:spcPts val="0"/>
                        </a:spcAft>
                      </a:pPr>
                      <a:r>
                        <a:rPr lang="tr-TR" sz="1200" dirty="0">
                          <a:effectLst/>
                        </a:rPr>
                        <a:t>Temel bilimler, sosyal ve beşeri bilimler, mühendislik, tıp ve yaşam bilimleri ile ilgili </a:t>
                      </a:r>
                      <a:r>
                        <a:rPr lang="tr-TR" sz="1200" dirty="0" err="1">
                          <a:effectLst/>
                        </a:rPr>
                        <a:t>veritabanı</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2781" marR="42781" marT="0" marB="0"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404414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nvGraphicFramePr>
        <p:xfrm>
          <a:off x="0" y="2"/>
          <a:ext cx="9144001" cy="6857996"/>
        </p:xfrm>
        <a:graphic>
          <a:graphicData uri="http://schemas.openxmlformats.org/drawingml/2006/table">
            <a:tbl>
              <a:tblPr firstRow="1" firstCol="1" bandRow="1">
                <a:tableStyleId>{5C22544A-7EE6-4342-B048-85BDC9FD1C3A}</a:tableStyleId>
              </a:tblPr>
              <a:tblGrid>
                <a:gridCol w="1501138">
                  <a:extLst>
                    <a:ext uri="{9D8B030D-6E8A-4147-A177-3AD203B41FA5}">
                      <a16:colId xmlns:a16="http://schemas.microsoft.com/office/drawing/2014/main" val="20000"/>
                    </a:ext>
                  </a:extLst>
                </a:gridCol>
                <a:gridCol w="1854158">
                  <a:extLst>
                    <a:ext uri="{9D8B030D-6E8A-4147-A177-3AD203B41FA5}">
                      <a16:colId xmlns:a16="http://schemas.microsoft.com/office/drawing/2014/main" val="20001"/>
                    </a:ext>
                  </a:extLst>
                </a:gridCol>
                <a:gridCol w="5788705">
                  <a:extLst>
                    <a:ext uri="{9D8B030D-6E8A-4147-A177-3AD203B41FA5}">
                      <a16:colId xmlns:a16="http://schemas.microsoft.com/office/drawing/2014/main" val="20002"/>
                    </a:ext>
                  </a:extLst>
                </a:gridCol>
              </a:tblGrid>
              <a:tr h="1036620">
                <a:tc>
                  <a:txBody>
                    <a:bodyPr/>
                    <a:lstStyle/>
                    <a:p>
                      <a:pPr algn="ctr">
                        <a:lnSpc>
                          <a:spcPct val="107000"/>
                        </a:lnSpc>
                        <a:spcAft>
                          <a:spcPts val="0"/>
                        </a:spcAft>
                      </a:pPr>
                      <a:r>
                        <a:rPr lang="tr-TR" sz="1200">
                          <a:effectLst/>
                        </a:rPr>
                        <a:t>9</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EbscoHost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Beşeri bilimler, sağlık bilimi, sosyal ve davranışsal bilim, eğitim, sanat konularını kapsayan veritabanı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0"/>
                  </a:ext>
                </a:extLst>
              </a:tr>
              <a:tr h="691080">
                <a:tc>
                  <a:txBody>
                    <a:bodyPr/>
                    <a:lstStyle/>
                    <a:p>
                      <a:pPr algn="ctr">
                        <a:lnSpc>
                          <a:spcPct val="107000"/>
                        </a:lnSpc>
                        <a:spcAft>
                          <a:spcPts val="0"/>
                        </a:spcAft>
                      </a:pPr>
                      <a:r>
                        <a:rPr lang="tr-TR" sz="1200">
                          <a:effectLst/>
                        </a:rPr>
                        <a:t>10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Springer</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Springer ve Kluwer yayınevinin yayınladığı dergilere tam metin erişim</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1"/>
                  </a:ext>
                </a:extLst>
              </a:tr>
              <a:tr h="1019018">
                <a:tc>
                  <a:txBody>
                    <a:bodyPr/>
                    <a:lstStyle/>
                    <a:p>
                      <a:pPr algn="ctr">
                        <a:lnSpc>
                          <a:spcPct val="107000"/>
                        </a:lnSpc>
                        <a:spcAft>
                          <a:spcPts val="0"/>
                        </a:spcAft>
                      </a:pPr>
                      <a:r>
                        <a:rPr lang="tr-TR" sz="1200">
                          <a:effectLst/>
                        </a:rPr>
                        <a:t>11</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Emerald Premier eJournal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Sosyal bilimler</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2"/>
                  </a:ext>
                </a:extLst>
              </a:tr>
              <a:tr h="345540">
                <a:tc>
                  <a:txBody>
                    <a:bodyPr/>
                    <a:lstStyle/>
                    <a:p>
                      <a:pPr algn="ctr">
                        <a:lnSpc>
                          <a:spcPct val="107000"/>
                        </a:lnSpc>
                        <a:spcAft>
                          <a:spcPts val="0"/>
                        </a:spcAft>
                      </a:pPr>
                      <a:r>
                        <a:rPr lang="tr-TR" sz="1200">
                          <a:effectLst/>
                        </a:rPr>
                        <a:t>12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Mendeley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Bibliyografya düzenleme aracı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3"/>
                  </a:ext>
                </a:extLst>
              </a:tr>
              <a:tr h="345540">
                <a:tc>
                  <a:txBody>
                    <a:bodyPr/>
                    <a:lstStyle/>
                    <a:p>
                      <a:pPr algn="ctr">
                        <a:lnSpc>
                          <a:spcPct val="107000"/>
                        </a:lnSpc>
                        <a:spcAft>
                          <a:spcPts val="0"/>
                        </a:spcAft>
                      </a:pPr>
                      <a:r>
                        <a:rPr lang="tr-TR" sz="1200">
                          <a:effectLst/>
                        </a:rPr>
                        <a:t>13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Turnitin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İntihal Programı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4"/>
                  </a:ext>
                </a:extLst>
              </a:tr>
              <a:tr h="1036620">
                <a:tc>
                  <a:txBody>
                    <a:bodyPr/>
                    <a:lstStyle/>
                    <a:p>
                      <a:pPr algn="ctr">
                        <a:lnSpc>
                          <a:spcPct val="107000"/>
                        </a:lnSpc>
                        <a:spcAft>
                          <a:spcPts val="0"/>
                        </a:spcAft>
                      </a:pPr>
                      <a:r>
                        <a:rPr lang="tr-TR" sz="1200">
                          <a:effectLst/>
                        </a:rPr>
                        <a:t>14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Jstore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Sanat,,sosyal ve beşeri bilimler,Ekolji ve Botanik konularında yayınlanan dergilere tam metin erişimi sağlamaktadır.</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5"/>
                  </a:ext>
                </a:extLst>
              </a:tr>
              <a:tr h="691080">
                <a:tc>
                  <a:txBody>
                    <a:bodyPr/>
                    <a:lstStyle/>
                    <a:p>
                      <a:pPr algn="ctr">
                        <a:lnSpc>
                          <a:spcPct val="107000"/>
                        </a:lnSpc>
                        <a:spcAft>
                          <a:spcPts val="0"/>
                        </a:spcAft>
                      </a:pPr>
                      <a:r>
                        <a:rPr lang="tr-TR" sz="1200">
                          <a:effectLst/>
                        </a:rPr>
                        <a:t>15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WileyInterscience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Wiley ve blackwell yayınevlerinin yayınladığı dergilere tam metin erişim sağlamakta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6"/>
                  </a:ext>
                </a:extLst>
              </a:tr>
              <a:tr h="673479">
                <a:tc>
                  <a:txBody>
                    <a:bodyPr/>
                    <a:lstStyle/>
                    <a:p>
                      <a:pPr algn="ctr">
                        <a:lnSpc>
                          <a:spcPct val="107000"/>
                        </a:lnSpc>
                        <a:spcAft>
                          <a:spcPts val="0"/>
                        </a:spcAft>
                      </a:pPr>
                      <a:r>
                        <a:rPr lang="tr-TR" sz="1200">
                          <a:effectLst/>
                        </a:rPr>
                        <a:t>16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Open dissertation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7"/>
                  </a:ext>
                </a:extLst>
              </a:tr>
              <a:tr h="345540">
                <a:tc>
                  <a:txBody>
                    <a:bodyPr/>
                    <a:lstStyle/>
                    <a:p>
                      <a:pPr algn="ctr">
                        <a:lnSpc>
                          <a:spcPct val="107000"/>
                        </a:lnSpc>
                        <a:spcAft>
                          <a:spcPts val="0"/>
                        </a:spcAft>
                      </a:pPr>
                      <a:r>
                        <a:rPr lang="tr-TR" sz="1200">
                          <a:effectLst/>
                        </a:rPr>
                        <a:t>17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Nature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8"/>
                  </a:ext>
                </a:extLst>
              </a:tr>
              <a:tr h="673479">
                <a:tc>
                  <a:txBody>
                    <a:bodyPr/>
                    <a:lstStyle/>
                    <a:p>
                      <a:pPr algn="ctr">
                        <a:lnSpc>
                          <a:spcPct val="107000"/>
                        </a:lnSpc>
                        <a:spcAft>
                          <a:spcPts val="0"/>
                        </a:spcAft>
                      </a:pPr>
                      <a:r>
                        <a:rPr lang="tr-TR" sz="1200">
                          <a:effectLst/>
                        </a:rPr>
                        <a:t>18</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a:effectLst/>
                        </a:rPr>
                        <a:t>Proquest Dissertation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6495951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nvGraphicFramePr>
        <p:xfrm>
          <a:off x="1" y="0"/>
          <a:ext cx="9144000" cy="6858000"/>
        </p:xfrm>
        <a:graphic>
          <a:graphicData uri="http://schemas.openxmlformats.org/drawingml/2006/table">
            <a:tbl>
              <a:tblPr firstRow="1" firstCol="1" bandRow="1">
                <a:tableStyleId>{5C22544A-7EE6-4342-B048-85BDC9FD1C3A}</a:tableStyleId>
              </a:tblPr>
              <a:tblGrid>
                <a:gridCol w="1504995">
                  <a:extLst>
                    <a:ext uri="{9D8B030D-6E8A-4147-A177-3AD203B41FA5}">
                      <a16:colId xmlns:a16="http://schemas.microsoft.com/office/drawing/2014/main" val="20000"/>
                    </a:ext>
                  </a:extLst>
                </a:gridCol>
                <a:gridCol w="1858921">
                  <a:extLst>
                    <a:ext uri="{9D8B030D-6E8A-4147-A177-3AD203B41FA5}">
                      <a16:colId xmlns:a16="http://schemas.microsoft.com/office/drawing/2014/main" val="20001"/>
                    </a:ext>
                  </a:extLst>
                </a:gridCol>
                <a:gridCol w="5780084">
                  <a:extLst>
                    <a:ext uri="{9D8B030D-6E8A-4147-A177-3AD203B41FA5}">
                      <a16:colId xmlns:a16="http://schemas.microsoft.com/office/drawing/2014/main" val="20002"/>
                    </a:ext>
                  </a:extLst>
                </a:gridCol>
              </a:tblGrid>
              <a:tr h="6858000">
                <a:tc>
                  <a:txBody>
                    <a:bodyPr/>
                    <a:lstStyle/>
                    <a:p>
                      <a:pPr>
                        <a:lnSpc>
                          <a:spcPct val="107000"/>
                        </a:lnSpc>
                        <a:spcAft>
                          <a:spcPts val="0"/>
                        </a:spcAft>
                      </a:pPr>
                      <a:r>
                        <a:rPr lang="tr-TR" sz="1200" dirty="0">
                          <a:effectLst/>
                        </a:rPr>
                        <a:t>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tr-TR" sz="1200" dirty="0">
                          <a:effectLst/>
                        </a:rPr>
                        <a:t>Kazancı Mevzuat Programı</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tr-TR" sz="1800" b="1" kern="1200" dirty="0">
                          <a:solidFill>
                            <a:schemeClr val="lt1"/>
                          </a:solidFill>
                          <a:effectLst/>
                          <a:latin typeface="+mn-lt"/>
                          <a:ea typeface="+mn-ea"/>
                          <a:cs typeface="+mn-cs"/>
                        </a:rPr>
                        <a:t>T.C. Mevzuatı, Kanun maddeleri, Resmi Gazete, Kanun Tasarıları, Hukuki Duyurular </a:t>
                      </a:r>
                      <a:r>
                        <a:rPr lang="tr-TR" sz="1800" b="1" kern="1200" dirty="0" err="1">
                          <a:solidFill>
                            <a:schemeClr val="lt1"/>
                          </a:solidFill>
                          <a:effectLst/>
                          <a:latin typeface="+mn-lt"/>
                          <a:ea typeface="+mn-ea"/>
                          <a:cs typeface="+mn-cs"/>
                        </a:rPr>
                        <a:t>v.b</a:t>
                      </a:r>
                      <a:r>
                        <a:rPr lang="tr-TR" sz="1800" b="1" kern="1200" dirty="0">
                          <a:solidFill>
                            <a:schemeClr val="lt1"/>
                          </a:solidFill>
                          <a:effectLst/>
                          <a:latin typeface="+mn-lt"/>
                          <a:ea typeface="+mn-ea"/>
                          <a:cs typeface="+mn-cs"/>
                        </a:rPr>
                        <a:t> konuları kapsamaktadır.</a:t>
                      </a:r>
                      <a:endParaRPr lang="tr-TR" sz="1200" dirty="0">
                        <a:effectLst/>
                      </a:endParaRPr>
                    </a:p>
                    <a:p>
                      <a:pPr algn="l">
                        <a:lnSpc>
                          <a:spcPct val="107000"/>
                        </a:lnSpc>
                        <a:spcAft>
                          <a:spcPts val="0"/>
                        </a:spcAft>
                      </a:pPr>
                      <a:endParaRPr lang="tr-TR" sz="1200" dirty="0">
                        <a:effectLst/>
                      </a:endParaRPr>
                    </a:p>
                    <a:p>
                      <a:pPr algn="l">
                        <a:lnSpc>
                          <a:spcPct val="107000"/>
                        </a:lnSpc>
                        <a:spcAft>
                          <a:spcPts val="0"/>
                        </a:spcAft>
                      </a:pPr>
                      <a:endParaRPr lang="tr-TR" sz="1200" dirty="0">
                        <a:effectLst/>
                      </a:endParaRPr>
                    </a:p>
                    <a:p>
                      <a:pPr algn="l">
                        <a:lnSpc>
                          <a:spcPct val="107000"/>
                        </a:lnSpc>
                        <a:spcAft>
                          <a:spcPts val="0"/>
                        </a:spcAft>
                      </a:pPr>
                      <a:endParaRPr lang="tr-TR" sz="1200" dirty="0">
                        <a:effectLst/>
                      </a:endParaRPr>
                    </a:p>
                    <a:p>
                      <a:pPr algn="l">
                        <a:lnSpc>
                          <a:spcPct val="107000"/>
                        </a:lnSpc>
                        <a:spcAft>
                          <a:spcPts val="0"/>
                        </a:spcAft>
                      </a:pPr>
                      <a:endParaRPr lang="tr-TR" sz="1200" dirty="0">
                        <a:effectLst/>
                      </a:endParaRPr>
                    </a:p>
                    <a:p>
                      <a:pPr algn="l">
                        <a:lnSpc>
                          <a:spcPct val="107000"/>
                        </a:lnSpc>
                        <a:spcAft>
                          <a:spcPts val="0"/>
                        </a:spcAft>
                      </a:pPr>
                      <a:endParaRPr lang="tr-TR" sz="1200" dirty="0">
                        <a:effectLst/>
                      </a:endParaRPr>
                    </a:p>
                    <a:p>
                      <a:pPr algn="l">
                        <a:lnSpc>
                          <a:spcPct val="107000"/>
                        </a:lnSpc>
                        <a:spcAft>
                          <a:spcPts val="0"/>
                        </a:spcAft>
                      </a:pPr>
                      <a:endParaRPr lang="tr-TR" sz="1200" dirty="0">
                        <a:effectLst/>
                      </a:endParaRPr>
                    </a:p>
                    <a:p>
                      <a:pPr algn="l">
                        <a:lnSpc>
                          <a:spcPct val="107000"/>
                        </a:lnSpc>
                        <a:spcAft>
                          <a:spcPts val="0"/>
                        </a:spcAft>
                      </a:pPr>
                      <a:endParaRPr lang="tr-TR" sz="1200" dirty="0">
                        <a:effectLst/>
                      </a:endParaRPr>
                    </a:p>
                    <a:p>
                      <a:pPr algn="l">
                        <a:lnSpc>
                          <a:spcPct val="107000"/>
                        </a:lnSpc>
                        <a:spcAft>
                          <a:spcPts val="0"/>
                        </a:spcAft>
                      </a:pPr>
                      <a:endParaRPr lang="tr-TR" sz="1200" dirty="0">
                        <a:effectLst/>
                      </a:endParaRPr>
                    </a:p>
                    <a:p>
                      <a:pPr algn="l">
                        <a:lnSpc>
                          <a:spcPct val="107000"/>
                        </a:lnSpc>
                        <a:spcAft>
                          <a:spcPts val="0"/>
                        </a:spcAft>
                      </a:pPr>
                      <a:endParaRPr lang="tr-TR" sz="1200" dirty="0">
                        <a:effectLst/>
                      </a:endParaRPr>
                    </a:p>
                    <a:p>
                      <a:pPr algn="l">
                        <a:lnSpc>
                          <a:spcPct val="107000"/>
                        </a:lnSpc>
                        <a:spcAft>
                          <a:spcPts val="0"/>
                        </a:spcAft>
                      </a:pPr>
                      <a:endParaRPr lang="tr-TR" sz="1200" dirty="0">
                        <a:effectLst/>
                      </a:endParaRPr>
                    </a:p>
                  </a:txBody>
                  <a:tcPr marL="44450" marR="44450" marT="0" marB="0" anchor="b"/>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44344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pic>
        <p:nvPicPr>
          <p:cNvPr id="8" name="Resim 7">
            <a:extLst>
              <a:ext uri="{FF2B5EF4-FFF2-40B4-BE49-F238E27FC236}">
                <a16:creationId xmlns:a16="http://schemas.microsoft.com/office/drawing/2014/main" id="{8B83E6FC-5E0C-4BCB-B60A-8C00A7C1E92B}"/>
              </a:ext>
            </a:extLst>
          </p:cNvPr>
          <p:cNvPicPr>
            <a:picLocks noChangeAspect="1"/>
          </p:cNvPicPr>
          <p:nvPr/>
        </p:nvPicPr>
        <p:blipFill>
          <a:blip r:embed="rId3"/>
          <a:stretch>
            <a:fillRect/>
          </a:stretch>
        </p:blipFill>
        <p:spPr>
          <a:xfrm>
            <a:off x="251520" y="1124744"/>
            <a:ext cx="8784976" cy="2736304"/>
          </a:xfrm>
          <a:prstGeom prst="rect">
            <a:avLst/>
          </a:prstGeom>
        </p:spPr>
      </p:pic>
      <p:sp>
        <p:nvSpPr>
          <p:cNvPr id="9" name="İçerik Yer Tutucusu 2">
            <a:extLst>
              <a:ext uri="{FF2B5EF4-FFF2-40B4-BE49-F238E27FC236}">
                <a16:creationId xmlns:a16="http://schemas.microsoft.com/office/drawing/2014/main" id="{18E160AE-229C-49A1-9D78-CD736E854CE7}"/>
              </a:ext>
            </a:extLst>
          </p:cNvPr>
          <p:cNvSpPr>
            <a:spLocks noGrp="1"/>
          </p:cNvSpPr>
          <p:nvPr>
            <p:ph idx="1"/>
          </p:nvPr>
        </p:nvSpPr>
        <p:spPr>
          <a:xfrm>
            <a:off x="251520" y="4149080"/>
            <a:ext cx="8740080" cy="1931045"/>
          </a:xfrm>
        </p:spPr>
        <p:txBody>
          <a:bodyPr>
            <a:normAutofit fontScale="40000" lnSpcReduction="20000"/>
          </a:bodyPr>
          <a:lstStyle/>
          <a:p>
            <a:pPr marL="0" indent="0">
              <a:buNone/>
            </a:pPr>
            <a:endParaRPr lang="tr-TR" sz="1800" dirty="0">
              <a:latin typeface="Arial Black" pitchFamily="34" charset="0"/>
            </a:endParaRPr>
          </a:p>
          <a:p>
            <a:pPr marL="0" indent="0">
              <a:buNone/>
            </a:pPr>
            <a:r>
              <a:rPr lang="tr-TR" sz="8000" dirty="0">
                <a:latin typeface="Times New Roman" pitchFamily="18" charset="0"/>
                <a:cs typeface="Times New Roman" pitchFamily="18" charset="0"/>
              </a:rPr>
              <a:t>Kütüphaneye gelen kullanıcılarımızın ilk başvuru noktasıdır. Ayrıca  ödünç alınan ve iade edilecek kaynakların işlemlerinin yapıldığı bölümdür. </a:t>
            </a:r>
            <a:endParaRPr lang="tr-TR" sz="1800" dirty="0">
              <a:latin typeface="Arial Black" pitchFamily="34" charset="0"/>
            </a:endParaRPr>
          </a:p>
        </p:txBody>
      </p:sp>
    </p:spTree>
    <p:extLst>
      <p:ext uri="{BB962C8B-B14F-4D97-AF65-F5344CB8AC3E}">
        <p14:creationId xmlns:p14="http://schemas.microsoft.com/office/powerpoint/2010/main" val="9464909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84"/>
            <a:ext cx="9144000" cy="6858000"/>
          </a:xfrm>
          <a:prstGeom prst="rect">
            <a:avLst/>
          </a:prstGeom>
        </p:spPr>
      </p:pic>
      <p:pic>
        <p:nvPicPr>
          <p:cNvPr id="7" name="İçerik Yer Tutucusu 3">
            <a:extLst>
              <a:ext uri="{FF2B5EF4-FFF2-40B4-BE49-F238E27FC236}">
                <a16:creationId xmlns:a16="http://schemas.microsoft.com/office/drawing/2014/main" id="{744CFABF-4CBD-479D-9F11-2BB9A834128F}"/>
              </a:ext>
            </a:extLst>
          </p:cNvPr>
          <p:cNvPicPr>
            <a:picLocks noGrp="1" noChangeAspect="1"/>
          </p:cNvPicPr>
          <p:nvPr>
            <p:ph idx="1"/>
          </p:nvPr>
        </p:nvPicPr>
        <p:blipFill>
          <a:blip r:embed="rId3"/>
          <a:stretch>
            <a:fillRect/>
          </a:stretch>
        </p:blipFill>
        <p:spPr>
          <a:xfrm>
            <a:off x="323528" y="1124744"/>
            <a:ext cx="8640960" cy="5544616"/>
          </a:xfrm>
          <a:prstGeom prst="rect">
            <a:avLst/>
          </a:prstGeom>
        </p:spPr>
      </p:pic>
    </p:spTree>
    <p:extLst>
      <p:ext uri="{BB962C8B-B14F-4D97-AF65-F5344CB8AC3E}">
        <p14:creationId xmlns:p14="http://schemas.microsoft.com/office/powerpoint/2010/main" val="19123704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31" y="0"/>
            <a:ext cx="9144000" cy="6858000"/>
          </a:xfrm>
          <a:prstGeom prst="rect">
            <a:avLst/>
          </a:prstGeom>
        </p:spPr>
      </p:pic>
      <p:sp>
        <p:nvSpPr>
          <p:cNvPr id="6" name="Dikdörtgen 5">
            <a:extLst>
              <a:ext uri="{FF2B5EF4-FFF2-40B4-BE49-F238E27FC236}">
                <a16:creationId xmlns:a16="http://schemas.microsoft.com/office/drawing/2014/main" id="{D0B1101B-033C-44F1-8466-298AF00A8B93}"/>
              </a:ext>
            </a:extLst>
          </p:cNvPr>
          <p:cNvSpPr/>
          <p:nvPr/>
        </p:nvSpPr>
        <p:spPr>
          <a:xfrm>
            <a:off x="683568" y="980728"/>
            <a:ext cx="7392443" cy="861774"/>
          </a:xfrm>
          <a:prstGeom prst="rect">
            <a:avLst/>
          </a:prstGeom>
        </p:spPr>
        <p:txBody>
          <a:bodyPr wrap="square">
            <a:spAutoFit/>
          </a:bodyPr>
          <a:lstStyle/>
          <a:p>
            <a:r>
              <a:rPr lang="tr-TR" sz="1600" dirty="0">
                <a:latin typeface="Times New Roman" pitchFamily="18" charset="0"/>
                <a:cs typeface="Times New Roman" pitchFamily="18" charset="0"/>
              </a:rPr>
              <a:t>Bilgisayar salonunda  kütüphanemizin açık olduğu tüm gün ve saatlerde  kullanıcılarımızın ihtiyaç duydukları alanlarda kullanabildikleri 58 adet bilgisayar bulunmaktadır</a:t>
            </a:r>
            <a:endParaRPr lang="tr-TR" sz="1600" dirty="0">
              <a:latin typeface="Arial Black" pitchFamily="34" charset="0"/>
              <a:cs typeface="Arial" pitchFamily="34" charset="0"/>
            </a:endParaRPr>
          </a:p>
        </p:txBody>
      </p:sp>
      <p:pic>
        <p:nvPicPr>
          <p:cNvPr id="8" name="Picture 7">
            <a:extLst>
              <a:ext uri="{FF2B5EF4-FFF2-40B4-BE49-F238E27FC236}">
                <a16:creationId xmlns:a16="http://schemas.microsoft.com/office/drawing/2014/main" id="{016D49E4-38F7-4FA0-B723-B7CBB7D580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842502"/>
            <a:ext cx="8640960" cy="4826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65928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31" y="0"/>
            <a:ext cx="9144000" cy="6858000"/>
          </a:xfrm>
          <a:prstGeom prst="rect">
            <a:avLst/>
          </a:prstGeom>
        </p:spPr>
      </p:pic>
      <p:pic>
        <p:nvPicPr>
          <p:cNvPr id="5" name="İçerik Yer Tutucusu 3">
            <a:extLst>
              <a:ext uri="{FF2B5EF4-FFF2-40B4-BE49-F238E27FC236}">
                <a16:creationId xmlns:a16="http://schemas.microsoft.com/office/drawing/2014/main" id="{C7389E52-1B1A-4EFF-AABF-C747C88D5FD7}"/>
              </a:ext>
            </a:extLst>
          </p:cNvPr>
          <p:cNvPicPr>
            <a:picLocks noGrp="1" noChangeAspect="1"/>
          </p:cNvPicPr>
          <p:nvPr>
            <p:ph idx="1"/>
          </p:nvPr>
        </p:nvPicPr>
        <p:blipFill>
          <a:blip r:embed="rId3"/>
          <a:stretch>
            <a:fillRect/>
          </a:stretch>
        </p:blipFill>
        <p:spPr>
          <a:xfrm>
            <a:off x="179512" y="1124744"/>
            <a:ext cx="8640960" cy="5400600"/>
          </a:xfrm>
          <a:prstGeom prst="rect">
            <a:avLst/>
          </a:prstGeom>
        </p:spPr>
      </p:pic>
    </p:spTree>
    <p:extLst>
      <p:ext uri="{BB962C8B-B14F-4D97-AF65-F5344CB8AC3E}">
        <p14:creationId xmlns:p14="http://schemas.microsoft.com/office/powerpoint/2010/main" val="17811176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31" y="0"/>
            <a:ext cx="9144000" cy="6858000"/>
          </a:xfrm>
          <a:prstGeom prst="rect">
            <a:avLst/>
          </a:prstGeom>
        </p:spPr>
      </p:pic>
      <p:sp>
        <p:nvSpPr>
          <p:cNvPr id="6" name="Alt Başlık 2">
            <a:extLst>
              <a:ext uri="{FF2B5EF4-FFF2-40B4-BE49-F238E27FC236}">
                <a16:creationId xmlns:a16="http://schemas.microsoft.com/office/drawing/2014/main" id="{90155570-5E43-49F3-AB95-8E0BA0FDB3AA}"/>
              </a:ext>
            </a:extLst>
          </p:cNvPr>
          <p:cNvSpPr txBox="1">
            <a:spLocks/>
          </p:cNvSpPr>
          <p:nvPr/>
        </p:nvSpPr>
        <p:spPr>
          <a:xfrm>
            <a:off x="467543" y="1340768"/>
            <a:ext cx="7815945" cy="1152128"/>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tr-TR" sz="1800" dirty="0">
                <a:latin typeface="Times New Roman" panose="02020603050405020304" pitchFamily="18" charset="0"/>
                <a:cs typeface="Times New Roman" panose="02020603050405020304" pitchFamily="18" charset="0"/>
              </a:rPr>
              <a:t>Diyarbakır ve çevre iller ile ilgili araştırmalarda yararlanılabilecek dergi, kitap, gazete, broşür vb. kaynakların arşivlendiği salondur.</a:t>
            </a:r>
          </a:p>
          <a:p>
            <a:r>
              <a:rPr lang="tr-TR" sz="1800" dirty="0">
                <a:latin typeface="Times New Roman" panose="02020603050405020304" pitchFamily="18" charset="0"/>
                <a:cs typeface="Times New Roman" panose="02020603050405020304" pitchFamily="18" charset="0"/>
              </a:rPr>
              <a:t>Ayrıca bu salonda Diyarbakır’ın yetiştirdiği Ünlü Fikir ve Sanat Adamalarından Şevket </a:t>
            </a:r>
            <a:r>
              <a:rPr lang="tr-TR" sz="1800" dirty="0" err="1">
                <a:latin typeface="Times New Roman" panose="02020603050405020304" pitchFamily="18" charset="0"/>
                <a:cs typeface="Times New Roman" panose="02020603050405020304" pitchFamily="18" charset="0"/>
              </a:rPr>
              <a:t>Beysanoğlu</a:t>
            </a:r>
            <a:r>
              <a:rPr lang="tr-TR" sz="1800" dirty="0">
                <a:latin typeface="Times New Roman" panose="02020603050405020304" pitchFamily="18" charset="0"/>
                <a:cs typeface="Times New Roman" panose="02020603050405020304" pitchFamily="18" charset="0"/>
              </a:rPr>
              <a:t> ve Edebiyatçı Esma Ocak koleksiyonları da mevcuttur.</a:t>
            </a:r>
          </a:p>
          <a:p>
            <a:endParaRPr lang="tr-TR" sz="1800" dirty="0">
              <a:latin typeface="Times New Roman" panose="02020603050405020304" pitchFamily="18" charset="0"/>
              <a:cs typeface="Times New Roman" panose="02020603050405020304" pitchFamily="18" charset="0"/>
            </a:endParaRPr>
          </a:p>
          <a:p>
            <a:endParaRPr lang="tr-TR" sz="1800" dirty="0">
              <a:latin typeface="Times New Roman" panose="02020603050405020304" pitchFamily="18" charset="0"/>
              <a:cs typeface="Times New Roman" panose="02020603050405020304" pitchFamily="18" charset="0"/>
            </a:endParaRPr>
          </a:p>
          <a:p>
            <a:pPr marL="0" indent="0">
              <a:buNone/>
            </a:pPr>
            <a:endParaRPr lang="tr-TR" sz="1800" dirty="0">
              <a:latin typeface="Times New Roman" pitchFamily="18" charset="0"/>
              <a:cs typeface="Times New Roman" pitchFamily="18" charset="0"/>
            </a:endParaRPr>
          </a:p>
        </p:txBody>
      </p:sp>
      <p:pic>
        <p:nvPicPr>
          <p:cNvPr id="7" name="Resim 6">
            <a:extLst>
              <a:ext uri="{FF2B5EF4-FFF2-40B4-BE49-F238E27FC236}">
                <a16:creationId xmlns:a16="http://schemas.microsoft.com/office/drawing/2014/main" id="{4371B117-BE78-4965-BD15-507A829CDDDC}"/>
              </a:ext>
            </a:extLst>
          </p:cNvPr>
          <p:cNvPicPr>
            <a:picLocks noChangeAspect="1"/>
          </p:cNvPicPr>
          <p:nvPr/>
        </p:nvPicPr>
        <p:blipFill>
          <a:blip r:embed="rId3"/>
          <a:stretch>
            <a:fillRect/>
          </a:stretch>
        </p:blipFill>
        <p:spPr>
          <a:xfrm>
            <a:off x="467543" y="2420888"/>
            <a:ext cx="8208913" cy="3700710"/>
          </a:xfrm>
          <a:prstGeom prst="rect">
            <a:avLst/>
          </a:prstGeom>
        </p:spPr>
      </p:pic>
    </p:spTree>
    <p:extLst>
      <p:ext uri="{BB962C8B-B14F-4D97-AF65-F5344CB8AC3E}">
        <p14:creationId xmlns:p14="http://schemas.microsoft.com/office/powerpoint/2010/main" val="26005625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31" y="0"/>
            <a:ext cx="9144000" cy="6858000"/>
          </a:xfrm>
          <a:prstGeom prst="rect">
            <a:avLst/>
          </a:prstGeom>
        </p:spPr>
      </p:pic>
      <p:pic>
        <p:nvPicPr>
          <p:cNvPr id="5" name="İçerik Yer Tutucusu 3">
            <a:extLst>
              <a:ext uri="{FF2B5EF4-FFF2-40B4-BE49-F238E27FC236}">
                <a16:creationId xmlns:a16="http://schemas.microsoft.com/office/drawing/2014/main" id="{E640729A-529A-4DD5-BA0E-D1C795222A5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3528" y="1124744"/>
            <a:ext cx="8568952" cy="5040560"/>
          </a:xfrm>
          <a:prstGeom prst="rect">
            <a:avLst/>
          </a:prstGeom>
        </p:spPr>
      </p:pic>
    </p:spTree>
    <p:extLst>
      <p:ext uri="{BB962C8B-B14F-4D97-AF65-F5344CB8AC3E}">
        <p14:creationId xmlns:p14="http://schemas.microsoft.com/office/powerpoint/2010/main" val="6662890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31" y="0"/>
            <a:ext cx="9144000" cy="6858000"/>
          </a:xfrm>
          <a:prstGeom prst="rect">
            <a:avLst/>
          </a:prstGeom>
        </p:spPr>
      </p:pic>
      <p:sp>
        <p:nvSpPr>
          <p:cNvPr id="7" name="İçerik Yer Tutucusu 2">
            <a:extLst>
              <a:ext uri="{FF2B5EF4-FFF2-40B4-BE49-F238E27FC236}">
                <a16:creationId xmlns:a16="http://schemas.microsoft.com/office/drawing/2014/main" id="{E6DADD3F-7A92-44D5-B98C-E1D93EBE83EF}"/>
              </a:ext>
            </a:extLst>
          </p:cNvPr>
          <p:cNvSpPr>
            <a:spLocks noGrp="1"/>
          </p:cNvSpPr>
          <p:nvPr>
            <p:ph idx="1"/>
          </p:nvPr>
        </p:nvSpPr>
        <p:spPr>
          <a:xfrm>
            <a:off x="323528" y="1052737"/>
            <a:ext cx="7992888" cy="4248472"/>
          </a:xfrm>
        </p:spPr>
        <p:txBody>
          <a:bodyPr>
            <a:normAutofit/>
          </a:bodyPr>
          <a:lstStyle/>
          <a:p>
            <a:pPr marL="0" indent="0">
              <a:buNone/>
            </a:pPr>
            <a:r>
              <a:rPr lang="tr-TR" sz="2100" b="1" dirty="0">
                <a:latin typeface="Times New Roman" panose="02020603050405020304" pitchFamily="18" charset="0"/>
                <a:cs typeface="Times New Roman" panose="02020603050405020304" pitchFamily="18" charset="0"/>
              </a:rPr>
              <a:t>Ödünç Verme Salonu </a:t>
            </a:r>
          </a:p>
          <a:p>
            <a:pPr marL="0" indent="0">
              <a:buNone/>
            </a:pPr>
            <a:r>
              <a:rPr lang="tr-TR" sz="1800" dirty="0">
                <a:latin typeface="Times New Roman" pitchFamily="18" charset="0"/>
                <a:cs typeface="Times New Roman" pitchFamily="18" charset="0"/>
              </a:rPr>
              <a:t>Kütüphanemizin basılı kaynaklarının ‘’</a:t>
            </a:r>
            <a:r>
              <a:rPr lang="tr-TR" sz="1800" dirty="0" err="1">
                <a:latin typeface="Times New Roman" pitchFamily="18" charset="0"/>
                <a:cs typeface="Times New Roman" pitchFamily="18" charset="0"/>
              </a:rPr>
              <a:t>Dewey</a:t>
            </a:r>
            <a:r>
              <a:rPr lang="tr-TR" sz="1800" dirty="0">
                <a:latin typeface="Times New Roman" pitchFamily="18" charset="0"/>
                <a:cs typeface="Times New Roman" pitchFamily="18" charset="0"/>
              </a:rPr>
              <a:t>  Onlu Sınıflama Sistemi’’ ne göre düzenlendiği ve açık raf sistemi ile kullanıma sunulduğu bölümdür. Kullanıcılar seçtikleri kitapları Banko’daki Ödünç istasyonundan ve Self </a:t>
            </a:r>
            <a:r>
              <a:rPr lang="tr-TR" sz="1800" dirty="0" err="1">
                <a:latin typeface="Times New Roman" pitchFamily="18" charset="0"/>
                <a:cs typeface="Times New Roman" pitchFamily="18" charset="0"/>
              </a:rPr>
              <a:t>Check</a:t>
            </a:r>
            <a:r>
              <a:rPr lang="tr-TR" sz="1800" dirty="0">
                <a:latin typeface="Times New Roman" pitchFamily="18" charset="0"/>
                <a:cs typeface="Times New Roman" pitchFamily="18" charset="0"/>
              </a:rPr>
              <a:t> cihazından ‘‘Kütüphaneden Yararlanma Kuralları’’ gereğince;    </a:t>
            </a:r>
          </a:p>
          <a:p>
            <a:pPr marL="0" indent="0">
              <a:buNone/>
            </a:pPr>
            <a:r>
              <a:rPr lang="tr-TR" sz="1800" dirty="0" err="1">
                <a:latin typeface="Times New Roman" pitchFamily="18" charset="0"/>
                <a:cs typeface="Times New Roman" pitchFamily="18" charset="0"/>
              </a:rPr>
              <a:t>Önlisans</a:t>
            </a:r>
            <a:r>
              <a:rPr lang="tr-TR" sz="1800" dirty="0">
                <a:latin typeface="Times New Roman" pitchFamily="18" charset="0"/>
                <a:cs typeface="Times New Roman" pitchFamily="18" charset="0"/>
              </a:rPr>
              <a:t>/Lisans öğrencileri  : 15 gün süre ile 3 kitap</a:t>
            </a:r>
          </a:p>
          <a:p>
            <a:pPr marL="0" indent="0">
              <a:buNone/>
            </a:pPr>
            <a:r>
              <a:rPr lang="tr-TR" sz="1800" dirty="0">
                <a:latin typeface="Times New Roman" pitchFamily="18" charset="0"/>
                <a:cs typeface="Times New Roman" pitchFamily="18" charset="0"/>
              </a:rPr>
              <a:t>Yüksek lisans/Doktora öğrencileri : 21 gün süre ile 6 kitap</a:t>
            </a:r>
          </a:p>
          <a:p>
            <a:pPr marL="0" indent="0">
              <a:buNone/>
            </a:pPr>
            <a:r>
              <a:rPr lang="tr-TR" sz="1800" dirty="0">
                <a:latin typeface="Times New Roman" pitchFamily="18" charset="0"/>
                <a:cs typeface="Times New Roman" pitchFamily="18" charset="0"/>
              </a:rPr>
              <a:t>Akademik personel : 30 gün süre ile 10 kitap</a:t>
            </a:r>
          </a:p>
          <a:p>
            <a:pPr marL="0" indent="0">
              <a:buNone/>
            </a:pPr>
            <a:r>
              <a:rPr lang="tr-TR" sz="1800" dirty="0">
                <a:latin typeface="Times New Roman" pitchFamily="18" charset="0"/>
                <a:cs typeface="Times New Roman" pitchFamily="18" charset="0"/>
              </a:rPr>
              <a:t>İdari personel : 21 gün süre ile 6 kitap ödünç  alabilir.</a:t>
            </a:r>
          </a:p>
          <a:p>
            <a:pPr marL="0" indent="0">
              <a:buNone/>
            </a:pPr>
            <a:r>
              <a:rPr lang="tr-TR" sz="1800" dirty="0">
                <a:latin typeface="Times New Roman" pitchFamily="18" charset="0"/>
                <a:cs typeface="Times New Roman" pitchFamily="18" charset="0"/>
              </a:rPr>
              <a:t>Ödünç alınan materyalin süresi, başka istekli yok ise 1 kez uzatılabilir.</a:t>
            </a:r>
          </a:p>
          <a:p>
            <a:pPr marL="0" indent="0">
              <a:buNone/>
            </a:pPr>
            <a:endParaRPr lang="tr-TR" sz="1800" dirty="0">
              <a:latin typeface="Times New Roman" pitchFamily="18" charset="0"/>
              <a:cs typeface="Times New Roman" pitchFamily="18" charset="0"/>
            </a:endParaRPr>
          </a:p>
          <a:p>
            <a:pPr marL="0" indent="0">
              <a:buNone/>
            </a:pPr>
            <a:r>
              <a:rPr lang="tr-TR" sz="1800" b="1" dirty="0">
                <a:latin typeface="Times New Roman" pitchFamily="18" charset="0"/>
                <a:cs typeface="Times New Roman" pitchFamily="18" charset="0"/>
              </a:rPr>
              <a:t>UYARI : Kitapların gecikmesi veya uzatma yapılmaması durumunda her kitap için günlük 1 TL ceza uygulanır.</a:t>
            </a:r>
            <a:endParaRPr lang="tr-TR" sz="1800" b="1" dirty="0">
              <a:latin typeface="Arial" pitchFamily="34" charset="0"/>
              <a:cs typeface="Arial" pitchFamily="34" charset="0"/>
            </a:endParaRPr>
          </a:p>
        </p:txBody>
      </p:sp>
    </p:spTree>
    <p:extLst>
      <p:ext uri="{BB962C8B-B14F-4D97-AF65-F5344CB8AC3E}">
        <p14:creationId xmlns:p14="http://schemas.microsoft.com/office/powerpoint/2010/main" val="11051504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31" y="0"/>
            <a:ext cx="9144000" cy="6858000"/>
          </a:xfrm>
          <a:prstGeom prst="rect">
            <a:avLst/>
          </a:prstGeom>
        </p:spPr>
      </p:pic>
      <p:sp>
        <p:nvSpPr>
          <p:cNvPr id="6" name="1 Dikdörtgen">
            <a:extLst>
              <a:ext uri="{FF2B5EF4-FFF2-40B4-BE49-F238E27FC236}">
                <a16:creationId xmlns:a16="http://schemas.microsoft.com/office/drawing/2014/main" id="{B85CA01D-22DA-4436-B3A3-C5DBCCE9721B}"/>
              </a:ext>
            </a:extLst>
          </p:cNvPr>
          <p:cNvSpPr/>
          <p:nvPr/>
        </p:nvSpPr>
        <p:spPr>
          <a:xfrm>
            <a:off x="899592" y="980728"/>
            <a:ext cx="7704856" cy="4031873"/>
          </a:xfrm>
          <a:prstGeom prst="rect">
            <a:avLst/>
          </a:prstGeom>
        </p:spPr>
        <p:txBody>
          <a:bodyPr wrap="square">
            <a:spAutoFit/>
          </a:bodyPr>
          <a:lstStyle/>
          <a:p>
            <a:r>
              <a:rPr lang="tr-TR" sz="2000" b="1" dirty="0">
                <a:solidFill>
                  <a:schemeClr val="bg1">
                    <a:lumMod val="85000"/>
                    <a:lumOff val="15000"/>
                  </a:schemeClr>
                </a:solidFill>
                <a:latin typeface="Times New Roman" panose="02020603050405020304" pitchFamily="18" charset="0"/>
                <a:cs typeface="Times New Roman" panose="02020603050405020304" pitchFamily="18" charset="0"/>
              </a:rPr>
              <a:t>DEWEY ONLU SINIFLAMA SİSTEMİ</a:t>
            </a:r>
          </a:p>
          <a:p>
            <a:r>
              <a:rPr lang="tr-TR" sz="2000" b="1" dirty="0">
                <a:latin typeface="Times New Roman" panose="02020603050405020304" pitchFamily="18" charset="0"/>
                <a:cs typeface="Times New Roman" panose="02020603050405020304" pitchFamily="18" charset="0"/>
              </a:rPr>
              <a:t>000       GENEL KONULAR</a:t>
            </a:r>
            <a:br>
              <a:rPr lang="tr-TR" sz="2000" b="1" dirty="0">
                <a:latin typeface="Times New Roman" panose="02020603050405020304" pitchFamily="18" charset="0"/>
                <a:cs typeface="Times New Roman" panose="02020603050405020304" pitchFamily="18" charset="0"/>
              </a:rPr>
            </a:br>
            <a:r>
              <a:rPr lang="tr-TR" sz="2000" b="1" dirty="0">
                <a:latin typeface="Times New Roman" panose="02020603050405020304" pitchFamily="18" charset="0"/>
                <a:cs typeface="Times New Roman" panose="02020603050405020304" pitchFamily="18" charset="0"/>
              </a:rPr>
              <a:t>100       FELSEFE VE PSİKOLOJİ</a:t>
            </a:r>
            <a:br>
              <a:rPr lang="tr-TR" sz="2000" b="1" dirty="0">
                <a:latin typeface="Times New Roman" panose="02020603050405020304" pitchFamily="18" charset="0"/>
                <a:cs typeface="Times New Roman" panose="02020603050405020304" pitchFamily="18" charset="0"/>
              </a:rPr>
            </a:br>
            <a:r>
              <a:rPr lang="tr-TR" sz="2000" b="1" dirty="0">
                <a:latin typeface="Times New Roman" panose="02020603050405020304" pitchFamily="18" charset="0"/>
                <a:cs typeface="Times New Roman" panose="02020603050405020304" pitchFamily="18" charset="0"/>
              </a:rPr>
              <a:t>200       DİN    </a:t>
            </a:r>
            <a:br>
              <a:rPr lang="tr-TR" sz="2000" b="1" dirty="0">
                <a:latin typeface="Times New Roman" panose="02020603050405020304" pitchFamily="18" charset="0"/>
                <a:cs typeface="Times New Roman" panose="02020603050405020304" pitchFamily="18" charset="0"/>
              </a:rPr>
            </a:br>
            <a:r>
              <a:rPr lang="tr-TR" sz="2000" b="1" dirty="0">
                <a:latin typeface="Times New Roman" panose="02020603050405020304" pitchFamily="18" charset="0"/>
                <a:cs typeface="Times New Roman" panose="02020603050405020304" pitchFamily="18" charset="0"/>
              </a:rPr>
              <a:t>300       TOPLUM BİLİMLERİ       </a:t>
            </a:r>
            <a:br>
              <a:rPr lang="tr-TR" sz="2000" b="1" dirty="0">
                <a:latin typeface="Times New Roman" panose="02020603050405020304" pitchFamily="18" charset="0"/>
                <a:cs typeface="Times New Roman" panose="02020603050405020304" pitchFamily="18" charset="0"/>
              </a:rPr>
            </a:br>
            <a:r>
              <a:rPr lang="tr-TR" sz="2000" b="1" dirty="0">
                <a:latin typeface="Times New Roman" panose="02020603050405020304" pitchFamily="18" charset="0"/>
                <a:cs typeface="Times New Roman" panose="02020603050405020304" pitchFamily="18" charset="0"/>
              </a:rPr>
              <a:t>400       DİL VE BİLİM</a:t>
            </a:r>
            <a:br>
              <a:rPr lang="tr-TR" sz="2000" b="1" dirty="0">
                <a:latin typeface="Times New Roman" panose="02020603050405020304" pitchFamily="18" charset="0"/>
                <a:cs typeface="Times New Roman" panose="02020603050405020304" pitchFamily="18" charset="0"/>
              </a:rPr>
            </a:br>
            <a:r>
              <a:rPr lang="tr-TR" sz="2000" b="1" dirty="0">
                <a:latin typeface="Times New Roman" panose="02020603050405020304" pitchFamily="18" charset="0"/>
                <a:cs typeface="Times New Roman" panose="02020603050405020304" pitchFamily="18" charset="0"/>
              </a:rPr>
              <a:t>500       DOĞA BİLİMLERİ VE MATEMATİK</a:t>
            </a:r>
            <a:br>
              <a:rPr lang="tr-TR" sz="2000" b="1" dirty="0">
                <a:latin typeface="Times New Roman" panose="02020603050405020304" pitchFamily="18" charset="0"/>
                <a:cs typeface="Times New Roman" panose="02020603050405020304" pitchFamily="18" charset="0"/>
              </a:rPr>
            </a:br>
            <a:r>
              <a:rPr lang="tr-TR" sz="2000" b="1" dirty="0">
                <a:latin typeface="Times New Roman" panose="02020603050405020304" pitchFamily="18" charset="0"/>
                <a:cs typeface="Times New Roman" panose="02020603050405020304" pitchFamily="18" charset="0"/>
              </a:rPr>
              <a:t>600       TEKNOLOJİ (UYGULAMALI BİLİMLER)</a:t>
            </a:r>
            <a:br>
              <a:rPr lang="tr-TR" sz="2000" b="1" dirty="0">
                <a:latin typeface="Times New Roman" panose="02020603050405020304" pitchFamily="18" charset="0"/>
                <a:cs typeface="Times New Roman" panose="02020603050405020304" pitchFamily="18" charset="0"/>
              </a:rPr>
            </a:br>
            <a:r>
              <a:rPr lang="tr-TR" sz="2000" b="1" dirty="0">
                <a:latin typeface="Times New Roman" panose="02020603050405020304" pitchFamily="18" charset="0"/>
                <a:cs typeface="Times New Roman" panose="02020603050405020304" pitchFamily="18" charset="0"/>
              </a:rPr>
              <a:t>700       SANATLAR</a:t>
            </a:r>
            <a:br>
              <a:rPr lang="tr-TR" sz="2000" b="1" dirty="0">
                <a:latin typeface="Times New Roman" panose="02020603050405020304" pitchFamily="18" charset="0"/>
                <a:cs typeface="Times New Roman" panose="02020603050405020304" pitchFamily="18" charset="0"/>
              </a:rPr>
            </a:br>
            <a:r>
              <a:rPr lang="tr-TR" sz="2000" b="1" dirty="0">
                <a:latin typeface="Times New Roman" panose="02020603050405020304" pitchFamily="18" charset="0"/>
                <a:cs typeface="Times New Roman" panose="02020603050405020304" pitchFamily="18" charset="0"/>
              </a:rPr>
              <a:t>800       EDEBİYAT VE RETORİK (GÜZEL ANLATIM SANATI)</a:t>
            </a:r>
            <a:br>
              <a:rPr lang="tr-TR" sz="2000" b="1" dirty="0">
                <a:latin typeface="Times New Roman" panose="02020603050405020304" pitchFamily="18" charset="0"/>
                <a:cs typeface="Times New Roman" panose="02020603050405020304" pitchFamily="18" charset="0"/>
              </a:rPr>
            </a:br>
            <a:r>
              <a:rPr lang="tr-TR" sz="2000" b="1" dirty="0">
                <a:latin typeface="Times New Roman" panose="02020603050405020304" pitchFamily="18" charset="0"/>
                <a:cs typeface="Times New Roman" panose="02020603050405020304" pitchFamily="18" charset="0"/>
              </a:rPr>
              <a:t>900       COĞRAFYA, TARİH VE YARDIMCI DİSİPLİNLER</a:t>
            </a:r>
          </a:p>
          <a:p>
            <a:endParaRPr lang="tr-TR" dirty="0"/>
          </a:p>
          <a:p>
            <a:endParaRPr lang="tr-TR" dirty="0"/>
          </a:p>
        </p:txBody>
      </p:sp>
    </p:spTree>
    <p:extLst>
      <p:ext uri="{BB962C8B-B14F-4D97-AF65-F5344CB8AC3E}">
        <p14:creationId xmlns:p14="http://schemas.microsoft.com/office/powerpoint/2010/main" val="9410067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31" y="0"/>
            <a:ext cx="9144000" cy="6858000"/>
          </a:xfrm>
          <a:prstGeom prst="rect">
            <a:avLst/>
          </a:prstGeom>
        </p:spPr>
      </p:pic>
      <p:pic>
        <p:nvPicPr>
          <p:cNvPr id="5" name="Picture 2">
            <a:extLst>
              <a:ext uri="{FF2B5EF4-FFF2-40B4-BE49-F238E27FC236}">
                <a16:creationId xmlns:a16="http://schemas.microsoft.com/office/drawing/2014/main" id="{B8FA8696-D24D-496E-B5C4-98496C1B7E58}"/>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395536" y="980728"/>
            <a:ext cx="8568952"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2214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pic>
        <p:nvPicPr>
          <p:cNvPr id="6" name="Picture 3">
            <a:extLst>
              <a:ext uri="{FF2B5EF4-FFF2-40B4-BE49-F238E27FC236}">
                <a16:creationId xmlns:a16="http://schemas.microsoft.com/office/drawing/2014/main" id="{08EC1CA1-64EA-420D-B4F4-5D8002289576}"/>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484784"/>
            <a:ext cx="352295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Dikdörtgen 6">
            <a:extLst>
              <a:ext uri="{FF2B5EF4-FFF2-40B4-BE49-F238E27FC236}">
                <a16:creationId xmlns:a16="http://schemas.microsoft.com/office/drawing/2014/main" id="{BE352592-9F4E-48BD-A557-C876369F15A8}"/>
              </a:ext>
            </a:extLst>
          </p:cNvPr>
          <p:cNvSpPr/>
          <p:nvPr/>
        </p:nvSpPr>
        <p:spPr>
          <a:xfrm>
            <a:off x="4427984" y="1437708"/>
            <a:ext cx="4392488" cy="2308324"/>
          </a:xfrm>
          <a:prstGeom prst="rect">
            <a:avLst/>
          </a:prstGeom>
        </p:spPr>
        <p:txBody>
          <a:bodyPr wrap="square">
            <a:spAutoFit/>
          </a:bodyPr>
          <a:lstStyle/>
          <a:p>
            <a:r>
              <a:rPr lang="tr-TR" b="1" dirty="0">
                <a:latin typeface="Times New Roman" pitchFamily="18" charset="0"/>
                <a:cs typeface="Times New Roman" pitchFamily="18" charset="0"/>
              </a:rPr>
              <a:t>Görsel – İşitsel Yayın Salonu </a:t>
            </a:r>
            <a:endParaRPr lang="tr-TR" dirty="0">
              <a:latin typeface="Arial" pitchFamily="34" charset="0"/>
              <a:cs typeface="Arial" pitchFamily="34" charset="0"/>
            </a:endParaRPr>
          </a:p>
          <a:p>
            <a:r>
              <a:rPr lang="tr-TR" dirty="0">
                <a:latin typeface="Times New Roman" pitchFamily="18" charset="0"/>
                <a:cs typeface="Times New Roman" pitchFamily="18" charset="0"/>
              </a:rPr>
              <a:t>Kullanıcılarımız bu bölümde 10 adet bilgisayar ile koleksiyonumuzda yer alan  </a:t>
            </a:r>
            <a:r>
              <a:rPr lang="tr-TR" dirty="0" err="1">
                <a:latin typeface="Times New Roman" pitchFamily="18" charset="0"/>
                <a:cs typeface="Times New Roman" pitchFamily="18" charset="0"/>
              </a:rPr>
              <a:t>Cd-Room</a:t>
            </a:r>
            <a:r>
              <a:rPr lang="tr-TR" dirty="0">
                <a:latin typeface="Times New Roman" pitchFamily="18" charset="0"/>
                <a:cs typeface="Times New Roman" pitchFamily="18" charset="0"/>
              </a:rPr>
              <a:t> /DVD’ </a:t>
            </a:r>
            <a:r>
              <a:rPr lang="tr-TR" dirty="0" err="1">
                <a:latin typeface="Times New Roman" pitchFamily="18" charset="0"/>
                <a:cs typeface="Times New Roman" pitchFamily="18" charset="0"/>
              </a:rPr>
              <a:t>lerden</a:t>
            </a:r>
            <a:r>
              <a:rPr lang="tr-TR" dirty="0">
                <a:latin typeface="Times New Roman" pitchFamily="18" charset="0"/>
                <a:cs typeface="Times New Roman" pitchFamily="18" charset="0"/>
              </a:rPr>
              <a:t> müzik dinleyebilir, film izleyebilir veya kitap, tez ve süreli yayın </a:t>
            </a:r>
            <a:r>
              <a:rPr lang="tr-TR" dirty="0" err="1">
                <a:latin typeface="Times New Roman" pitchFamily="18" charset="0"/>
                <a:cs typeface="Times New Roman" pitchFamily="18" charset="0"/>
              </a:rPr>
              <a:t>Cd’lerinden</a:t>
            </a:r>
            <a:r>
              <a:rPr lang="tr-TR" dirty="0">
                <a:latin typeface="Times New Roman" pitchFamily="18" charset="0"/>
                <a:cs typeface="Times New Roman" pitchFamily="18" charset="0"/>
              </a:rPr>
              <a:t>  de yararlanabilirler. Ayrıca  Toplu Gösterim Salonunu da  en az 5 kişilik gruplar oluşturmak koşulu ile kullanabilirler</a:t>
            </a:r>
          </a:p>
        </p:txBody>
      </p:sp>
    </p:spTree>
    <p:extLst>
      <p:ext uri="{BB962C8B-B14F-4D97-AF65-F5344CB8AC3E}">
        <p14:creationId xmlns:p14="http://schemas.microsoft.com/office/powerpoint/2010/main" val="21249829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pic>
        <p:nvPicPr>
          <p:cNvPr id="8" name="Picture 3">
            <a:extLst>
              <a:ext uri="{FF2B5EF4-FFF2-40B4-BE49-F238E27FC236}">
                <a16:creationId xmlns:a16="http://schemas.microsoft.com/office/drawing/2014/main" id="{6A43724E-A839-478E-9ADC-ED27BA47A37E}"/>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79512" y="1196752"/>
            <a:ext cx="8712967" cy="4929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40675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sp>
        <p:nvSpPr>
          <p:cNvPr id="5" name="İçerik Yer Tutucusu 2">
            <a:extLst>
              <a:ext uri="{FF2B5EF4-FFF2-40B4-BE49-F238E27FC236}">
                <a16:creationId xmlns:a16="http://schemas.microsoft.com/office/drawing/2014/main" id="{1C85A4C3-F634-4979-BC46-9EBDE825BF6C}"/>
              </a:ext>
            </a:extLst>
          </p:cNvPr>
          <p:cNvSpPr>
            <a:spLocks noGrp="1"/>
          </p:cNvSpPr>
          <p:nvPr>
            <p:ph idx="1"/>
          </p:nvPr>
        </p:nvSpPr>
        <p:spPr>
          <a:xfrm>
            <a:off x="251520" y="764704"/>
            <a:ext cx="8712968" cy="5328592"/>
          </a:xfrm>
        </p:spPr>
        <p:txBody>
          <a:bodyPr>
            <a:normAutofit fontScale="40000" lnSpcReduction="20000"/>
          </a:bodyPr>
          <a:lstStyle/>
          <a:p>
            <a:pPr marL="0" indent="0">
              <a:buNone/>
            </a:pPr>
            <a:endParaRPr lang="tr-TR" sz="2400" b="1" dirty="0">
              <a:solidFill>
                <a:schemeClr val="bg1"/>
              </a:solidFill>
              <a:latin typeface="Times New Roman" pitchFamily="18" charset="0"/>
              <a:cs typeface="Times New Roman" pitchFamily="18" charset="0"/>
            </a:endParaRPr>
          </a:p>
          <a:p>
            <a:pPr marL="0" indent="0">
              <a:buNone/>
            </a:pPr>
            <a:r>
              <a:rPr lang="tr-TR" sz="12300" b="1" dirty="0">
                <a:latin typeface="Times New Roman" pitchFamily="18" charset="0"/>
                <a:cs typeface="Times New Roman" pitchFamily="18" charset="0"/>
              </a:rPr>
              <a:t>Grup Çalışma Odaları</a:t>
            </a:r>
          </a:p>
          <a:p>
            <a:pPr marL="0" indent="0">
              <a:buNone/>
            </a:pPr>
            <a:r>
              <a:rPr lang="tr-TR" sz="10000" dirty="0">
                <a:latin typeface="Times New Roman" pitchFamily="18" charset="0"/>
                <a:cs typeface="Times New Roman" pitchFamily="18" charset="0"/>
              </a:rPr>
              <a:t>Kütüphanemizde giriş katında 5, birinci katta 12 adet olmak üzere toplam  17 adet grup çalışma odası bulunmaktadır. Grup çalışma odalarını, öğretim elemanları hariç, en az üç kişilik gruplar halinde olmak üzere ilgili bölümde kayıt yaptırarak kullanmak mümkündür.</a:t>
            </a:r>
          </a:p>
          <a:p>
            <a:endParaRPr lang="tr-TR" dirty="0"/>
          </a:p>
        </p:txBody>
      </p:sp>
    </p:spTree>
    <p:extLst>
      <p:ext uri="{BB962C8B-B14F-4D97-AF65-F5344CB8AC3E}">
        <p14:creationId xmlns:p14="http://schemas.microsoft.com/office/powerpoint/2010/main" val="14631830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sp>
        <p:nvSpPr>
          <p:cNvPr id="6" name="İçerik Yer Tutucusu 2">
            <a:extLst>
              <a:ext uri="{FF2B5EF4-FFF2-40B4-BE49-F238E27FC236}">
                <a16:creationId xmlns:a16="http://schemas.microsoft.com/office/drawing/2014/main" id="{CC6D521B-6687-425C-BB82-4B623FC545A0}"/>
              </a:ext>
            </a:extLst>
          </p:cNvPr>
          <p:cNvSpPr>
            <a:spLocks noGrp="1"/>
          </p:cNvSpPr>
          <p:nvPr>
            <p:ph idx="1"/>
          </p:nvPr>
        </p:nvSpPr>
        <p:spPr>
          <a:xfrm>
            <a:off x="179512" y="980728"/>
            <a:ext cx="8812088" cy="1296144"/>
          </a:xfrm>
        </p:spPr>
        <p:txBody>
          <a:bodyPr>
            <a:normAutofit fontScale="25000" lnSpcReduction="20000"/>
          </a:bodyPr>
          <a:lstStyle/>
          <a:p>
            <a:pPr marL="0" indent="0">
              <a:buNone/>
            </a:pPr>
            <a:r>
              <a:rPr lang="tr-TR" sz="4300" b="1" dirty="0">
                <a:latin typeface="Times New Roman" pitchFamily="18" charset="0"/>
                <a:cs typeface="Times New Roman" pitchFamily="18" charset="0"/>
              </a:rPr>
              <a:t>  </a:t>
            </a:r>
          </a:p>
          <a:p>
            <a:pPr marL="0" indent="0">
              <a:buNone/>
            </a:pPr>
            <a:r>
              <a:rPr lang="tr-TR" sz="8000" b="1" dirty="0">
                <a:latin typeface="Times New Roman" pitchFamily="18" charset="0"/>
                <a:cs typeface="Times New Roman" pitchFamily="18" charset="0"/>
              </a:rPr>
              <a:t>Engelsiz Kütüphane</a:t>
            </a:r>
          </a:p>
          <a:p>
            <a:pPr marL="0" indent="0">
              <a:buNone/>
            </a:pPr>
            <a:r>
              <a:rPr lang="tr-TR" sz="6400" dirty="0">
                <a:latin typeface="Times New Roman" panose="02020603050405020304" pitchFamily="18" charset="0"/>
                <a:cs typeface="Times New Roman" panose="02020603050405020304" pitchFamily="18" charset="0"/>
              </a:rPr>
              <a:t>Engelsiz Kütüphanede yer alan şekil kabartma cihazı, kabartma harfli (Braille) yazıcı yine Braille alfabesine uygun klavye, daktilo ile taşınabilir kitap okuma cihazı ve ekran okuma programı (JAWS) yüklü bilgisayarlar, sayesinde görme engelli kullanıcılarımıza da hizmet vermekteyiz.</a:t>
            </a:r>
            <a:endParaRPr lang="tr-TR" sz="2000" dirty="0">
              <a:latin typeface="Times New Roman" pitchFamily="18" charset="0"/>
              <a:cs typeface="Times New Roman" pitchFamily="18" charset="0"/>
            </a:endParaRPr>
          </a:p>
        </p:txBody>
      </p:sp>
      <p:pic>
        <p:nvPicPr>
          <p:cNvPr id="7" name="Resim 6">
            <a:extLst>
              <a:ext uri="{FF2B5EF4-FFF2-40B4-BE49-F238E27FC236}">
                <a16:creationId xmlns:a16="http://schemas.microsoft.com/office/drawing/2014/main" id="{AD66F1CB-1F20-4407-8489-7022DCE575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4409" y="2329633"/>
            <a:ext cx="3456384" cy="3979686"/>
          </a:xfrm>
          <a:prstGeom prst="rect">
            <a:avLst/>
          </a:prstGeom>
        </p:spPr>
      </p:pic>
      <p:pic>
        <p:nvPicPr>
          <p:cNvPr id="8" name="Picture 2" descr="http://www.dicle.edu.tr/thumbnailservice4.aspx?f=Photos/b672c2d5-ac84-478a-b9ba-5b0253f4900d.JPG&amp;w=500&amp;h=0">
            <a:extLst>
              <a:ext uri="{FF2B5EF4-FFF2-40B4-BE49-F238E27FC236}">
                <a16:creationId xmlns:a16="http://schemas.microsoft.com/office/drawing/2014/main" id="{FA839957-77EC-4368-825C-BDF008974D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2329632"/>
            <a:ext cx="3408313" cy="3979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6992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sp>
        <p:nvSpPr>
          <p:cNvPr id="9" name="Metin kutusu 8">
            <a:extLst>
              <a:ext uri="{FF2B5EF4-FFF2-40B4-BE49-F238E27FC236}">
                <a16:creationId xmlns:a16="http://schemas.microsoft.com/office/drawing/2014/main" id="{178F3947-A6C5-44EE-BB2A-DE5192A34DF1}"/>
              </a:ext>
            </a:extLst>
          </p:cNvPr>
          <p:cNvSpPr txBox="1"/>
          <p:nvPr/>
        </p:nvSpPr>
        <p:spPr>
          <a:xfrm>
            <a:off x="1547664" y="764704"/>
            <a:ext cx="7488832" cy="923330"/>
          </a:xfrm>
          <a:prstGeom prst="rect">
            <a:avLst/>
          </a:prstGeom>
          <a:noFill/>
        </p:spPr>
        <p:txBody>
          <a:bodyPr wrap="square">
            <a:spAutoFit/>
          </a:bodyPr>
          <a:lstStyle/>
          <a:p>
            <a:r>
              <a:rPr lang="tr-TR" sz="1800" dirty="0">
                <a:latin typeface="Times New Roman" pitchFamily="18" charset="0"/>
                <a:cs typeface="Times New Roman" pitchFamily="18" charset="0"/>
              </a:rPr>
              <a:t>Gerek Kütüphanemizin düzenleyeceği toplantıların gerekse Üniversitemizin düzenleyeceği panel, seminer , eğitim çalışmaları </a:t>
            </a:r>
            <a:r>
              <a:rPr lang="tr-TR" sz="1800" dirty="0" err="1">
                <a:latin typeface="Times New Roman" pitchFamily="18" charset="0"/>
                <a:cs typeface="Times New Roman" pitchFamily="18" charset="0"/>
              </a:rPr>
              <a:t>v.b</a:t>
            </a:r>
            <a:r>
              <a:rPr lang="tr-TR" sz="1800" dirty="0">
                <a:latin typeface="Times New Roman" pitchFamily="18" charset="0"/>
                <a:cs typeface="Times New Roman" pitchFamily="18" charset="0"/>
              </a:rPr>
              <a:t> toplantıların yapılabileceği salondur. Toplantı salonu  78  kişi kapasitelidir.</a:t>
            </a:r>
            <a:endParaRPr lang="tr-TR" dirty="0"/>
          </a:p>
        </p:txBody>
      </p:sp>
      <p:pic>
        <p:nvPicPr>
          <p:cNvPr id="10" name="Picture 2">
            <a:extLst>
              <a:ext uri="{FF2B5EF4-FFF2-40B4-BE49-F238E27FC236}">
                <a16:creationId xmlns:a16="http://schemas.microsoft.com/office/drawing/2014/main" id="{9FB091CB-57C6-462C-B2D2-54691D6A6A2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44"/>
          <a:stretch/>
        </p:blipFill>
        <p:spPr bwMode="auto">
          <a:xfrm>
            <a:off x="251520" y="1688034"/>
            <a:ext cx="8784976" cy="4981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59807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pic>
        <p:nvPicPr>
          <p:cNvPr id="5" name="Picture 2" descr="C:\Users\hjhjhgj\Desktop\1376376_10151908685011772_1688703073_n.jpg">
            <a:extLst>
              <a:ext uri="{FF2B5EF4-FFF2-40B4-BE49-F238E27FC236}">
                <a16:creationId xmlns:a16="http://schemas.microsoft.com/office/drawing/2014/main" id="{B04AFEE3-9726-43F2-964C-EFA883389B2F}"/>
              </a:ext>
            </a:extLst>
          </p:cNvPr>
          <p:cNvPicPr>
            <a:picLocks noGrp="1" noChangeAspect="1" noChangeArrowheads="1"/>
          </p:cNvPicPr>
          <p:nvPr>
            <p:ph idx="1"/>
          </p:nvPr>
        </p:nvPicPr>
        <p:blipFill>
          <a:blip r:embed="rId3" cstate="print"/>
          <a:stretch>
            <a:fillRect/>
          </a:stretch>
        </p:blipFill>
        <p:spPr bwMode="auto">
          <a:xfrm>
            <a:off x="323528" y="1052736"/>
            <a:ext cx="8568952" cy="5544616"/>
          </a:xfrm>
          <a:prstGeom prst="rect">
            <a:avLst/>
          </a:prstGeom>
          <a:noFill/>
        </p:spPr>
      </p:pic>
    </p:spTree>
    <p:extLst>
      <p:ext uri="{BB962C8B-B14F-4D97-AF65-F5344CB8AC3E}">
        <p14:creationId xmlns:p14="http://schemas.microsoft.com/office/powerpoint/2010/main" val="7585987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sp>
        <p:nvSpPr>
          <p:cNvPr id="7" name="Metin kutusu 6">
            <a:extLst>
              <a:ext uri="{FF2B5EF4-FFF2-40B4-BE49-F238E27FC236}">
                <a16:creationId xmlns:a16="http://schemas.microsoft.com/office/drawing/2014/main" id="{8016A980-9EA9-430C-9E66-0D5CF8E2BAEB}"/>
              </a:ext>
            </a:extLst>
          </p:cNvPr>
          <p:cNvSpPr txBox="1"/>
          <p:nvPr/>
        </p:nvSpPr>
        <p:spPr>
          <a:xfrm>
            <a:off x="1763688" y="908720"/>
            <a:ext cx="6912768" cy="1200329"/>
          </a:xfrm>
          <a:prstGeom prst="rect">
            <a:avLst/>
          </a:prstGeom>
          <a:noFill/>
        </p:spPr>
        <p:txBody>
          <a:bodyPr wrap="square">
            <a:spAutoFit/>
          </a:bodyPr>
          <a:lstStyle/>
          <a:p>
            <a:pPr marL="0" indent="0">
              <a:buNone/>
            </a:pPr>
            <a:r>
              <a:rPr lang="tr-TR" sz="1800" dirty="0">
                <a:latin typeface="Times New Roman" pitchFamily="18" charset="0"/>
                <a:cs typeface="Times New Roman" pitchFamily="18" charset="0"/>
              </a:rPr>
              <a:t>Bu bölümde kullanıcılarımızın çanta vb. eşyalarını bırakabilecekleri kilitli emanet dolapları bulunmaktadır. Ayrıca grup çalışma odaları ile kullanıcı bilgisayarlarının randevuları ve denetimleri de bu bölümde yapılmaktadır.</a:t>
            </a:r>
          </a:p>
        </p:txBody>
      </p:sp>
      <p:pic>
        <p:nvPicPr>
          <p:cNvPr id="8" name="Resim 7">
            <a:extLst>
              <a:ext uri="{FF2B5EF4-FFF2-40B4-BE49-F238E27FC236}">
                <a16:creationId xmlns:a16="http://schemas.microsoft.com/office/drawing/2014/main" id="{C7743F3D-42DD-46FA-BBB7-8A1C78768669}"/>
              </a:ext>
            </a:extLst>
          </p:cNvPr>
          <p:cNvPicPr>
            <a:picLocks noChangeAspect="1"/>
          </p:cNvPicPr>
          <p:nvPr/>
        </p:nvPicPr>
        <p:blipFill>
          <a:blip r:embed="rId3"/>
          <a:stretch>
            <a:fillRect/>
          </a:stretch>
        </p:blipFill>
        <p:spPr>
          <a:xfrm>
            <a:off x="251520" y="2109049"/>
            <a:ext cx="8712968" cy="4560312"/>
          </a:xfrm>
          <a:prstGeom prst="rect">
            <a:avLst/>
          </a:prstGeom>
        </p:spPr>
      </p:pic>
    </p:spTree>
    <p:extLst>
      <p:ext uri="{BB962C8B-B14F-4D97-AF65-F5344CB8AC3E}">
        <p14:creationId xmlns:p14="http://schemas.microsoft.com/office/powerpoint/2010/main" val="39152871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pic>
        <p:nvPicPr>
          <p:cNvPr id="5" name="İçerik Yer Tutucusu 5">
            <a:extLst>
              <a:ext uri="{FF2B5EF4-FFF2-40B4-BE49-F238E27FC236}">
                <a16:creationId xmlns:a16="http://schemas.microsoft.com/office/drawing/2014/main" id="{3AED0006-8ECE-4B80-874F-E5C931C4514F}"/>
              </a:ext>
            </a:extLst>
          </p:cNvPr>
          <p:cNvPicPr>
            <a:picLocks noGrp="1" noChangeAspect="1"/>
          </p:cNvPicPr>
          <p:nvPr>
            <p:ph idx="1"/>
          </p:nvPr>
        </p:nvPicPr>
        <p:blipFill>
          <a:blip r:embed="rId3"/>
          <a:stretch>
            <a:fillRect/>
          </a:stretch>
        </p:blipFill>
        <p:spPr>
          <a:xfrm>
            <a:off x="157162" y="980728"/>
            <a:ext cx="8735317" cy="5688632"/>
          </a:xfrm>
          <a:prstGeom prst="rect">
            <a:avLst/>
          </a:prstGeom>
        </p:spPr>
      </p:pic>
    </p:spTree>
    <p:extLst>
      <p:ext uri="{BB962C8B-B14F-4D97-AF65-F5344CB8AC3E}">
        <p14:creationId xmlns:p14="http://schemas.microsoft.com/office/powerpoint/2010/main" val="17876708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sp>
        <p:nvSpPr>
          <p:cNvPr id="6" name="Dikdörtgen 5">
            <a:extLst>
              <a:ext uri="{FF2B5EF4-FFF2-40B4-BE49-F238E27FC236}">
                <a16:creationId xmlns:a16="http://schemas.microsoft.com/office/drawing/2014/main" id="{91EDC81F-8D82-444C-AD2E-E983BCC9AFF0}"/>
              </a:ext>
            </a:extLst>
          </p:cNvPr>
          <p:cNvSpPr/>
          <p:nvPr/>
        </p:nvSpPr>
        <p:spPr>
          <a:xfrm>
            <a:off x="1907704" y="764704"/>
            <a:ext cx="5544616" cy="388696"/>
          </a:xfrm>
          <a:prstGeom prst="rect">
            <a:avLst/>
          </a:prstGeom>
        </p:spPr>
        <p:txBody>
          <a:bodyPr wrap="square">
            <a:spAutoFit/>
          </a:bodyPr>
          <a:lstStyle/>
          <a:p>
            <a:pPr>
              <a:lnSpc>
                <a:spcPct val="107000"/>
              </a:lnSpc>
              <a:spcAft>
                <a:spcPts val="800"/>
              </a:spcAft>
            </a:pPr>
            <a:r>
              <a:rPr lang="tr-TR" b="1" dirty="0">
                <a:latin typeface="Times New Roman" panose="02020603050405020304" pitchFamily="18" charset="0"/>
                <a:ea typeface="Calibri" panose="020F0502020204030204" pitchFamily="34" charset="0"/>
                <a:cs typeface="Times New Roman" panose="02020603050405020304" pitchFamily="18" charset="0"/>
              </a:rPr>
              <a:t>Self </a:t>
            </a:r>
            <a:r>
              <a:rPr lang="tr-TR" b="1" dirty="0" err="1">
                <a:latin typeface="Times New Roman" panose="02020603050405020304" pitchFamily="18" charset="0"/>
                <a:ea typeface="Calibri" panose="020F0502020204030204" pitchFamily="34" charset="0"/>
                <a:cs typeface="Times New Roman" panose="02020603050405020304" pitchFamily="18" charset="0"/>
              </a:rPr>
              <a:t>Check</a:t>
            </a:r>
            <a:r>
              <a:rPr lang="tr-TR" b="1" dirty="0">
                <a:latin typeface="Times New Roman" panose="02020603050405020304" pitchFamily="18" charset="0"/>
                <a:ea typeface="Calibri" panose="020F0502020204030204" pitchFamily="34" charset="0"/>
                <a:cs typeface="Times New Roman" panose="02020603050405020304" pitchFamily="18" charset="0"/>
              </a:rPr>
              <a:t> Cihazı (Otomatik Ödünç İade İstasyonu)</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Dikdörtgen 6">
            <a:extLst>
              <a:ext uri="{FF2B5EF4-FFF2-40B4-BE49-F238E27FC236}">
                <a16:creationId xmlns:a16="http://schemas.microsoft.com/office/drawing/2014/main" id="{C65D49BE-2E6A-48C9-838C-B613BB19395A}"/>
              </a:ext>
            </a:extLst>
          </p:cNvPr>
          <p:cNvSpPr/>
          <p:nvPr/>
        </p:nvSpPr>
        <p:spPr>
          <a:xfrm>
            <a:off x="827584" y="1340768"/>
            <a:ext cx="3384376" cy="3055965"/>
          </a:xfrm>
          <a:prstGeom prst="rect">
            <a:avLst/>
          </a:prstGeom>
        </p:spPr>
        <p:txBody>
          <a:bodyPr wrap="square">
            <a:spAutoFit/>
          </a:bodyPr>
          <a:lstStyle/>
          <a:p>
            <a:pPr>
              <a:lnSpc>
                <a:spcPct val="107000"/>
              </a:lnSpc>
              <a:spcAft>
                <a:spcPts val="800"/>
              </a:spcAft>
            </a:pPr>
            <a:r>
              <a:rPr lang="tr-TR" dirty="0">
                <a:latin typeface="Times New Roman" panose="02020603050405020304" pitchFamily="18" charset="0"/>
                <a:ea typeface="Calibri" panose="020F0502020204030204" pitchFamily="34" charset="0"/>
                <a:cs typeface="Times New Roman" panose="02020603050405020304" pitchFamily="18" charset="0"/>
              </a:rPr>
              <a:t>Ödünç-iade ve uzatma işlemlerinin personele ihtiyaç duymadan hızlı ve kolay bir şekilde yapılmasını sağlayan self-</a:t>
            </a:r>
            <a:r>
              <a:rPr lang="tr-TR" dirty="0" err="1">
                <a:latin typeface="Times New Roman" panose="02020603050405020304" pitchFamily="18" charset="0"/>
                <a:ea typeface="Calibri" panose="020F0502020204030204" pitchFamily="34" charset="0"/>
                <a:cs typeface="Times New Roman" panose="02020603050405020304" pitchFamily="18" charset="0"/>
              </a:rPr>
              <a:t>check</a:t>
            </a:r>
            <a:r>
              <a:rPr lang="tr-TR" dirty="0">
                <a:latin typeface="Times New Roman" panose="02020603050405020304" pitchFamily="18" charset="0"/>
                <a:ea typeface="Calibri" panose="020F0502020204030204" pitchFamily="34" charset="0"/>
                <a:cs typeface="Times New Roman" panose="02020603050405020304" pitchFamily="18" charset="0"/>
              </a:rPr>
              <a:t> cihazı hizmete girmiştir. Ödünç alma işlemlerini hafta içi 09:00-17:00 saatlerinde, iade ve uzatma işlemlerinin ise 09.00-24.00 saatlerinde self-</a:t>
            </a:r>
            <a:r>
              <a:rPr lang="tr-TR" dirty="0" err="1">
                <a:latin typeface="Times New Roman" panose="02020603050405020304" pitchFamily="18" charset="0"/>
                <a:ea typeface="Calibri" panose="020F0502020204030204" pitchFamily="34" charset="0"/>
                <a:cs typeface="Times New Roman" panose="02020603050405020304" pitchFamily="18" charset="0"/>
              </a:rPr>
              <a:t>check</a:t>
            </a:r>
            <a:r>
              <a:rPr lang="tr-TR" dirty="0">
                <a:latin typeface="Times New Roman" panose="02020603050405020304" pitchFamily="18" charset="0"/>
                <a:ea typeface="Calibri" panose="020F0502020204030204" pitchFamily="34" charset="0"/>
                <a:cs typeface="Times New Roman" panose="02020603050405020304" pitchFamily="18" charset="0"/>
              </a:rPr>
              <a:t> cihazını kullanarak yapabilirsiniz</a:t>
            </a:r>
            <a:r>
              <a:rPr lang="tr-TR"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p>
        </p:txBody>
      </p:sp>
      <p:pic>
        <p:nvPicPr>
          <p:cNvPr id="8" name="Resim 7" descr="C:\Users\user\Desktop\Yeni klasör\WhatsApp Image 2022-01-17 at 10.12.44.jpeg">
            <a:extLst>
              <a:ext uri="{FF2B5EF4-FFF2-40B4-BE49-F238E27FC236}">
                <a16:creationId xmlns:a16="http://schemas.microsoft.com/office/drawing/2014/main" id="{D6F007CC-AB11-4BF3-B117-6485A94712A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500661" y="1268760"/>
            <a:ext cx="4031779" cy="5256584"/>
          </a:xfrm>
          <a:prstGeom prst="rect">
            <a:avLst/>
          </a:prstGeom>
          <a:noFill/>
          <a:ln>
            <a:noFill/>
          </a:ln>
        </p:spPr>
      </p:pic>
    </p:spTree>
    <p:extLst>
      <p:ext uri="{BB962C8B-B14F-4D97-AF65-F5344CB8AC3E}">
        <p14:creationId xmlns:p14="http://schemas.microsoft.com/office/powerpoint/2010/main" val="21011439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pic>
        <p:nvPicPr>
          <p:cNvPr id="9" name="Resim 8" descr="C:\Users\user\Desktop\Yeni klasör\IMG_3483.JPG">
            <a:extLst>
              <a:ext uri="{FF2B5EF4-FFF2-40B4-BE49-F238E27FC236}">
                <a16:creationId xmlns:a16="http://schemas.microsoft.com/office/drawing/2014/main" id="{250E0E07-395C-4CA3-8F2D-62FF9A151C5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1052736"/>
            <a:ext cx="7344816" cy="5466790"/>
          </a:xfrm>
          <a:prstGeom prst="rect">
            <a:avLst/>
          </a:prstGeom>
          <a:noFill/>
          <a:ln>
            <a:noFill/>
          </a:ln>
        </p:spPr>
      </p:pic>
    </p:spTree>
    <p:extLst>
      <p:ext uri="{BB962C8B-B14F-4D97-AF65-F5344CB8AC3E}">
        <p14:creationId xmlns:p14="http://schemas.microsoft.com/office/powerpoint/2010/main" val="170185790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sp>
        <p:nvSpPr>
          <p:cNvPr id="5" name="Unvan 1">
            <a:extLst>
              <a:ext uri="{FF2B5EF4-FFF2-40B4-BE49-F238E27FC236}">
                <a16:creationId xmlns:a16="http://schemas.microsoft.com/office/drawing/2014/main" id="{6491EF1C-7C4D-46FC-A796-724106C4F6B9}"/>
              </a:ext>
            </a:extLst>
          </p:cNvPr>
          <p:cNvSpPr>
            <a:spLocks noGrp="1"/>
          </p:cNvSpPr>
          <p:nvPr>
            <p:ph type="title"/>
          </p:nvPr>
        </p:nvSpPr>
        <p:spPr>
          <a:xfrm>
            <a:off x="611560" y="1340768"/>
            <a:ext cx="7350968" cy="1152127"/>
          </a:xfrm>
        </p:spPr>
        <p:txBody>
          <a:bodyPr>
            <a:noAutofit/>
          </a:bodyPr>
          <a:lstStyle/>
          <a:p>
            <a:pPr lvl="0" algn="ctr"/>
            <a:r>
              <a:rPr lang="tr-TR" sz="5000" dirty="0" err="1"/>
              <a:t>Vetis</a:t>
            </a:r>
            <a:r>
              <a:rPr lang="tr-TR" sz="5000" dirty="0"/>
              <a:t> (Kampüs dışı erişim)</a:t>
            </a:r>
          </a:p>
        </p:txBody>
      </p:sp>
    </p:spTree>
    <p:extLst>
      <p:ext uri="{BB962C8B-B14F-4D97-AF65-F5344CB8AC3E}">
        <p14:creationId xmlns:p14="http://schemas.microsoft.com/office/powerpoint/2010/main" val="8980096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pic>
        <p:nvPicPr>
          <p:cNvPr id="6" name="Resim 5">
            <a:extLst>
              <a:ext uri="{FF2B5EF4-FFF2-40B4-BE49-F238E27FC236}">
                <a16:creationId xmlns:a16="http://schemas.microsoft.com/office/drawing/2014/main" id="{A218072A-0231-4F40-8273-949A50038E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1052736"/>
            <a:ext cx="8424936" cy="5040560"/>
          </a:xfrm>
          <a:prstGeom prst="rect">
            <a:avLst/>
          </a:prstGeom>
        </p:spPr>
      </p:pic>
    </p:spTree>
    <p:extLst>
      <p:ext uri="{BB962C8B-B14F-4D97-AF65-F5344CB8AC3E}">
        <p14:creationId xmlns:p14="http://schemas.microsoft.com/office/powerpoint/2010/main" val="35268746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sp>
        <p:nvSpPr>
          <p:cNvPr id="5" name="Unvan 1">
            <a:extLst>
              <a:ext uri="{FF2B5EF4-FFF2-40B4-BE49-F238E27FC236}">
                <a16:creationId xmlns:a16="http://schemas.microsoft.com/office/drawing/2014/main" id="{F0F112A6-9A91-4F4E-A365-9E4FF6318A44}"/>
              </a:ext>
            </a:extLst>
          </p:cNvPr>
          <p:cNvSpPr txBox="1">
            <a:spLocks/>
          </p:cNvSpPr>
          <p:nvPr/>
        </p:nvSpPr>
        <p:spPr>
          <a:xfrm>
            <a:off x="685800" y="21304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sz="5000" b="1" dirty="0">
                <a:latin typeface="Times New Roman" panose="02020603050405020304" pitchFamily="18" charset="0"/>
                <a:cs typeface="Times New Roman" panose="02020603050405020304" pitchFamily="18" charset="0"/>
              </a:rPr>
              <a:t>KATALOG TARAMA</a:t>
            </a:r>
          </a:p>
        </p:txBody>
      </p:sp>
    </p:spTree>
    <p:extLst>
      <p:ext uri="{BB962C8B-B14F-4D97-AF65-F5344CB8AC3E}">
        <p14:creationId xmlns:p14="http://schemas.microsoft.com/office/powerpoint/2010/main" val="38801361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pic>
        <p:nvPicPr>
          <p:cNvPr id="6" name="Resim 5">
            <a:extLst>
              <a:ext uri="{FF2B5EF4-FFF2-40B4-BE49-F238E27FC236}">
                <a16:creationId xmlns:a16="http://schemas.microsoft.com/office/drawing/2014/main" id="{40F946F9-5B7F-43C8-A05C-C09174895BA7}"/>
              </a:ext>
            </a:extLst>
          </p:cNvPr>
          <p:cNvPicPr>
            <a:picLocks noChangeAspect="1"/>
          </p:cNvPicPr>
          <p:nvPr/>
        </p:nvPicPr>
        <p:blipFill>
          <a:blip r:embed="rId3"/>
          <a:stretch>
            <a:fillRect/>
          </a:stretch>
        </p:blipFill>
        <p:spPr>
          <a:xfrm>
            <a:off x="611560" y="1124744"/>
            <a:ext cx="8064896" cy="5472608"/>
          </a:xfrm>
          <a:prstGeom prst="rect">
            <a:avLst/>
          </a:prstGeom>
        </p:spPr>
      </p:pic>
    </p:spTree>
    <p:extLst>
      <p:ext uri="{BB962C8B-B14F-4D97-AF65-F5344CB8AC3E}">
        <p14:creationId xmlns:p14="http://schemas.microsoft.com/office/powerpoint/2010/main" val="21077628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pic>
        <p:nvPicPr>
          <p:cNvPr id="5" name="Resim 4">
            <a:extLst>
              <a:ext uri="{FF2B5EF4-FFF2-40B4-BE49-F238E27FC236}">
                <a16:creationId xmlns:a16="http://schemas.microsoft.com/office/drawing/2014/main" id="{58BB4E99-2344-41A1-B57D-B0B4A955FB7B}"/>
              </a:ext>
            </a:extLst>
          </p:cNvPr>
          <p:cNvPicPr>
            <a:picLocks noChangeAspect="1"/>
          </p:cNvPicPr>
          <p:nvPr/>
        </p:nvPicPr>
        <p:blipFill>
          <a:blip r:embed="rId3"/>
          <a:stretch>
            <a:fillRect/>
          </a:stretch>
        </p:blipFill>
        <p:spPr>
          <a:xfrm>
            <a:off x="395536" y="1028700"/>
            <a:ext cx="8496944" cy="5712668"/>
          </a:xfrm>
          <a:prstGeom prst="rect">
            <a:avLst/>
          </a:prstGeom>
        </p:spPr>
      </p:pic>
    </p:spTree>
    <p:extLst>
      <p:ext uri="{BB962C8B-B14F-4D97-AF65-F5344CB8AC3E}">
        <p14:creationId xmlns:p14="http://schemas.microsoft.com/office/powerpoint/2010/main" val="29026288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pic>
        <p:nvPicPr>
          <p:cNvPr id="6" name="Resim 5">
            <a:extLst>
              <a:ext uri="{FF2B5EF4-FFF2-40B4-BE49-F238E27FC236}">
                <a16:creationId xmlns:a16="http://schemas.microsoft.com/office/drawing/2014/main" id="{8AD63566-D24D-4E71-ACCD-23A0BF67B7E6}"/>
              </a:ext>
            </a:extLst>
          </p:cNvPr>
          <p:cNvPicPr>
            <a:picLocks noChangeAspect="1"/>
          </p:cNvPicPr>
          <p:nvPr/>
        </p:nvPicPr>
        <p:blipFill>
          <a:blip r:embed="rId3"/>
          <a:stretch>
            <a:fillRect/>
          </a:stretch>
        </p:blipFill>
        <p:spPr>
          <a:xfrm>
            <a:off x="179512" y="1340768"/>
            <a:ext cx="8784976" cy="5143500"/>
          </a:xfrm>
          <a:prstGeom prst="rect">
            <a:avLst/>
          </a:prstGeom>
        </p:spPr>
      </p:pic>
    </p:spTree>
    <p:extLst>
      <p:ext uri="{BB962C8B-B14F-4D97-AF65-F5344CB8AC3E}">
        <p14:creationId xmlns:p14="http://schemas.microsoft.com/office/powerpoint/2010/main" val="19734469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6" y="0"/>
            <a:ext cx="9144000" cy="6858000"/>
          </a:xfrm>
          <a:prstGeom prst="rect">
            <a:avLst/>
          </a:prstGeom>
        </p:spPr>
      </p:pic>
      <p:pic>
        <p:nvPicPr>
          <p:cNvPr id="5" name="Resim 4">
            <a:extLst>
              <a:ext uri="{FF2B5EF4-FFF2-40B4-BE49-F238E27FC236}">
                <a16:creationId xmlns:a16="http://schemas.microsoft.com/office/drawing/2014/main" id="{A9CCA2C2-9210-4ACB-807B-330CE4EB5A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052736"/>
            <a:ext cx="8856984" cy="5616624"/>
          </a:xfrm>
          <a:prstGeom prst="rect">
            <a:avLst/>
          </a:prstGeom>
        </p:spPr>
      </p:pic>
    </p:spTree>
    <p:extLst>
      <p:ext uri="{BB962C8B-B14F-4D97-AF65-F5344CB8AC3E}">
        <p14:creationId xmlns:p14="http://schemas.microsoft.com/office/powerpoint/2010/main" val="999706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Resim Yer Tutucusu 11" descr="Daire şeklinde bir araya gelen eller">
            <a:extLst>
              <a:ext uri="{FF2B5EF4-FFF2-40B4-BE49-F238E27FC236}">
                <a16:creationId xmlns:a16="http://schemas.microsoft.com/office/drawing/2014/main" id="{AA8A1CBA-9BB5-2246-9F4B-98EAD7C9015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Başlık 2">
            <a:extLst>
              <a:ext uri="{FF2B5EF4-FFF2-40B4-BE49-F238E27FC236}">
                <a16:creationId xmlns:a16="http://schemas.microsoft.com/office/drawing/2014/main" id="{200B3D2B-613A-41BE-987D-E6A1324B456D}"/>
              </a:ext>
            </a:extLst>
          </p:cNvPr>
          <p:cNvSpPr>
            <a:spLocks noGrp="1"/>
          </p:cNvSpPr>
          <p:nvPr>
            <p:ph type="ctrTitle"/>
          </p:nvPr>
        </p:nvSpPr>
        <p:spPr>
          <a:xfrm>
            <a:off x="2400300" y="2935773"/>
            <a:ext cx="6743700" cy="1078456"/>
          </a:xfrm>
        </p:spPr>
        <p:txBody>
          <a:bodyPr vert="horz" lIns="180000" tIns="189000" rIns="252000" bIns="180000" rtlCol="0" anchor="t">
            <a:noAutofit/>
          </a:bodyPr>
          <a:lstStyle/>
          <a:p>
            <a:pPr rtl="0"/>
            <a:r>
              <a:rPr lang="tr-TR" dirty="0">
                <a:solidFill>
                  <a:srgbClr val="9A550A"/>
                </a:solidFill>
              </a:rPr>
              <a:t>DİCLE ÜNİVERSİTESİ</a:t>
            </a:r>
            <a:br>
              <a:rPr lang="tr-TR" sz="4500" dirty="0">
                <a:solidFill>
                  <a:srgbClr val="9A550A"/>
                </a:solidFill>
              </a:rPr>
            </a:br>
            <a:r>
              <a:rPr lang="tr-TR" dirty="0">
                <a:solidFill>
                  <a:srgbClr val="9A550A"/>
                </a:solidFill>
              </a:rPr>
              <a:t>Dış İlişkiler Ofisi</a:t>
            </a:r>
          </a:p>
        </p:txBody>
      </p:sp>
      <p:sp>
        <p:nvSpPr>
          <p:cNvPr id="4" name="Alt Başlık 3">
            <a:extLst>
              <a:ext uri="{FF2B5EF4-FFF2-40B4-BE49-F238E27FC236}">
                <a16:creationId xmlns:a16="http://schemas.microsoft.com/office/drawing/2014/main" id="{4772945D-CA91-4CFE-8EB7-941C7618C994}"/>
              </a:ext>
            </a:extLst>
          </p:cNvPr>
          <p:cNvSpPr>
            <a:spLocks noGrp="1"/>
          </p:cNvSpPr>
          <p:nvPr>
            <p:ph type="subTitle" idx="1"/>
          </p:nvPr>
        </p:nvSpPr>
        <p:spPr>
          <a:xfrm>
            <a:off x="2400300" y="4014228"/>
            <a:ext cx="4935141" cy="630509"/>
          </a:xfrm>
        </p:spPr>
        <p:txBody>
          <a:bodyPr rtlCol="0"/>
          <a:lstStyle/>
          <a:p>
            <a:pPr marL="214313" indent="-214313">
              <a:buFont typeface="Arial" panose="020B0604020202020204" pitchFamily="34" charset="0"/>
              <a:buChar char="•"/>
            </a:pPr>
            <a:r>
              <a:rPr lang="tr-TR" dirty="0">
                <a:solidFill>
                  <a:srgbClr val="9A550A"/>
                </a:solidFill>
              </a:rPr>
              <a:t>Erasmus Koordinatörlüğü</a:t>
            </a:r>
          </a:p>
          <a:p>
            <a:pPr marL="214313" indent="-214313">
              <a:buFont typeface="Arial" panose="020B0604020202020204" pitchFamily="34" charset="0"/>
              <a:buChar char="•"/>
            </a:pPr>
            <a:r>
              <a:rPr lang="tr-TR" dirty="0">
                <a:solidFill>
                  <a:srgbClr val="9A550A"/>
                </a:solidFill>
              </a:rPr>
              <a:t>Mevlana Koordinatörlüğü</a:t>
            </a:r>
          </a:p>
          <a:p>
            <a:pPr rtl="0"/>
            <a:endParaRPr lang="tr-TR" dirty="0"/>
          </a:p>
        </p:txBody>
      </p:sp>
    </p:spTree>
    <p:extLst>
      <p:ext uri="{BB962C8B-B14F-4D97-AF65-F5344CB8AC3E}">
        <p14:creationId xmlns:p14="http://schemas.microsoft.com/office/powerpoint/2010/main" val="39899232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a:extLst>
              <a:ext uri="{FF2B5EF4-FFF2-40B4-BE49-F238E27FC236}">
                <a16:creationId xmlns:a16="http://schemas.microsoft.com/office/drawing/2014/main" id="{D355C61F-C8F1-4977-8E1F-F16C0D9EA88C}"/>
              </a:ext>
            </a:extLst>
          </p:cNvPr>
          <p:cNvSpPr>
            <a:spLocks noGrp="1"/>
          </p:cNvSpPr>
          <p:nvPr>
            <p:ph sz="half" idx="1"/>
          </p:nvPr>
        </p:nvSpPr>
        <p:spPr>
          <a:xfrm>
            <a:off x="222689" y="1939169"/>
            <a:ext cx="4104000" cy="2249570"/>
          </a:xfrm>
        </p:spPr>
        <p:txBody>
          <a:bodyPr rtlCol="0">
            <a:normAutofit fontScale="40000" lnSpcReduction="20000"/>
          </a:bodyPr>
          <a:lstStyle/>
          <a:p>
            <a:pPr marL="0" indent="0">
              <a:buNone/>
            </a:pPr>
            <a:r>
              <a:rPr lang="tr-TR" dirty="0"/>
              <a:t>2004 yılında kurulan Dış İlişkiler Ofisi,</a:t>
            </a:r>
          </a:p>
          <a:p>
            <a:pPr>
              <a:buFont typeface="Wingdings" panose="05000000000000000000" pitchFamily="2" charset="2"/>
              <a:buChar char="Ø"/>
            </a:pPr>
            <a:r>
              <a:rPr lang="tr-TR" b="1" dirty="0"/>
              <a:t>Erasmus Değişim Programı </a:t>
            </a:r>
            <a:r>
              <a:rPr lang="tr-TR" dirty="0"/>
              <a:t>kapsamında öğrenci ve personel hareketlilikleri,</a:t>
            </a:r>
          </a:p>
          <a:p>
            <a:pPr>
              <a:buFont typeface="Wingdings" panose="05000000000000000000" pitchFamily="2" charset="2"/>
              <a:buChar char="Ø"/>
            </a:pPr>
            <a:r>
              <a:rPr lang="tr-TR" dirty="0"/>
              <a:t>2013 yılından itibaren </a:t>
            </a:r>
            <a:r>
              <a:rPr lang="tr-TR" b="1" dirty="0"/>
              <a:t>Mevlana Değişim Programı </a:t>
            </a:r>
            <a:r>
              <a:rPr lang="tr-TR" dirty="0"/>
              <a:t>kapsamında öğrenci ve personel hareketlilikleri yürütmektedir</a:t>
            </a:r>
          </a:p>
          <a:p>
            <a:pPr>
              <a:buFont typeface="Wingdings" panose="05000000000000000000" pitchFamily="2" charset="2"/>
              <a:buChar char="Ø"/>
            </a:pPr>
            <a:r>
              <a:rPr lang="tr-TR" dirty="0"/>
              <a:t>Ulusal ve uluslararası </a:t>
            </a:r>
            <a:r>
              <a:rPr lang="tr-TR" b="1" dirty="0"/>
              <a:t>hibe destek programları</a:t>
            </a:r>
            <a:r>
              <a:rPr lang="tr-TR" dirty="0"/>
              <a:t>na proje sunmaktadır.</a:t>
            </a:r>
          </a:p>
          <a:p>
            <a:pPr>
              <a:buFont typeface="Wingdings" panose="05000000000000000000" pitchFamily="2" charset="2"/>
              <a:buChar char="Ø"/>
            </a:pPr>
            <a:r>
              <a:rPr lang="tr-TR" dirty="0"/>
              <a:t>Değişim programları ve hibe destek programları ile ilgili </a:t>
            </a:r>
            <a:r>
              <a:rPr lang="tr-TR" b="1" dirty="0"/>
              <a:t>danışmanlık hizmeti </a:t>
            </a:r>
            <a:r>
              <a:rPr lang="tr-TR" dirty="0"/>
              <a:t>vermektedir.</a:t>
            </a:r>
          </a:p>
        </p:txBody>
      </p:sp>
      <p:pic>
        <p:nvPicPr>
          <p:cNvPr id="9" name="Resim Yer Tutucusu 8" descr="Cep telefonuna dokunan el">
            <a:extLst>
              <a:ext uri="{FF2B5EF4-FFF2-40B4-BE49-F238E27FC236}">
                <a16:creationId xmlns:a16="http://schemas.microsoft.com/office/drawing/2014/main" id="{A9A75888-22E3-1D43-9112-DA02186070B5}"/>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sp>
        <p:nvSpPr>
          <p:cNvPr id="20" name="Dikdörtgen 19" descr="Vurgu bloğu">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7011441" y="3623306"/>
            <a:ext cx="1808559"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sp>
        <p:nvSpPr>
          <p:cNvPr id="2" name="Başlık 1">
            <a:extLst>
              <a:ext uri="{FF2B5EF4-FFF2-40B4-BE49-F238E27FC236}">
                <a16:creationId xmlns:a16="http://schemas.microsoft.com/office/drawing/2014/main" id="{3560F281-4FF6-4617-A809-AC9C15ECF18A}"/>
              </a:ext>
            </a:extLst>
          </p:cNvPr>
          <p:cNvSpPr>
            <a:spLocks noGrp="1"/>
          </p:cNvSpPr>
          <p:nvPr>
            <p:ph type="title"/>
          </p:nvPr>
        </p:nvSpPr>
        <p:spPr>
          <a:xfrm>
            <a:off x="4572000" y="3709424"/>
            <a:ext cx="4572000" cy="738750"/>
          </a:xfrm>
        </p:spPr>
        <p:txBody>
          <a:bodyPr rtlCol="0">
            <a:normAutofit fontScale="90000"/>
          </a:bodyPr>
          <a:lstStyle/>
          <a:p>
            <a:pPr algn="ctr" rtl="0"/>
            <a:r>
              <a:rPr lang="tr-TR" sz="2625" dirty="0"/>
              <a:t>Dış İlişkiler Ofisinin Sorumluluk  Alanı</a:t>
            </a:r>
          </a:p>
        </p:txBody>
      </p:sp>
      <p:sp>
        <p:nvSpPr>
          <p:cNvPr id="6" name="Slayt Numarası Yer Tutucusu 5">
            <a:extLst>
              <a:ext uri="{FF2B5EF4-FFF2-40B4-BE49-F238E27FC236}">
                <a16:creationId xmlns:a16="http://schemas.microsoft.com/office/drawing/2014/main" id="{1C554D9F-1895-486E-BFBA-905BB2D29E08}"/>
              </a:ext>
            </a:extLst>
          </p:cNvPr>
          <p:cNvSpPr>
            <a:spLocks noGrp="1"/>
          </p:cNvSpPr>
          <p:nvPr>
            <p:ph type="sldNum" sz="quarter" idx="33"/>
          </p:nvPr>
        </p:nvSpPr>
        <p:spPr/>
        <p:txBody>
          <a:bodyPr rtlCol="0"/>
          <a:lstStyle/>
          <a:p>
            <a:pPr rtl="0"/>
            <a:fld id="{19B51A1E-902D-48AF-9020-955120F399B6}" type="slidenum">
              <a:rPr lang="tr-TR" smtClean="0"/>
              <a:pPr rtl="0"/>
              <a:t>100</a:t>
            </a:fld>
            <a:endParaRPr lang="tr-TR" dirty="0"/>
          </a:p>
        </p:txBody>
      </p:sp>
      <p:pic>
        <p:nvPicPr>
          <p:cNvPr id="7" name="Resim 6"/>
          <p:cNvPicPr>
            <a:picLocks noChangeAspect="1"/>
          </p:cNvPicPr>
          <p:nvPr/>
        </p:nvPicPr>
        <p:blipFill>
          <a:blip r:embed="rId4"/>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132974669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Yer Tutucusu 10" descr="Üzerinde bilgisayar, telefon, kitap, vb. olan masa">
            <a:extLst>
              <a:ext uri="{FF2B5EF4-FFF2-40B4-BE49-F238E27FC236}">
                <a16:creationId xmlns:a16="http://schemas.microsoft.com/office/drawing/2014/main" id="{2E7ADBC3-DECA-9F4C-9289-9E43C727592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Başlık 2">
            <a:extLst>
              <a:ext uri="{FF2B5EF4-FFF2-40B4-BE49-F238E27FC236}">
                <a16:creationId xmlns:a16="http://schemas.microsoft.com/office/drawing/2014/main" id="{200B3D2B-613A-41BE-987D-E6A1324B456D}"/>
              </a:ext>
            </a:extLst>
          </p:cNvPr>
          <p:cNvSpPr>
            <a:spLocks noGrp="1"/>
          </p:cNvSpPr>
          <p:nvPr>
            <p:ph type="ctrTitle"/>
          </p:nvPr>
        </p:nvSpPr>
        <p:spPr>
          <a:xfrm>
            <a:off x="4753842" y="3246507"/>
            <a:ext cx="4390159" cy="1574222"/>
          </a:xfrm>
        </p:spPr>
        <p:txBody>
          <a:bodyPr vert="horz" lIns="180000" tIns="135000" rIns="252000" bIns="180000" rtlCol="0" anchor="t">
            <a:noAutofit/>
          </a:bodyPr>
          <a:lstStyle/>
          <a:p>
            <a:pPr algn="ctr" rtl="0"/>
            <a:r>
              <a:rPr lang="tr-TR" sz="3000" dirty="0"/>
              <a:t>Erasmus </a:t>
            </a:r>
            <a:br>
              <a:rPr lang="tr-TR" sz="3000" dirty="0"/>
            </a:br>
            <a:r>
              <a:rPr lang="tr-TR" sz="3000" dirty="0"/>
              <a:t>Öğrenci ve Personel Değişim Programı</a:t>
            </a:r>
          </a:p>
        </p:txBody>
      </p:sp>
      <p:sp>
        <p:nvSpPr>
          <p:cNvPr id="5" name="Slayt Numarası Yer Tutucusu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rtlCol="0"/>
          <a:lstStyle/>
          <a:p>
            <a:pPr rtl="0"/>
            <a:fld id="{19B51A1E-902D-48AF-9020-955120F399B6}" type="slidenum">
              <a:rPr lang="tr-TR" smtClean="0"/>
              <a:pPr rtl="0"/>
              <a:t>101</a:t>
            </a:fld>
            <a:endParaRPr lang="tr-TR" dirty="0"/>
          </a:p>
        </p:txBody>
      </p:sp>
      <p:pic>
        <p:nvPicPr>
          <p:cNvPr id="8" name="Resim 7"/>
          <p:cNvPicPr>
            <a:picLocks noChangeAspect="1"/>
          </p:cNvPicPr>
          <p:nvPr/>
        </p:nvPicPr>
        <p:blipFill>
          <a:blip r:embed="rId4"/>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409167464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Resim Yer Tutucusu 13" descr="Post-it notunda el yazısı">
            <a:extLst>
              <a:ext uri="{FF2B5EF4-FFF2-40B4-BE49-F238E27FC236}">
                <a16:creationId xmlns:a16="http://schemas.microsoft.com/office/drawing/2014/main" id="{7E468295-904F-0743-AD06-67DA21353B9E}"/>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0" y="857250"/>
            <a:ext cx="4572000" cy="4778513"/>
          </a:xfrm>
        </p:spPr>
      </p:pic>
      <p:sp>
        <p:nvSpPr>
          <p:cNvPr id="20" name="Dikdörtgen 19" descr="Vurgu bloğu">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7331869" y="2178802"/>
            <a:ext cx="1488131"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sp>
        <p:nvSpPr>
          <p:cNvPr id="2" name="Başlık 1">
            <a:extLst>
              <a:ext uri="{FF2B5EF4-FFF2-40B4-BE49-F238E27FC236}">
                <a16:creationId xmlns:a16="http://schemas.microsoft.com/office/drawing/2014/main" id="{3560F281-4FF6-4617-A809-AC9C15ECF18A}"/>
              </a:ext>
            </a:extLst>
          </p:cNvPr>
          <p:cNvSpPr>
            <a:spLocks noGrp="1"/>
          </p:cNvSpPr>
          <p:nvPr>
            <p:ph type="title"/>
          </p:nvPr>
        </p:nvSpPr>
        <p:spPr>
          <a:xfrm>
            <a:off x="3838575" y="2259597"/>
            <a:ext cx="4981425" cy="843259"/>
          </a:xfrm>
          <a:solidFill>
            <a:schemeClr val="bg1"/>
          </a:solidFill>
        </p:spPr>
        <p:txBody>
          <a:bodyPr rtlCol="0"/>
          <a:lstStyle/>
          <a:p>
            <a:pPr algn="ctr" rtl="0"/>
            <a:r>
              <a:rPr lang="tr-TR" sz="2625" dirty="0"/>
              <a:t>Erasmus Değişim Programının İçeriği</a:t>
            </a:r>
          </a:p>
        </p:txBody>
      </p:sp>
      <p:sp>
        <p:nvSpPr>
          <p:cNvPr id="4" name="İçerik Yer Tutucusu 3">
            <a:extLst>
              <a:ext uri="{FF2B5EF4-FFF2-40B4-BE49-F238E27FC236}">
                <a16:creationId xmlns:a16="http://schemas.microsoft.com/office/drawing/2014/main" id="{D355C61F-C8F1-4977-8E1F-F16C0D9EA88C}"/>
              </a:ext>
            </a:extLst>
          </p:cNvPr>
          <p:cNvSpPr>
            <a:spLocks noGrp="1"/>
          </p:cNvSpPr>
          <p:nvPr>
            <p:ph sz="half" idx="1"/>
          </p:nvPr>
        </p:nvSpPr>
        <p:spPr>
          <a:xfrm>
            <a:off x="4716000" y="3102856"/>
            <a:ext cx="4104000" cy="2398394"/>
          </a:xfrm>
        </p:spPr>
        <p:txBody>
          <a:bodyPr rtlCol="0">
            <a:normAutofit fontScale="70000" lnSpcReduction="20000"/>
          </a:bodyPr>
          <a:lstStyle/>
          <a:p>
            <a:pPr marL="0" indent="0">
              <a:buNone/>
            </a:pPr>
            <a:r>
              <a:rPr lang="tr-TR" sz="2100" dirty="0"/>
              <a:t>Öğrenci Hareketliliği:</a:t>
            </a:r>
          </a:p>
          <a:p>
            <a:pPr rtl="0">
              <a:buFont typeface="Wingdings" panose="05000000000000000000" pitchFamily="2" charset="2"/>
              <a:buChar char="Ø"/>
            </a:pPr>
            <a:r>
              <a:rPr lang="tr-TR" dirty="0"/>
              <a:t>Öğrenim Hareketliliği</a:t>
            </a:r>
          </a:p>
          <a:p>
            <a:pPr rtl="0">
              <a:buFont typeface="Wingdings" panose="05000000000000000000" pitchFamily="2" charset="2"/>
              <a:buChar char="Ø"/>
            </a:pPr>
            <a:r>
              <a:rPr lang="tr-TR" dirty="0"/>
              <a:t>Staj Hareketliliği</a:t>
            </a:r>
          </a:p>
          <a:p>
            <a:pPr marL="0" indent="0">
              <a:buNone/>
            </a:pPr>
            <a:endParaRPr lang="tr-TR" dirty="0"/>
          </a:p>
          <a:p>
            <a:pPr marL="0" indent="0">
              <a:buNone/>
            </a:pPr>
            <a:r>
              <a:rPr lang="tr-TR" sz="2100" dirty="0"/>
              <a:t>Personel Hareketliliği:</a:t>
            </a:r>
          </a:p>
          <a:p>
            <a:pPr rtl="0">
              <a:buFont typeface="Wingdings" panose="05000000000000000000" pitchFamily="2" charset="2"/>
              <a:buChar char="Ø"/>
            </a:pPr>
            <a:r>
              <a:rPr lang="tr-TR" dirty="0"/>
              <a:t>Ders Verme Hareketliliği</a:t>
            </a:r>
          </a:p>
          <a:p>
            <a:pPr rtl="0">
              <a:buFont typeface="Wingdings" panose="05000000000000000000" pitchFamily="2" charset="2"/>
              <a:buChar char="Ø"/>
            </a:pPr>
            <a:r>
              <a:rPr lang="tr-TR" dirty="0"/>
              <a:t>Eğitim Alma Hareketliliği</a:t>
            </a:r>
          </a:p>
          <a:p>
            <a:pPr marL="0" indent="0">
              <a:buNone/>
            </a:pPr>
            <a:endParaRPr lang="tr-TR" dirty="0"/>
          </a:p>
        </p:txBody>
      </p:sp>
      <p:sp>
        <p:nvSpPr>
          <p:cNvPr id="6" name="Slayt Numarası Yer Tutucusu 5">
            <a:extLst>
              <a:ext uri="{FF2B5EF4-FFF2-40B4-BE49-F238E27FC236}">
                <a16:creationId xmlns:a16="http://schemas.microsoft.com/office/drawing/2014/main" id="{1C554D9F-1895-486E-BFBA-905BB2D29E08}"/>
              </a:ext>
            </a:extLst>
          </p:cNvPr>
          <p:cNvSpPr>
            <a:spLocks noGrp="1"/>
          </p:cNvSpPr>
          <p:nvPr>
            <p:ph type="sldNum" sz="quarter" idx="33"/>
          </p:nvPr>
        </p:nvSpPr>
        <p:spPr/>
        <p:txBody>
          <a:bodyPr rtlCol="0"/>
          <a:lstStyle/>
          <a:p>
            <a:pPr rtl="0"/>
            <a:fld id="{19B51A1E-902D-48AF-9020-955120F399B6}" type="slidenum">
              <a:rPr lang="tr-TR" smtClean="0"/>
              <a:pPr rtl="0"/>
              <a:t>102</a:t>
            </a:fld>
            <a:endParaRPr lang="tr-TR" dirty="0"/>
          </a:p>
        </p:txBody>
      </p:sp>
      <p:pic>
        <p:nvPicPr>
          <p:cNvPr id="10" name="Resim 9"/>
          <p:cNvPicPr>
            <a:picLocks noChangeAspect="1"/>
          </p:cNvPicPr>
          <p:nvPr/>
        </p:nvPicPr>
        <p:blipFill>
          <a:blip r:embed="rId4"/>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7220987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2"/>
          </p:nvPr>
        </p:nvSpPr>
        <p:spPr/>
        <p:txBody>
          <a:bodyPr/>
          <a:lstStyle/>
          <a:p>
            <a:pPr rtl="0"/>
            <a:r>
              <a:rPr lang="tr-TR"/>
              <a:t>Alt bilgi ekleme</a:t>
            </a:r>
            <a:endParaRPr lang="tr-TR" dirty="0"/>
          </a:p>
        </p:txBody>
      </p:sp>
      <p:sp>
        <p:nvSpPr>
          <p:cNvPr id="3" name="Slayt Numarası Yer Tutucusu 2"/>
          <p:cNvSpPr>
            <a:spLocks noGrp="1"/>
          </p:cNvSpPr>
          <p:nvPr>
            <p:ph type="sldNum" sz="quarter" idx="13"/>
          </p:nvPr>
        </p:nvSpPr>
        <p:spPr/>
        <p:txBody>
          <a:bodyPr/>
          <a:lstStyle/>
          <a:p>
            <a:pPr rtl="0"/>
            <a:fld id="{19B51A1E-902D-48AF-9020-955120F399B6}" type="slidenum">
              <a:rPr lang="tr-TR" smtClean="0"/>
              <a:pPr rtl="0"/>
              <a:t>103</a:t>
            </a:fld>
            <a:endParaRPr lang="tr-TR" dirty="0"/>
          </a:p>
        </p:txBody>
      </p:sp>
      <p:pic>
        <p:nvPicPr>
          <p:cNvPr id="5" name="Resim Yer Tutucusu 22" descr="Gülümseyerek dizüstü bilgisayar kullanan kadın">
            <a:extLst>
              <a:ext uri="{FF2B5EF4-FFF2-40B4-BE49-F238E27FC236}">
                <a16:creationId xmlns:a16="http://schemas.microsoft.com/office/drawing/2014/main" id="{35E3CE9E-B03C-CB4B-A83A-D3265C7A054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808559" y="851452"/>
            <a:ext cx="7335441" cy="4778513"/>
          </a:xfrm>
          <a:prstGeom prst="rect">
            <a:avLst/>
          </a:prstGeom>
        </p:spPr>
      </p:pic>
      <p:sp>
        <p:nvSpPr>
          <p:cNvPr id="6" name="Başlık 2">
            <a:extLst>
              <a:ext uri="{FF2B5EF4-FFF2-40B4-BE49-F238E27FC236}">
                <a16:creationId xmlns:a16="http://schemas.microsoft.com/office/drawing/2014/main" id="{200B3D2B-613A-41BE-987D-E6A1324B456D}"/>
              </a:ext>
            </a:extLst>
          </p:cNvPr>
          <p:cNvSpPr>
            <a:spLocks noGrp="1"/>
          </p:cNvSpPr>
          <p:nvPr>
            <p:ph type="title"/>
          </p:nvPr>
        </p:nvSpPr>
        <p:spPr>
          <a:xfrm>
            <a:off x="113026" y="2588720"/>
            <a:ext cx="3677699" cy="1468800"/>
          </a:xfrm>
          <a:solidFill>
            <a:schemeClr val="bg1"/>
          </a:solidFill>
        </p:spPr>
        <p:txBody>
          <a:bodyPr rtlCol="0"/>
          <a:lstStyle/>
          <a:p>
            <a:pPr rtl="0"/>
            <a:r>
              <a:rPr lang="tr-TR" sz="3375" dirty="0"/>
              <a:t>ÖĞRENCİ HAREKETLİLİĞİ</a:t>
            </a:r>
          </a:p>
        </p:txBody>
      </p:sp>
      <p:sp>
        <p:nvSpPr>
          <p:cNvPr id="7" name="Metin Yer Tutucusu 9">
            <a:extLst>
              <a:ext uri="{FF2B5EF4-FFF2-40B4-BE49-F238E27FC236}">
                <a16:creationId xmlns:a16="http://schemas.microsoft.com/office/drawing/2014/main" id="{2972F17A-D965-40B9-8ABB-C634072DBCC0}"/>
              </a:ext>
            </a:extLst>
          </p:cNvPr>
          <p:cNvSpPr txBox="1">
            <a:spLocks/>
          </p:cNvSpPr>
          <p:nvPr/>
        </p:nvSpPr>
        <p:spPr>
          <a:xfrm>
            <a:off x="114300" y="4054621"/>
            <a:ext cx="3676650" cy="1003155"/>
          </a:xfrm>
          <a:prstGeom prst="rect">
            <a:avLst/>
          </a:prstGeom>
          <a:solidFill>
            <a:schemeClr val="tx1">
              <a:lumMod val="75000"/>
              <a:lumOff val="25000"/>
            </a:schemeClr>
          </a:solidFill>
        </p:spPr>
        <p:txBody>
          <a:bodyPr vert="horz" lIns="0" tIns="0" rIns="0" bIns="0" rtlCol="0" anchor="ctr"/>
          <a:lstStyle>
            <a:defPPr rtl="0">
              <a:defRPr lang="tr-TR"/>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dirty="0">
                <a:latin typeface="+mn-lt"/>
              </a:rPr>
              <a:t>Öğrenim Hareketliliği ve Staj Hareketliliği</a:t>
            </a:r>
          </a:p>
          <a:p>
            <a:r>
              <a:rPr lang="tr-TR" sz="1350" dirty="0">
                <a:latin typeface="+mn-lt"/>
              </a:rPr>
              <a:t>Başvuru Tarihleri ve Şartları</a:t>
            </a:r>
          </a:p>
          <a:p>
            <a:r>
              <a:rPr lang="tr-TR" sz="1350" dirty="0">
                <a:latin typeface="+mn-lt"/>
              </a:rPr>
              <a:t>Değerlendirme Ölçütleri</a:t>
            </a:r>
          </a:p>
          <a:p>
            <a:r>
              <a:rPr lang="tr-TR" sz="1350" dirty="0">
                <a:latin typeface="+mn-lt"/>
              </a:rPr>
              <a:t>Hareketlilik</a:t>
            </a:r>
          </a:p>
        </p:txBody>
      </p:sp>
      <p:sp>
        <p:nvSpPr>
          <p:cNvPr id="8" name="Slayt Numarası Yer Tutucusu 4">
            <a:extLst>
              <a:ext uri="{FF2B5EF4-FFF2-40B4-BE49-F238E27FC236}">
                <a16:creationId xmlns:a16="http://schemas.microsoft.com/office/drawing/2014/main" id="{F6964141-6F81-4947-A236-746D94ED3F6F}"/>
              </a:ext>
            </a:extLst>
          </p:cNvPr>
          <p:cNvSpPr txBox="1">
            <a:spLocks/>
          </p:cNvSpPr>
          <p:nvPr/>
        </p:nvSpPr>
        <p:spPr>
          <a:xfrm>
            <a:off x="8934300" y="5750063"/>
            <a:ext cx="324000" cy="324000"/>
          </a:xfrm>
          <a:prstGeom prst="rect">
            <a:avLst/>
          </a:prstGeom>
          <a:noFill/>
        </p:spPr>
        <p:txBody>
          <a:bodyPr vert="horz" lIns="0" tIns="0" rIns="0" bIns="0" rtlCol="0" anchor="ctr"/>
          <a:lstStyle>
            <a:defPPr rtl="0">
              <a:defRPr lang="tr-TR"/>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tr-TR" sz="900"/>
              <a:pPr/>
              <a:t>103</a:t>
            </a:fld>
            <a:endParaRPr lang="tr-TR" sz="900" dirty="0"/>
          </a:p>
        </p:txBody>
      </p:sp>
      <p:pic>
        <p:nvPicPr>
          <p:cNvPr id="9" name="Resim 8"/>
          <p:cNvPicPr>
            <a:picLocks noChangeAspect="1"/>
          </p:cNvPicPr>
          <p:nvPr/>
        </p:nvPicPr>
        <p:blipFill>
          <a:blip r:embed="rId3"/>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30807981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2"/>
          </p:nvPr>
        </p:nvSpPr>
        <p:spPr>
          <a:xfrm>
            <a:off x="347923" y="5698461"/>
            <a:ext cx="4248000" cy="217925"/>
          </a:xfrm>
        </p:spPr>
        <p:txBody>
          <a:bodyPr/>
          <a:lstStyle/>
          <a:p>
            <a:pPr rtl="0"/>
            <a:r>
              <a:rPr lang="tr-TR"/>
              <a:t>Alt bilgi ekleme</a:t>
            </a:r>
            <a:endParaRPr lang="tr-TR" dirty="0"/>
          </a:p>
        </p:txBody>
      </p:sp>
      <p:sp>
        <p:nvSpPr>
          <p:cNvPr id="3" name="Slayt Numarası Yer Tutucusu 2"/>
          <p:cNvSpPr>
            <a:spLocks noGrp="1"/>
          </p:cNvSpPr>
          <p:nvPr>
            <p:ph type="sldNum" sz="quarter" idx="13"/>
          </p:nvPr>
        </p:nvSpPr>
        <p:spPr>
          <a:xfrm>
            <a:off x="8820000" y="5647891"/>
            <a:ext cx="324000" cy="319064"/>
          </a:xfrm>
        </p:spPr>
        <p:txBody>
          <a:bodyPr/>
          <a:lstStyle/>
          <a:p>
            <a:pPr rtl="0"/>
            <a:fld id="{19B51A1E-902D-48AF-9020-955120F399B6}" type="slidenum">
              <a:rPr lang="tr-TR" smtClean="0"/>
              <a:pPr rtl="0"/>
              <a:t>104</a:t>
            </a:fld>
            <a:endParaRPr lang="tr-TR" dirty="0"/>
          </a:p>
        </p:txBody>
      </p:sp>
      <p:sp>
        <p:nvSpPr>
          <p:cNvPr id="5" name="Başlık 1">
            <a:extLst>
              <a:ext uri="{FF2B5EF4-FFF2-40B4-BE49-F238E27FC236}">
                <a16:creationId xmlns:a16="http://schemas.microsoft.com/office/drawing/2014/main" id="{19304E83-A4F0-49C5-BB01-F5773509A2B3}"/>
              </a:ext>
            </a:extLst>
          </p:cNvPr>
          <p:cNvSpPr>
            <a:spLocks noGrp="1"/>
          </p:cNvSpPr>
          <p:nvPr>
            <p:ph type="title"/>
          </p:nvPr>
        </p:nvSpPr>
        <p:spPr>
          <a:xfrm>
            <a:off x="462223" y="1308460"/>
            <a:ext cx="8505000" cy="319064"/>
          </a:xfrm>
        </p:spPr>
        <p:txBody>
          <a:bodyPr rtlCol="0">
            <a:normAutofit fontScale="90000"/>
          </a:bodyPr>
          <a:lstStyle/>
          <a:p>
            <a:pPr algn="ctr" rtl="0"/>
            <a:r>
              <a:rPr lang="tr-TR" dirty="0"/>
              <a:t>Öğrenci Hareketliliği  Türleri</a:t>
            </a:r>
          </a:p>
        </p:txBody>
      </p:sp>
      <p:sp>
        <p:nvSpPr>
          <p:cNvPr id="7" name="Dikdörtgen 6" descr="Vurgu bloğu sol">
            <a:extLst>
              <a:ext uri="{FF2B5EF4-FFF2-40B4-BE49-F238E27FC236}">
                <a16:creationId xmlns:a16="http://schemas.microsoft.com/office/drawing/2014/main" id="{7F65E93D-09FF-42EE-B9DD-750638966686}"/>
              </a:ext>
              <a:ext uri="{C183D7F6-B498-43B3-948B-1728B52AA6E4}">
                <adec:decorative xmlns:adec="http://schemas.microsoft.com/office/drawing/2017/decorative" val="1"/>
              </a:ext>
            </a:extLst>
          </p:cNvPr>
          <p:cNvSpPr/>
          <p:nvPr/>
        </p:nvSpPr>
        <p:spPr>
          <a:xfrm>
            <a:off x="462223" y="1739712"/>
            <a:ext cx="1488131" cy="848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cxnSp>
        <p:nvCxnSpPr>
          <p:cNvPr id="10" name="Düz Bağlayıcı 9" descr="Slayt ayırıcı">
            <a:extLst>
              <a:ext uri="{FF2B5EF4-FFF2-40B4-BE49-F238E27FC236}">
                <a16:creationId xmlns:a16="http://schemas.microsoft.com/office/drawing/2014/main" id="{5A563457-1EC8-4978-BCCB-AFD88C9ED04C}"/>
              </a:ext>
              <a:ext uri="{C183D7F6-B498-43B3-948B-1728B52AA6E4}">
                <adec:decorative xmlns:adec="http://schemas.microsoft.com/office/drawing/2017/decorative" val="1"/>
              </a:ext>
            </a:extLst>
          </p:cNvPr>
          <p:cNvCxnSpPr/>
          <p:nvPr/>
        </p:nvCxnSpPr>
        <p:spPr>
          <a:xfrm>
            <a:off x="4710223" y="2779353"/>
            <a:ext cx="0" cy="17809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Dikdörtgen 10" descr="Vurgu çubuğu sağ&#10;">
            <a:extLst>
              <a:ext uri="{FF2B5EF4-FFF2-40B4-BE49-F238E27FC236}">
                <a16:creationId xmlns:a16="http://schemas.microsoft.com/office/drawing/2014/main" id="{A7CD04AE-9A8B-4DED-855D-F51B510D0B69}"/>
              </a:ext>
              <a:ext uri="{C183D7F6-B498-43B3-948B-1728B52AA6E4}">
                <adec:decorative xmlns:adec="http://schemas.microsoft.com/office/drawing/2017/decorative" val="1"/>
              </a:ext>
            </a:extLst>
          </p:cNvPr>
          <p:cNvSpPr/>
          <p:nvPr/>
        </p:nvSpPr>
        <p:spPr>
          <a:xfrm>
            <a:off x="4863139" y="1736173"/>
            <a:ext cx="1488131" cy="84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sp>
        <p:nvSpPr>
          <p:cNvPr id="12" name="Metin Yer Tutucusu 5">
            <a:extLst>
              <a:ext uri="{FF2B5EF4-FFF2-40B4-BE49-F238E27FC236}">
                <a16:creationId xmlns:a16="http://schemas.microsoft.com/office/drawing/2014/main" id="{B237D1CA-B91A-410E-A968-D017BBE99F99}"/>
              </a:ext>
            </a:extLst>
          </p:cNvPr>
          <p:cNvSpPr txBox="1">
            <a:spLocks/>
          </p:cNvSpPr>
          <p:nvPr/>
        </p:nvSpPr>
        <p:spPr>
          <a:xfrm>
            <a:off x="4863223" y="1829828"/>
            <a:ext cx="4104000" cy="264982"/>
          </a:xfrm>
          <a:prstGeom prst="rect">
            <a:avLst/>
          </a:prstGeom>
          <a:solidFill>
            <a:schemeClr val="tx1">
              <a:lumMod val="75000"/>
              <a:lumOff val="25000"/>
            </a:schemeClr>
          </a:solidFill>
        </p:spPr>
        <p:txBody>
          <a:bodyPr vert="horz" lIns="0" tIns="0" rIns="0" bIns="0" rtlCol="0" anchor="ctr"/>
          <a:lstStyle>
            <a:defPPr rtl="0">
              <a:defRPr lang="tr-TR"/>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dirty="0"/>
              <a:t>Staj Hareketliliği</a:t>
            </a:r>
          </a:p>
        </p:txBody>
      </p:sp>
      <p:sp>
        <p:nvSpPr>
          <p:cNvPr id="13" name="Metin Yer Tutucusu 6">
            <a:extLst>
              <a:ext uri="{FF2B5EF4-FFF2-40B4-BE49-F238E27FC236}">
                <a16:creationId xmlns:a16="http://schemas.microsoft.com/office/drawing/2014/main" id="{26A87885-D672-4CF9-A78D-CFE98385B03A}"/>
              </a:ext>
            </a:extLst>
          </p:cNvPr>
          <p:cNvSpPr txBox="1">
            <a:spLocks/>
          </p:cNvSpPr>
          <p:nvPr/>
        </p:nvSpPr>
        <p:spPr>
          <a:xfrm>
            <a:off x="4863138" y="2172076"/>
            <a:ext cx="4104085" cy="3158642"/>
          </a:xfrm>
          <a:prstGeom prst="rect">
            <a:avLst/>
          </a:prstGeom>
          <a:noFill/>
        </p:spPr>
        <p:txBody>
          <a:bodyPr vert="horz" lIns="0" tIns="0" rIns="0" bIns="0" rtlCol="0" anchor="t"/>
          <a:lstStyle>
            <a:defPPr rtl="0">
              <a:defRPr lang="tr-TR"/>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b="1" dirty="0">
                <a:solidFill>
                  <a:schemeClr val="accent3">
                    <a:lumMod val="75000"/>
                  </a:schemeClr>
                </a:solidFill>
              </a:rPr>
              <a:t>Başvuru Tarihleri: </a:t>
            </a:r>
            <a:r>
              <a:rPr lang="tr-TR" sz="1350" dirty="0"/>
              <a:t>Eylül </a:t>
            </a:r>
          </a:p>
          <a:p>
            <a:endParaRPr lang="tr-TR" sz="1350" dirty="0"/>
          </a:p>
          <a:p>
            <a:r>
              <a:rPr lang="tr-TR" sz="1350" b="1" dirty="0">
                <a:solidFill>
                  <a:schemeClr val="accent3">
                    <a:lumMod val="75000"/>
                  </a:schemeClr>
                </a:solidFill>
              </a:rPr>
              <a:t>Süreler: </a:t>
            </a:r>
            <a:r>
              <a:rPr lang="tr-TR" sz="1350" dirty="0"/>
              <a:t>2 – 12 ay</a:t>
            </a:r>
          </a:p>
          <a:p>
            <a:endParaRPr lang="tr-TR" sz="1350" dirty="0"/>
          </a:p>
          <a:p>
            <a:r>
              <a:rPr lang="tr-TR" sz="1350" b="1" dirty="0">
                <a:solidFill>
                  <a:schemeClr val="accent3">
                    <a:lumMod val="75000"/>
                  </a:schemeClr>
                </a:solidFill>
              </a:rPr>
              <a:t>Başvuru Şartları:</a:t>
            </a:r>
          </a:p>
          <a:p>
            <a:r>
              <a:rPr lang="tr-TR" sz="1350" b="1" dirty="0">
                <a:solidFill>
                  <a:schemeClr val="accent3">
                    <a:lumMod val="75000"/>
                  </a:schemeClr>
                </a:solidFill>
              </a:rPr>
              <a:t> </a:t>
            </a:r>
            <a:r>
              <a:rPr lang="tr-TR" sz="1350" b="1" dirty="0">
                <a:solidFill>
                  <a:schemeClr val="tx1"/>
                </a:solidFill>
              </a:rPr>
              <a:t>Not Ortalaması</a:t>
            </a:r>
          </a:p>
          <a:p>
            <a:r>
              <a:rPr lang="tr-TR" sz="1350" dirty="0">
                <a:solidFill>
                  <a:schemeClr val="tx1"/>
                </a:solidFill>
              </a:rPr>
              <a:t>Ön lisans ve lisans  </a:t>
            </a:r>
            <a:r>
              <a:rPr lang="tr-TR" sz="1350" b="1" dirty="0">
                <a:solidFill>
                  <a:schemeClr val="tx1"/>
                </a:solidFill>
              </a:rPr>
              <a:t>      </a:t>
            </a:r>
            <a:r>
              <a:rPr lang="tr-TR" sz="1350" dirty="0"/>
              <a:t>2,20 / 4 ya da 58 / 100 </a:t>
            </a:r>
            <a:r>
              <a:rPr lang="tr-TR" sz="1350" dirty="0">
                <a:solidFill>
                  <a:schemeClr val="tx1"/>
                </a:solidFill>
              </a:rPr>
              <a:t> </a:t>
            </a:r>
          </a:p>
          <a:p>
            <a:r>
              <a:rPr lang="tr-TR" sz="1350" dirty="0">
                <a:solidFill>
                  <a:schemeClr val="tx1"/>
                </a:solidFill>
              </a:rPr>
              <a:t>Yüksek Lisans ve Doktora     </a:t>
            </a:r>
            <a:r>
              <a:rPr lang="tr-TR" sz="1350" dirty="0"/>
              <a:t>2,5 / 4 ya da 65 / 100</a:t>
            </a:r>
          </a:p>
          <a:p>
            <a:endParaRPr lang="tr-TR" sz="1350" dirty="0">
              <a:solidFill>
                <a:schemeClr val="tx1"/>
              </a:solidFill>
            </a:endParaRPr>
          </a:p>
          <a:p>
            <a:pPr marL="214313" indent="-214313">
              <a:buFont typeface="Wingdings" panose="05000000000000000000" pitchFamily="2" charset="2"/>
              <a:buChar char="ü"/>
            </a:pPr>
            <a:r>
              <a:rPr lang="tr-TR" sz="1350" b="1" dirty="0">
                <a:solidFill>
                  <a:schemeClr val="tx1"/>
                </a:solidFill>
              </a:rPr>
              <a:t>Dil Puanı </a:t>
            </a:r>
          </a:p>
          <a:p>
            <a:r>
              <a:rPr lang="tr-TR" sz="1350" dirty="0"/>
              <a:t>Yabancı Dil ile Eğitim Yapan Bölümler 80 / 100</a:t>
            </a:r>
          </a:p>
          <a:p>
            <a:r>
              <a:rPr lang="tr-TR" sz="1350">
                <a:solidFill>
                  <a:schemeClr val="tx1"/>
                </a:solidFill>
              </a:rPr>
              <a:t>Diğer Bölümler       60 / 100</a:t>
            </a:r>
            <a:endParaRPr lang="tr-TR" sz="1350" dirty="0">
              <a:solidFill>
                <a:schemeClr val="tx1"/>
              </a:solidFill>
            </a:endParaRPr>
          </a:p>
          <a:p>
            <a:endParaRPr lang="tr-TR" sz="1350" dirty="0">
              <a:solidFill>
                <a:schemeClr val="tx1"/>
              </a:solidFill>
            </a:endParaRPr>
          </a:p>
          <a:p>
            <a:pPr marL="214313" indent="-214313">
              <a:buFont typeface="Wingdings" panose="05000000000000000000" pitchFamily="2" charset="2"/>
              <a:buChar char="ü"/>
            </a:pPr>
            <a:r>
              <a:rPr lang="tr-TR" sz="1350" b="1" dirty="0">
                <a:solidFill>
                  <a:schemeClr val="tx1"/>
                </a:solidFill>
              </a:rPr>
              <a:t>Başvuru Formu </a:t>
            </a:r>
            <a:r>
              <a:rPr lang="tr-TR" sz="1350" b="1" dirty="0"/>
              <a:t>(Online)</a:t>
            </a:r>
            <a:endParaRPr lang="tr-TR" sz="1350" b="1" dirty="0">
              <a:solidFill>
                <a:schemeClr val="tx1"/>
              </a:solidFill>
            </a:endParaRPr>
          </a:p>
          <a:p>
            <a:pPr marL="214313" indent="-214313">
              <a:buFont typeface="Wingdings" panose="05000000000000000000" pitchFamily="2" charset="2"/>
              <a:buChar char="ü"/>
            </a:pPr>
            <a:endParaRPr lang="tr-TR" sz="1350" b="1" dirty="0">
              <a:solidFill>
                <a:schemeClr val="tx1"/>
              </a:solidFill>
            </a:endParaRPr>
          </a:p>
          <a:p>
            <a:pPr marL="214313" indent="-214313">
              <a:buFont typeface="Wingdings" panose="05000000000000000000" pitchFamily="2" charset="2"/>
              <a:buChar char="ü"/>
            </a:pPr>
            <a:r>
              <a:rPr lang="tr-TR" sz="1350" b="1" dirty="0">
                <a:solidFill>
                  <a:schemeClr val="tx1"/>
                </a:solidFill>
              </a:rPr>
              <a:t>Transkript</a:t>
            </a:r>
            <a:r>
              <a:rPr lang="tr-TR" sz="1350" dirty="0">
                <a:solidFill>
                  <a:schemeClr val="tx1"/>
                </a:solidFill>
              </a:rPr>
              <a:t> </a:t>
            </a:r>
            <a:r>
              <a:rPr lang="tr-TR" sz="1350" dirty="0"/>
              <a:t>(Öğrenci işleri &amp; e-devlet)</a:t>
            </a:r>
            <a:endParaRPr lang="tr-TR" sz="1350" b="1" dirty="0">
              <a:solidFill>
                <a:schemeClr val="accent3">
                  <a:lumMod val="75000"/>
                </a:schemeClr>
              </a:solidFill>
            </a:endParaRPr>
          </a:p>
          <a:p>
            <a:endParaRPr lang="tr-TR" sz="900" dirty="0"/>
          </a:p>
        </p:txBody>
      </p:sp>
      <p:sp>
        <p:nvSpPr>
          <p:cNvPr id="15" name="Metin Yer Tutucusu 5">
            <a:extLst>
              <a:ext uri="{FF2B5EF4-FFF2-40B4-BE49-F238E27FC236}">
                <a16:creationId xmlns:a16="http://schemas.microsoft.com/office/drawing/2014/main" id="{B237D1CA-B91A-410E-A968-D017BBE99F99}"/>
              </a:ext>
            </a:extLst>
          </p:cNvPr>
          <p:cNvSpPr txBox="1">
            <a:spLocks/>
          </p:cNvSpPr>
          <p:nvPr/>
        </p:nvSpPr>
        <p:spPr>
          <a:xfrm>
            <a:off x="462223" y="1829828"/>
            <a:ext cx="4104000" cy="264982"/>
          </a:xfrm>
          <a:prstGeom prst="rect">
            <a:avLst/>
          </a:prstGeom>
          <a:solidFill>
            <a:schemeClr val="tx1">
              <a:lumMod val="75000"/>
              <a:lumOff val="25000"/>
            </a:schemeClr>
          </a:solidFill>
        </p:spPr>
        <p:txBody>
          <a:bodyPr vert="horz" lIns="0" tIns="0" rIns="0" bIns="0" rtlCol="0" anchor="ctr"/>
          <a:lstStyle>
            <a:defPPr rtl="0">
              <a:defRPr lang="tr-TR"/>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dirty="0"/>
              <a:t>Öğrenim Hareketliliği</a:t>
            </a:r>
          </a:p>
        </p:txBody>
      </p:sp>
      <p:sp>
        <p:nvSpPr>
          <p:cNvPr id="20" name="Dikdörtgen 19"/>
          <p:cNvSpPr/>
          <p:nvPr/>
        </p:nvSpPr>
        <p:spPr>
          <a:xfrm>
            <a:off x="462223" y="2172075"/>
            <a:ext cx="4133700" cy="3624069"/>
          </a:xfrm>
          <a:prstGeom prst="rect">
            <a:avLst/>
          </a:prstGeom>
        </p:spPr>
        <p:txBody>
          <a:bodyPr wrap="square">
            <a:spAutoFit/>
          </a:bodyPr>
          <a:lstStyle/>
          <a:p>
            <a:r>
              <a:rPr lang="tr-TR" sz="1350" b="1" dirty="0">
                <a:solidFill>
                  <a:schemeClr val="accent1">
                    <a:lumMod val="75000"/>
                  </a:schemeClr>
                </a:solidFill>
              </a:rPr>
              <a:t>Başvuru Tarihleri: </a:t>
            </a:r>
            <a:r>
              <a:rPr lang="tr-TR" sz="1350" dirty="0"/>
              <a:t>Şubat </a:t>
            </a:r>
          </a:p>
          <a:p>
            <a:endParaRPr lang="tr-TR" sz="1350" b="1" dirty="0">
              <a:solidFill>
                <a:schemeClr val="accent1">
                  <a:lumMod val="75000"/>
                </a:schemeClr>
              </a:solidFill>
            </a:endParaRPr>
          </a:p>
          <a:p>
            <a:r>
              <a:rPr lang="tr-TR" sz="1350" b="1" dirty="0">
                <a:solidFill>
                  <a:schemeClr val="accent1">
                    <a:lumMod val="75000"/>
                  </a:schemeClr>
                </a:solidFill>
              </a:rPr>
              <a:t>Süreler: </a:t>
            </a:r>
            <a:r>
              <a:rPr lang="tr-TR" sz="1350" dirty="0"/>
              <a:t>2 – 12 ay</a:t>
            </a:r>
          </a:p>
          <a:p>
            <a:endParaRPr lang="tr-TR" sz="1350" dirty="0"/>
          </a:p>
          <a:p>
            <a:r>
              <a:rPr lang="tr-TR" sz="1350" b="1" dirty="0">
                <a:solidFill>
                  <a:schemeClr val="accent1">
                    <a:lumMod val="75000"/>
                  </a:schemeClr>
                </a:solidFill>
              </a:rPr>
              <a:t>Başvuru Şartları:</a:t>
            </a:r>
          </a:p>
          <a:p>
            <a:pPr marL="214313" indent="-214313">
              <a:buFont typeface="Wingdings" panose="05000000000000000000" pitchFamily="2" charset="2"/>
              <a:buChar char="ü"/>
            </a:pPr>
            <a:r>
              <a:rPr lang="tr-TR" sz="1350" b="1" dirty="0"/>
              <a:t>Not Ortalaması</a:t>
            </a:r>
          </a:p>
          <a:p>
            <a:r>
              <a:rPr lang="tr-TR" sz="1350" dirty="0"/>
              <a:t>Ön lisans ve lisans  </a:t>
            </a:r>
            <a:r>
              <a:rPr lang="tr-TR" sz="1350" b="1" dirty="0"/>
              <a:t>      </a:t>
            </a:r>
            <a:r>
              <a:rPr lang="tr-TR" sz="1350" dirty="0"/>
              <a:t> 2,20 / 4 ya da 58 / 100 </a:t>
            </a:r>
          </a:p>
          <a:p>
            <a:r>
              <a:rPr lang="tr-TR" sz="1350" dirty="0"/>
              <a:t>Yüksek Lisans ve Doktora       2,5 / 4 ya da 65 / 100</a:t>
            </a:r>
          </a:p>
          <a:p>
            <a:endParaRPr lang="tr-TR" sz="1350" dirty="0"/>
          </a:p>
          <a:p>
            <a:pPr marL="214313" indent="-214313">
              <a:buFont typeface="Wingdings" panose="05000000000000000000" pitchFamily="2" charset="2"/>
              <a:buChar char="ü"/>
            </a:pPr>
            <a:r>
              <a:rPr lang="tr-TR" sz="1350" b="1" dirty="0"/>
              <a:t>Dil Puanı </a:t>
            </a:r>
          </a:p>
          <a:p>
            <a:r>
              <a:rPr lang="tr-TR" sz="1350" dirty="0"/>
              <a:t>Yabancı Dil ile Eğitim Yapan Bölümler 80 / 100</a:t>
            </a:r>
          </a:p>
          <a:p>
            <a:r>
              <a:rPr lang="tr-TR" sz="1350" dirty="0"/>
              <a:t>Diğer Bölümler       60 / 100</a:t>
            </a:r>
          </a:p>
          <a:p>
            <a:endParaRPr lang="tr-TR" sz="1350" dirty="0"/>
          </a:p>
          <a:p>
            <a:pPr marL="214313" indent="-214313">
              <a:buFont typeface="Wingdings" panose="05000000000000000000" pitchFamily="2" charset="2"/>
              <a:buChar char="ü"/>
            </a:pPr>
            <a:r>
              <a:rPr lang="tr-TR" sz="1350" b="1" dirty="0"/>
              <a:t>Başvuru Formu (Online)</a:t>
            </a:r>
          </a:p>
          <a:p>
            <a:pPr marL="214313" indent="-214313">
              <a:buFont typeface="Wingdings" panose="05000000000000000000" pitchFamily="2" charset="2"/>
              <a:buChar char="ü"/>
            </a:pPr>
            <a:endParaRPr lang="tr-TR" sz="1350" b="1" dirty="0"/>
          </a:p>
          <a:p>
            <a:pPr marL="214313" indent="-214313">
              <a:buFont typeface="Wingdings" panose="05000000000000000000" pitchFamily="2" charset="2"/>
              <a:buChar char="ü"/>
            </a:pPr>
            <a:r>
              <a:rPr lang="tr-TR" sz="1350" b="1" dirty="0"/>
              <a:t>Transkript</a:t>
            </a:r>
            <a:r>
              <a:rPr lang="tr-TR" sz="1350" dirty="0"/>
              <a:t> (Öğrenci işleri &amp; e-devlet)</a:t>
            </a:r>
          </a:p>
          <a:p>
            <a:endParaRPr lang="tr-TR" sz="1350" dirty="0"/>
          </a:p>
        </p:txBody>
      </p:sp>
      <p:sp>
        <p:nvSpPr>
          <p:cNvPr id="24" name="Sağ Ok 23"/>
          <p:cNvSpPr/>
          <p:nvPr/>
        </p:nvSpPr>
        <p:spPr>
          <a:xfrm>
            <a:off x="2372242" y="3286498"/>
            <a:ext cx="199361" cy="15074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solidFill>
                <a:schemeClr val="tx1"/>
              </a:solidFill>
            </a:endParaRPr>
          </a:p>
        </p:txBody>
      </p:sp>
      <p:sp>
        <p:nvSpPr>
          <p:cNvPr id="26" name="Sağ Ok 25"/>
          <p:cNvSpPr/>
          <p:nvPr/>
        </p:nvSpPr>
        <p:spPr>
          <a:xfrm>
            <a:off x="1641234" y="4110521"/>
            <a:ext cx="199361" cy="15074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solidFill>
                <a:schemeClr val="tx1"/>
              </a:solidFill>
            </a:endParaRPr>
          </a:p>
        </p:txBody>
      </p:sp>
      <p:sp>
        <p:nvSpPr>
          <p:cNvPr id="28" name="Sağ Ok 27"/>
          <p:cNvSpPr/>
          <p:nvPr/>
        </p:nvSpPr>
        <p:spPr>
          <a:xfrm>
            <a:off x="6733308" y="3237513"/>
            <a:ext cx="186130" cy="15074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solidFill>
                <a:schemeClr val="tx1"/>
              </a:solidFill>
            </a:endParaRPr>
          </a:p>
        </p:txBody>
      </p:sp>
      <p:sp>
        <p:nvSpPr>
          <p:cNvPr id="30" name="Sağ Ok 29"/>
          <p:cNvSpPr/>
          <p:nvPr/>
        </p:nvSpPr>
        <p:spPr>
          <a:xfrm>
            <a:off x="5973708" y="4091050"/>
            <a:ext cx="199361" cy="15074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solidFill>
                <a:schemeClr val="tx1"/>
              </a:solidFill>
            </a:endParaRPr>
          </a:p>
        </p:txBody>
      </p:sp>
      <p:pic>
        <p:nvPicPr>
          <p:cNvPr id="21" name="Resim 20"/>
          <p:cNvPicPr>
            <a:picLocks noChangeAspect="1"/>
          </p:cNvPicPr>
          <p:nvPr/>
        </p:nvPicPr>
        <p:blipFill>
          <a:blip r:embed="rId2"/>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37141894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3"/>
          </p:nvPr>
        </p:nvSpPr>
        <p:spPr>
          <a:xfrm>
            <a:off x="8820000" y="5645423"/>
            <a:ext cx="324000" cy="324000"/>
          </a:xfrm>
        </p:spPr>
        <p:txBody>
          <a:bodyPr/>
          <a:lstStyle/>
          <a:p>
            <a:pPr rtl="0"/>
            <a:fld id="{19B51A1E-902D-48AF-9020-955120F399B6}" type="slidenum">
              <a:rPr lang="tr-TR" smtClean="0"/>
              <a:pPr rtl="0"/>
              <a:t>105</a:t>
            </a:fld>
            <a:endParaRPr lang="tr-TR" dirty="0"/>
          </a:p>
        </p:txBody>
      </p:sp>
      <p:sp>
        <p:nvSpPr>
          <p:cNvPr id="5" name="Altbilgi Yer Tutucusu 1"/>
          <p:cNvSpPr txBox="1">
            <a:spLocks/>
          </p:cNvSpPr>
          <p:nvPr/>
        </p:nvSpPr>
        <p:spPr>
          <a:xfrm>
            <a:off x="347923" y="5698461"/>
            <a:ext cx="4248000" cy="217925"/>
          </a:xfrm>
          <a:prstGeom prst="rect">
            <a:avLst/>
          </a:prstGeom>
          <a:noFill/>
        </p:spPr>
        <p:txBody>
          <a:bodyPr vert="horz" lIns="0" tIns="0" rIns="0" bIns="0" rtlCol="0" anchor="ctr"/>
          <a:lstStyle>
            <a:defPPr rtl="0">
              <a:defRPr lang="tr-TR"/>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900" dirty="0"/>
              <a:t>Alt </a:t>
            </a:r>
            <a:r>
              <a:rPr lang="tr-TR" sz="900" dirty="0" err="1"/>
              <a:t>blgi</a:t>
            </a:r>
            <a:r>
              <a:rPr lang="tr-TR" sz="900" dirty="0"/>
              <a:t> ekleme</a:t>
            </a:r>
          </a:p>
        </p:txBody>
      </p:sp>
      <p:sp>
        <p:nvSpPr>
          <p:cNvPr id="7" name="Başlık 1">
            <a:extLst>
              <a:ext uri="{FF2B5EF4-FFF2-40B4-BE49-F238E27FC236}">
                <a16:creationId xmlns:a16="http://schemas.microsoft.com/office/drawing/2014/main" id="{19304E83-A4F0-49C5-BB01-F5773509A2B3}"/>
              </a:ext>
            </a:extLst>
          </p:cNvPr>
          <p:cNvSpPr>
            <a:spLocks noGrp="1"/>
          </p:cNvSpPr>
          <p:nvPr>
            <p:ph type="title"/>
          </p:nvPr>
        </p:nvSpPr>
        <p:spPr>
          <a:xfrm>
            <a:off x="462223" y="1308460"/>
            <a:ext cx="8505000" cy="319064"/>
          </a:xfrm>
        </p:spPr>
        <p:txBody>
          <a:bodyPr rtlCol="0">
            <a:normAutofit fontScale="90000"/>
          </a:bodyPr>
          <a:lstStyle/>
          <a:p>
            <a:pPr algn="ctr" rtl="0"/>
            <a:r>
              <a:rPr lang="tr-TR" dirty="0"/>
              <a:t>Öğrenci Hareketliliği  Türleri</a:t>
            </a:r>
          </a:p>
        </p:txBody>
      </p:sp>
      <p:sp>
        <p:nvSpPr>
          <p:cNvPr id="8" name="Dikdörtgen 7" descr="Vurgu bloğu sol">
            <a:extLst>
              <a:ext uri="{FF2B5EF4-FFF2-40B4-BE49-F238E27FC236}">
                <a16:creationId xmlns:a16="http://schemas.microsoft.com/office/drawing/2014/main" id="{7F65E93D-09FF-42EE-B9DD-750638966686}"/>
              </a:ext>
              <a:ext uri="{C183D7F6-B498-43B3-948B-1728B52AA6E4}">
                <adec:decorative xmlns:adec="http://schemas.microsoft.com/office/drawing/2017/decorative" val="1"/>
              </a:ext>
            </a:extLst>
          </p:cNvPr>
          <p:cNvSpPr/>
          <p:nvPr/>
        </p:nvSpPr>
        <p:spPr>
          <a:xfrm>
            <a:off x="462223" y="1739712"/>
            <a:ext cx="1488131" cy="848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cxnSp>
        <p:nvCxnSpPr>
          <p:cNvPr id="9" name="Düz Bağlayıcı 8" descr="Slayt ayırıcı">
            <a:extLst>
              <a:ext uri="{FF2B5EF4-FFF2-40B4-BE49-F238E27FC236}">
                <a16:creationId xmlns:a16="http://schemas.microsoft.com/office/drawing/2014/main" id="{5A563457-1EC8-4978-BCCB-AFD88C9ED04C}"/>
              </a:ext>
              <a:ext uri="{C183D7F6-B498-43B3-948B-1728B52AA6E4}">
                <adec:decorative xmlns:adec="http://schemas.microsoft.com/office/drawing/2017/decorative" val="1"/>
              </a:ext>
            </a:extLst>
          </p:cNvPr>
          <p:cNvCxnSpPr/>
          <p:nvPr/>
        </p:nvCxnSpPr>
        <p:spPr>
          <a:xfrm>
            <a:off x="4710223" y="2779353"/>
            <a:ext cx="0" cy="17809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 name="Dikdörtgen 9" descr="Vurgu çubuğu sağ&#10;">
            <a:extLst>
              <a:ext uri="{FF2B5EF4-FFF2-40B4-BE49-F238E27FC236}">
                <a16:creationId xmlns:a16="http://schemas.microsoft.com/office/drawing/2014/main" id="{A7CD04AE-9A8B-4DED-855D-F51B510D0B69}"/>
              </a:ext>
              <a:ext uri="{C183D7F6-B498-43B3-948B-1728B52AA6E4}">
                <adec:decorative xmlns:adec="http://schemas.microsoft.com/office/drawing/2017/decorative" val="1"/>
              </a:ext>
            </a:extLst>
          </p:cNvPr>
          <p:cNvSpPr/>
          <p:nvPr/>
        </p:nvSpPr>
        <p:spPr>
          <a:xfrm>
            <a:off x="4863139" y="1736173"/>
            <a:ext cx="1488131" cy="84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sp>
        <p:nvSpPr>
          <p:cNvPr id="11" name="Metin Yer Tutucusu 5">
            <a:extLst>
              <a:ext uri="{FF2B5EF4-FFF2-40B4-BE49-F238E27FC236}">
                <a16:creationId xmlns:a16="http://schemas.microsoft.com/office/drawing/2014/main" id="{B237D1CA-B91A-410E-A968-D017BBE99F99}"/>
              </a:ext>
            </a:extLst>
          </p:cNvPr>
          <p:cNvSpPr txBox="1">
            <a:spLocks/>
          </p:cNvSpPr>
          <p:nvPr/>
        </p:nvSpPr>
        <p:spPr>
          <a:xfrm>
            <a:off x="4863223" y="1829828"/>
            <a:ext cx="4104000" cy="264982"/>
          </a:xfrm>
          <a:prstGeom prst="rect">
            <a:avLst/>
          </a:prstGeom>
          <a:solidFill>
            <a:schemeClr val="tx1">
              <a:lumMod val="75000"/>
              <a:lumOff val="25000"/>
            </a:schemeClr>
          </a:solidFill>
        </p:spPr>
        <p:txBody>
          <a:bodyPr vert="horz" lIns="0" tIns="0" rIns="0" bIns="0" rtlCol="0" anchor="ctr"/>
          <a:lstStyle>
            <a:defPPr rtl="0">
              <a:defRPr lang="tr-TR"/>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dirty="0"/>
              <a:t>Staj Hareketliliği</a:t>
            </a:r>
          </a:p>
        </p:txBody>
      </p:sp>
      <p:sp>
        <p:nvSpPr>
          <p:cNvPr id="12" name="Metin Yer Tutucusu 6">
            <a:extLst>
              <a:ext uri="{FF2B5EF4-FFF2-40B4-BE49-F238E27FC236}">
                <a16:creationId xmlns:a16="http://schemas.microsoft.com/office/drawing/2014/main" id="{26A87885-D672-4CF9-A78D-CFE98385B03A}"/>
              </a:ext>
            </a:extLst>
          </p:cNvPr>
          <p:cNvSpPr txBox="1">
            <a:spLocks/>
          </p:cNvSpPr>
          <p:nvPr/>
        </p:nvSpPr>
        <p:spPr>
          <a:xfrm>
            <a:off x="4863138" y="2172076"/>
            <a:ext cx="4104085" cy="3463688"/>
          </a:xfrm>
          <a:prstGeom prst="rect">
            <a:avLst/>
          </a:prstGeom>
          <a:noFill/>
        </p:spPr>
        <p:txBody>
          <a:bodyPr vert="horz" lIns="0" tIns="0" rIns="0" bIns="0" rtlCol="0" anchor="t"/>
          <a:lstStyle>
            <a:defPPr rtl="0">
              <a:defRPr lang="tr-TR"/>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b="1" dirty="0">
                <a:solidFill>
                  <a:schemeClr val="accent3">
                    <a:lumMod val="75000"/>
                  </a:schemeClr>
                </a:solidFill>
              </a:rPr>
              <a:t>Değerlendirme Ölçütleri:</a:t>
            </a: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900" dirty="0"/>
          </a:p>
        </p:txBody>
      </p:sp>
      <p:sp>
        <p:nvSpPr>
          <p:cNvPr id="14" name="Metin Yer Tutucusu 5">
            <a:extLst>
              <a:ext uri="{FF2B5EF4-FFF2-40B4-BE49-F238E27FC236}">
                <a16:creationId xmlns:a16="http://schemas.microsoft.com/office/drawing/2014/main" id="{B237D1CA-B91A-410E-A968-D017BBE99F99}"/>
              </a:ext>
            </a:extLst>
          </p:cNvPr>
          <p:cNvSpPr txBox="1">
            <a:spLocks/>
          </p:cNvSpPr>
          <p:nvPr/>
        </p:nvSpPr>
        <p:spPr>
          <a:xfrm>
            <a:off x="462223" y="1829828"/>
            <a:ext cx="4104000" cy="264982"/>
          </a:xfrm>
          <a:prstGeom prst="rect">
            <a:avLst/>
          </a:prstGeom>
          <a:solidFill>
            <a:schemeClr val="tx1">
              <a:lumMod val="75000"/>
              <a:lumOff val="25000"/>
            </a:schemeClr>
          </a:solidFill>
        </p:spPr>
        <p:txBody>
          <a:bodyPr vert="horz" lIns="0" tIns="0" rIns="0" bIns="0" rtlCol="0" anchor="ctr"/>
          <a:lstStyle>
            <a:defPPr rtl="0">
              <a:defRPr lang="tr-TR"/>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dirty="0"/>
              <a:t>Öğrenim Hareketliliği</a:t>
            </a:r>
          </a:p>
        </p:txBody>
      </p:sp>
      <p:sp>
        <p:nvSpPr>
          <p:cNvPr id="15" name="Dikdörtgen 14"/>
          <p:cNvSpPr/>
          <p:nvPr/>
        </p:nvSpPr>
        <p:spPr>
          <a:xfrm>
            <a:off x="462223" y="2172076"/>
            <a:ext cx="4133700" cy="2585323"/>
          </a:xfrm>
          <a:prstGeom prst="rect">
            <a:avLst/>
          </a:prstGeom>
        </p:spPr>
        <p:txBody>
          <a:bodyPr wrap="square">
            <a:spAutoFit/>
          </a:bodyPr>
          <a:lstStyle/>
          <a:p>
            <a:r>
              <a:rPr lang="tr-TR" sz="1350" b="1" dirty="0">
                <a:solidFill>
                  <a:schemeClr val="accent1">
                    <a:lumMod val="75000"/>
                  </a:schemeClr>
                </a:solidFill>
              </a:rPr>
              <a:t>Değerlendirme Ölçütleri:</a:t>
            </a: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p:txBody>
      </p:sp>
      <p:graphicFrame>
        <p:nvGraphicFramePr>
          <p:cNvPr id="20" name="Tablo 19"/>
          <p:cNvGraphicFramePr>
            <a:graphicFrameLocks noGrp="1"/>
          </p:cNvGraphicFramePr>
          <p:nvPr/>
        </p:nvGraphicFramePr>
        <p:xfrm>
          <a:off x="633846" y="2427536"/>
          <a:ext cx="4076377" cy="2377440"/>
        </p:xfrm>
        <a:graphic>
          <a:graphicData uri="http://schemas.openxmlformats.org/drawingml/2006/table">
            <a:tbl>
              <a:tblPr>
                <a:tableStyleId>{5940675A-B579-460E-94D1-54222C63F5DA}</a:tableStyleId>
              </a:tblPr>
              <a:tblGrid>
                <a:gridCol w="2208068">
                  <a:extLst>
                    <a:ext uri="{9D8B030D-6E8A-4147-A177-3AD203B41FA5}">
                      <a16:colId xmlns:a16="http://schemas.microsoft.com/office/drawing/2014/main" val="20000"/>
                    </a:ext>
                  </a:extLst>
                </a:gridCol>
                <a:gridCol w="1868309">
                  <a:extLst>
                    <a:ext uri="{9D8B030D-6E8A-4147-A177-3AD203B41FA5}">
                      <a16:colId xmlns:a16="http://schemas.microsoft.com/office/drawing/2014/main" val="20001"/>
                    </a:ext>
                  </a:extLst>
                </a:gridCol>
              </a:tblGrid>
              <a:tr h="182880">
                <a:tc>
                  <a:txBody>
                    <a:bodyPr/>
                    <a:lstStyle/>
                    <a:p>
                      <a:pPr marL="0" indent="0" algn="ctr">
                        <a:spcAft>
                          <a:spcPts val="935"/>
                        </a:spcAft>
                        <a:buFont typeface="Wingdings" panose="05000000000000000000" pitchFamily="2" charset="2"/>
                        <a:buNone/>
                      </a:pPr>
                      <a:r>
                        <a:rPr lang="tr-TR" sz="1200" dirty="0">
                          <a:effectLst/>
                        </a:rPr>
                        <a:t>Akademik başarı düzeyi</a:t>
                      </a:r>
                      <a:endParaRPr lang="tr-TR" sz="1200" i="0" dirty="0">
                        <a:effectLst/>
                      </a:endParaRPr>
                    </a:p>
                  </a:txBody>
                  <a:tcPr marL="0" marR="0" marT="0" marB="0" anchor="ctr"/>
                </a:tc>
                <a:tc>
                  <a:txBody>
                    <a:bodyPr/>
                    <a:lstStyle/>
                    <a:p>
                      <a:pPr algn="ctr">
                        <a:spcAft>
                          <a:spcPts val="935"/>
                        </a:spcAft>
                      </a:pPr>
                      <a:r>
                        <a:rPr lang="tr-TR" sz="1200" b="1" dirty="0">
                          <a:solidFill>
                            <a:schemeClr val="accent1">
                              <a:lumMod val="60000"/>
                              <a:lumOff val="40000"/>
                            </a:schemeClr>
                          </a:solidFill>
                          <a:effectLst/>
                        </a:rPr>
                        <a:t>%50 </a:t>
                      </a:r>
                      <a:r>
                        <a:rPr lang="tr-TR" sz="1200" dirty="0">
                          <a:effectLst/>
                        </a:rPr>
                        <a:t>(100 puan üzerinden)</a:t>
                      </a:r>
                      <a:endParaRPr lang="tr-TR" sz="1200" i="0" dirty="0">
                        <a:effectLst/>
                      </a:endParaRPr>
                    </a:p>
                  </a:txBody>
                  <a:tcPr marL="0" marR="0" marT="0" marB="0" anchor="ctr"/>
                </a:tc>
                <a:extLst>
                  <a:ext uri="{0D108BD9-81ED-4DB2-BD59-A6C34878D82A}">
                    <a16:rowId xmlns:a16="http://schemas.microsoft.com/office/drawing/2014/main" val="10000"/>
                  </a:ext>
                </a:extLst>
              </a:tr>
              <a:tr h="182880">
                <a:tc>
                  <a:txBody>
                    <a:bodyPr/>
                    <a:lstStyle/>
                    <a:p>
                      <a:pPr marL="0" indent="0" algn="ctr">
                        <a:spcAft>
                          <a:spcPts val="935"/>
                        </a:spcAft>
                        <a:buFont typeface="Wingdings" panose="05000000000000000000" pitchFamily="2" charset="2"/>
                        <a:buNone/>
                      </a:pPr>
                      <a:r>
                        <a:rPr lang="tr-TR" sz="1200" dirty="0">
                          <a:effectLst/>
                        </a:rPr>
                        <a:t>Dil seviyesi</a:t>
                      </a:r>
                      <a:endParaRPr lang="tr-TR" sz="1200" i="0" dirty="0">
                        <a:effectLst/>
                      </a:endParaRPr>
                    </a:p>
                  </a:txBody>
                  <a:tcPr marL="0" marR="0" marT="0" marB="0" anchor="ctr"/>
                </a:tc>
                <a:tc>
                  <a:txBody>
                    <a:bodyPr/>
                    <a:lstStyle/>
                    <a:p>
                      <a:pPr algn="ctr">
                        <a:spcAft>
                          <a:spcPts val="935"/>
                        </a:spcAft>
                      </a:pPr>
                      <a:r>
                        <a:rPr lang="tr-TR" sz="1200" b="1" dirty="0">
                          <a:solidFill>
                            <a:schemeClr val="accent1">
                              <a:lumMod val="60000"/>
                              <a:lumOff val="40000"/>
                            </a:schemeClr>
                          </a:solidFill>
                          <a:effectLst/>
                        </a:rPr>
                        <a:t>%50 </a:t>
                      </a:r>
                      <a:r>
                        <a:rPr lang="tr-TR" sz="1200" dirty="0">
                          <a:effectLst/>
                        </a:rPr>
                        <a:t>(100 puan üzerinden)</a:t>
                      </a:r>
                      <a:endParaRPr lang="tr-TR" sz="1200" i="0" dirty="0">
                        <a:effectLst/>
                      </a:endParaRPr>
                    </a:p>
                  </a:txBody>
                  <a:tcPr marL="0" marR="0" marT="0" marB="0" anchor="ctr"/>
                </a:tc>
                <a:extLst>
                  <a:ext uri="{0D108BD9-81ED-4DB2-BD59-A6C34878D82A}">
                    <a16:rowId xmlns:a16="http://schemas.microsoft.com/office/drawing/2014/main" val="10001"/>
                  </a:ext>
                </a:extLst>
              </a:tr>
              <a:tr h="182880">
                <a:tc>
                  <a:txBody>
                    <a:bodyPr/>
                    <a:lstStyle/>
                    <a:p>
                      <a:pPr marL="0" indent="0" algn="ctr">
                        <a:spcAft>
                          <a:spcPts val="935"/>
                        </a:spcAft>
                        <a:buFont typeface="Wingdings" panose="05000000000000000000" pitchFamily="2" charset="2"/>
                        <a:buNone/>
                      </a:pPr>
                      <a:r>
                        <a:rPr lang="tr-TR" sz="1200" dirty="0">
                          <a:effectLst/>
                        </a:rPr>
                        <a:t>Şehit ve gazi çocuklarına</a:t>
                      </a:r>
                      <a:endParaRPr lang="tr-TR" sz="1200" i="0" dirty="0">
                        <a:effectLst/>
                      </a:endParaRPr>
                    </a:p>
                  </a:txBody>
                  <a:tcPr marL="0" marR="0" marT="0" marB="0" anchor="ctr"/>
                </a:tc>
                <a:tc>
                  <a:txBody>
                    <a:bodyPr/>
                    <a:lstStyle/>
                    <a:p>
                      <a:pPr algn="ctr">
                        <a:spcAft>
                          <a:spcPts val="935"/>
                        </a:spcAft>
                      </a:pPr>
                      <a:r>
                        <a:rPr lang="tr-TR" sz="1200" dirty="0">
                          <a:effectLst/>
                        </a:rPr>
                        <a:t>+15 puan</a:t>
                      </a:r>
                      <a:endParaRPr lang="tr-TR" sz="1200" i="0" dirty="0">
                        <a:effectLst/>
                      </a:endParaRPr>
                    </a:p>
                  </a:txBody>
                  <a:tcPr marL="0" marR="0" marT="0" marB="0" anchor="ctr"/>
                </a:tc>
                <a:extLst>
                  <a:ext uri="{0D108BD9-81ED-4DB2-BD59-A6C34878D82A}">
                    <a16:rowId xmlns:a16="http://schemas.microsoft.com/office/drawing/2014/main" val="10002"/>
                  </a:ext>
                </a:extLst>
              </a:tr>
              <a:tr h="365760">
                <a:tc>
                  <a:txBody>
                    <a:bodyPr/>
                    <a:lstStyle/>
                    <a:p>
                      <a:pPr marL="0" indent="0" algn="ctr">
                        <a:spcAft>
                          <a:spcPts val="935"/>
                        </a:spcAft>
                        <a:buFont typeface="Wingdings" panose="05000000000000000000" pitchFamily="2" charset="2"/>
                        <a:buNone/>
                      </a:pPr>
                      <a:r>
                        <a:rPr lang="tr-TR" sz="1200" dirty="0">
                          <a:effectLst/>
                        </a:rPr>
                        <a:t>Engelli öğrencilere (engelliliğin belgelenmesi kaydıyla)</a:t>
                      </a:r>
                      <a:endParaRPr lang="tr-TR" sz="1200" i="0" dirty="0">
                        <a:effectLst/>
                      </a:endParaRPr>
                    </a:p>
                  </a:txBody>
                  <a:tcPr marL="0" marR="0" marT="0" marB="0" anchor="ctr"/>
                </a:tc>
                <a:tc>
                  <a:txBody>
                    <a:bodyPr/>
                    <a:lstStyle/>
                    <a:p>
                      <a:pPr algn="ctr">
                        <a:spcAft>
                          <a:spcPts val="935"/>
                        </a:spcAft>
                      </a:pPr>
                      <a:r>
                        <a:rPr lang="tr-TR" sz="1200" dirty="0">
                          <a:effectLst/>
                        </a:rPr>
                        <a:t>+10 puan</a:t>
                      </a:r>
                      <a:endParaRPr lang="tr-TR" sz="1200" i="0" dirty="0">
                        <a:effectLst/>
                      </a:endParaRPr>
                    </a:p>
                  </a:txBody>
                  <a:tcPr marL="0" marR="0" marT="0" marB="0" anchor="ctr"/>
                </a:tc>
                <a:extLst>
                  <a:ext uri="{0D108BD9-81ED-4DB2-BD59-A6C34878D82A}">
                    <a16:rowId xmlns:a16="http://schemas.microsoft.com/office/drawing/2014/main" val="10003"/>
                  </a:ext>
                </a:extLst>
              </a:tr>
              <a:tr h="365760">
                <a:tc>
                  <a:txBody>
                    <a:bodyPr/>
                    <a:lstStyle/>
                    <a:p>
                      <a:pPr marL="0" indent="0" algn="ctr">
                        <a:spcAft>
                          <a:spcPts val="935"/>
                        </a:spcAft>
                        <a:buFont typeface="Wingdings" panose="05000000000000000000" pitchFamily="2" charset="2"/>
                        <a:buNone/>
                      </a:pPr>
                      <a:r>
                        <a:rPr lang="tr-TR" sz="1200" i="0" dirty="0">
                          <a:effectLst/>
                        </a:rPr>
                        <a:t>2828 ve 5395 sayılı kanun kapsamındaki öğrenciler</a:t>
                      </a:r>
                    </a:p>
                  </a:txBody>
                  <a:tcPr marL="0" marR="0" marT="0" marB="0" anchor="ctr"/>
                </a:tc>
                <a:tc>
                  <a:txBody>
                    <a:bodyPr/>
                    <a:lstStyle/>
                    <a:p>
                      <a:pPr algn="ctr">
                        <a:spcAft>
                          <a:spcPts val="935"/>
                        </a:spcAft>
                      </a:pPr>
                      <a:r>
                        <a:rPr lang="tr-TR" sz="1200" i="0" dirty="0">
                          <a:effectLst/>
                        </a:rPr>
                        <a:t>+10 puan</a:t>
                      </a:r>
                    </a:p>
                  </a:txBody>
                  <a:tcPr marL="0" marR="0" marT="0" marB="0" anchor="ctr"/>
                </a:tc>
                <a:extLst>
                  <a:ext uri="{0D108BD9-81ED-4DB2-BD59-A6C34878D82A}">
                    <a16:rowId xmlns:a16="http://schemas.microsoft.com/office/drawing/2014/main" val="10004"/>
                  </a:ext>
                </a:extLst>
              </a:tr>
              <a:tr h="365760">
                <a:tc>
                  <a:txBody>
                    <a:bodyPr/>
                    <a:lstStyle/>
                    <a:p>
                      <a:pPr marL="0" indent="0" algn="ctr">
                        <a:spcAft>
                          <a:spcPts val="935"/>
                        </a:spcAft>
                        <a:buFont typeface="Wingdings" panose="05000000000000000000" pitchFamily="2" charset="2"/>
                        <a:buNone/>
                      </a:pPr>
                      <a:r>
                        <a:rPr lang="es-ES" sz="1200" dirty="0">
                          <a:effectLst/>
                        </a:rPr>
                        <a:t>Daha önce yararlanma (hibeli veya hibesiz)</a:t>
                      </a:r>
                      <a:endParaRPr lang="es-ES" sz="1200" i="0" dirty="0">
                        <a:effectLst/>
                      </a:endParaRPr>
                    </a:p>
                  </a:txBody>
                  <a:tcPr marL="0" marR="0" marT="0" marB="0" anchor="ctr"/>
                </a:tc>
                <a:tc>
                  <a:txBody>
                    <a:bodyPr/>
                    <a:lstStyle/>
                    <a:p>
                      <a:pPr algn="ctr">
                        <a:spcAft>
                          <a:spcPts val="935"/>
                        </a:spcAft>
                      </a:pPr>
                      <a:r>
                        <a:rPr lang="tr-TR" sz="1200" dirty="0">
                          <a:effectLst/>
                        </a:rPr>
                        <a:t>-10 puan</a:t>
                      </a:r>
                      <a:endParaRPr lang="tr-TR" sz="1200" i="0" dirty="0">
                        <a:effectLst/>
                      </a:endParaRPr>
                    </a:p>
                  </a:txBody>
                  <a:tcPr marL="0" marR="0" marT="0" marB="0" anchor="ctr"/>
                </a:tc>
                <a:extLst>
                  <a:ext uri="{0D108BD9-81ED-4DB2-BD59-A6C34878D82A}">
                    <a16:rowId xmlns:a16="http://schemas.microsoft.com/office/drawing/2014/main" val="10005"/>
                  </a:ext>
                </a:extLst>
              </a:tr>
              <a:tr h="365760">
                <a:tc>
                  <a:txBody>
                    <a:bodyPr/>
                    <a:lstStyle/>
                    <a:p>
                      <a:pPr marL="0" indent="0" algn="ctr">
                        <a:spcAft>
                          <a:spcPts val="935"/>
                        </a:spcAft>
                        <a:buFont typeface="Wingdings" panose="05000000000000000000" pitchFamily="2" charset="2"/>
                        <a:buNone/>
                      </a:pPr>
                      <a:r>
                        <a:rPr lang="tr-TR" sz="1200" dirty="0">
                          <a:effectLst/>
                        </a:rPr>
                        <a:t>Vatandaşı olunan ülkede hareketliliğe katılma</a:t>
                      </a:r>
                      <a:endParaRPr lang="tr-TR" sz="1200" i="0" dirty="0">
                        <a:effectLst/>
                      </a:endParaRPr>
                    </a:p>
                  </a:txBody>
                  <a:tcPr marL="0" marR="0" marT="0" marB="0" anchor="ctr"/>
                </a:tc>
                <a:tc>
                  <a:txBody>
                    <a:bodyPr/>
                    <a:lstStyle/>
                    <a:p>
                      <a:pPr algn="ctr">
                        <a:spcAft>
                          <a:spcPts val="935"/>
                        </a:spcAft>
                      </a:pPr>
                      <a:r>
                        <a:rPr lang="tr-TR" sz="1200" dirty="0">
                          <a:effectLst/>
                        </a:rPr>
                        <a:t>-10 puan</a:t>
                      </a:r>
                    </a:p>
                  </a:txBody>
                  <a:tcPr marL="0" marR="0" marT="0" marB="0" anchor="ctr"/>
                </a:tc>
                <a:extLst>
                  <a:ext uri="{0D108BD9-81ED-4DB2-BD59-A6C34878D82A}">
                    <a16:rowId xmlns:a16="http://schemas.microsoft.com/office/drawing/2014/main" val="10006"/>
                  </a:ext>
                </a:extLst>
              </a:tr>
              <a:tr h="365760">
                <a:tc>
                  <a:txBody>
                    <a:bodyPr/>
                    <a:lstStyle/>
                    <a:p>
                      <a:pPr marL="0" indent="0" algn="ctr">
                        <a:spcAft>
                          <a:spcPts val="935"/>
                        </a:spcAft>
                        <a:buFont typeface="Wingdings" panose="05000000000000000000" pitchFamily="2" charset="2"/>
                        <a:buNone/>
                      </a:pPr>
                      <a:r>
                        <a:rPr lang="tr-TR" sz="1200" dirty="0"/>
                        <a:t>Toplantılara/eğitimlere mazeretsiz katılmama</a:t>
                      </a:r>
                      <a:endParaRPr lang="tr-TR" sz="1200" i="0" dirty="0">
                        <a:effectLst/>
                      </a:endParaRPr>
                    </a:p>
                  </a:txBody>
                  <a:tcPr marL="0" marR="0" marT="0" marB="0" anchor="ctr"/>
                </a:tc>
                <a:tc>
                  <a:txBody>
                    <a:bodyPr/>
                    <a:lstStyle/>
                    <a:p>
                      <a:pPr algn="ctr">
                        <a:spcAft>
                          <a:spcPts val="935"/>
                        </a:spcAft>
                      </a:pPr>
                      <a:r>
                        <a:rPr lang="tr-TR" sz="1200" dirty="0">
                          <a:effectLst/>
                        </a:rPr>
                        <a:t>- 5 puan</a:t>
                      </a:r>
                    </a:p>
                  </a:txBody>
                  <a:tcPr marL="0" marR="0" marT="0" marB="0" anchor="ctr"/>
                </a:tc>
                <a:extLst>
                  <a:ext uri="{0D108BD9-81ED-4DB2-BD59-A6C34878D82A}">
                    <a16:rowId xmlns:a16="http://schemas.microsoft.com/office/drawing/2014/main" val="10007"/>
                  </a:ext>
                </a:extLst>
              </a:tr>
            </a:tbl>
          </a:graphicData>
        </a:graphic>
      </p:graphicFrame>
      <p:graphicFrame>
        <p:nvGraphicFramePr>
          <p:cNvPr id="25" name="Tablo 24"/>
          <p:cNvGraphicFramePr>
            <a:graphicFrameLocks noGrp="1"/>
          </p:cNvGraphicFramePr>
          <p:nvPr/>
        </p:nvGraphicFramePr>
        <p:xfrm>
          <a:off x="4876650" y="2445908"/>
          <a:ext cx="4090573" cy="3108960"/>
        </p:xfrm>
        <a:graphic>
          <a:graphicData uri="http://schemas.openxmlformats.org/drawingml/2006/table">
            <a:tbl>
              <a:tblPr>
                <a:tableStyleId>{5940675A-B579-460E-94D1-54222C63F5DA}</a:tableStyleId>
              </a:tblPr>
              <a:tblGrid>
                <a:gridCol w="2273594">
                  <a:extLst>
                    <a:ext uri="{9D8B030D-6E8A-4147-A177-3AD203B41FA5}">
                      <a16:colId xmlns:a16="http://schemas.microsoft.com/office/drawing/2014/main" val="20000"/>
                    </a:ext>
                  </a:extLst>
                </a:gridCol>
                <a:gridCol w="1816979">
                  <a:extLst>
                    <a:ext uri="{9D8B030D-6E8A-4147-A177-3AD203B41FA5}">
                      <a16:colId xmlns:a16="http://schemas.microsoft.com/office/drawing/2014/main" val="20001"/>
                    </a:ext>
                  </a:extLst>
                </a:gridCol>
              </a:tblGrid>
              <a:tr h="182880">
                <a:tc>
                  <a:txBody>
                    <a:bodyPr/>
                    <a:lstStyle/>
                    <a:p>
                      <a:pPr algn="ctr">
                        <a:spcAft>
                          <a:spcPts val="935"/>
                        </a:spcAft>
                      </a:pPr>
                      <a:r>
                        <a:rPr lang="tr-TR" sz="1200" dirty="0">
                          <a:effectLst/>
                        </a:rPr>
                        <a:t>Akademik başarı düzeyi</a:t>
                      </a:r>
                    </a:p>
                  </a:txBody>
                  <a:tcPr marL="0" marR="0" marT="0" marB="0" anchor="ctr"/>
                </a:tc>
                <a:tc>
                  <a:txBody>
                    <a:bodyPr/>
                    <a:lstStyle/>
                    <a:p>
                      <a:pPr algn="ctr">
                        <a:spcAft>
                          <a:spcPts val="935"/>
                        </a:spcAft>
                      </a:pPr>
                      <a:r>
                        <a:rPr lang="tr-TR" sz="1200" b="1" dirty="0">
                          <a:solidFill>
                            <a:schemeClr val="accent3">
                              <a:lumMod val="75000"/>
                            </a:schemeClr>
                          </a:solidFill>
                          <a:effectLst/>
                        </a:rPr>
                        <a:t>%50</a:t>
                      </a:r>
                      <a:r>
                        <a:rPr lang="tr-TR" sz="1200" dirty="0">
                          <a:effectLst/>
                        </a:rPr>
                        <a:t> (100 puan üzerinden)</a:t>
                      </a:r>
                    </a:p>
                  </a:txBody>
                  <a:tcPr marL="0" marR="0" marT="0" marB="0" anchor="ctr"/>
                </a:tc>
                <a:extLst>
                  <a:ext uri="{0D108BD9-81ED-4DB2-BD59-A6C34878D82A}">
                    <a16:rowId xmlns:a16="http://schemas.microsoft.com/office/drawing/2014/main" val="10000"/>
                  </a:ext>
                </a:extLst>
              </a:tr>
              <a:tr h="182880">
                <a:tc>
                  <a:txBody>
                    <a:bodyPr/>
                    <a:lstStyle/>
                    <a:p>
                      <a:pPr algn="ctr">
                        <a:spcAft>
                          <a:spcPts val="935"/>
                        </a:spcAft>
                      </a:pPr>
                      <a:r>
                        <a:rPr lang="tr-TR" sz="1200" dirty="0">
                          <a:effectLst/>
                        </a:rPr>
                        <a:t>Dil seviyesi</a:t>
                      </a:r>
                    </a:p>
                  </a:txBody>
                  <a:tcPr marL="0" marR="0" marT="0" marB="0" anchor="ctr"/>
                </a:tc>
                <a:tc>
                  <a:txBody>
                    <a:bodyPr/>
                    <a:lstStyle/>
                    <a:p>
                      <a:pPr algn="ctr">
                        <a:spcAft>
                          <a:spcPts val="935"/>
                        </a:spcAft>
                      </a:pPr>
                      <a:r>
                        <a:rPr lang="tr-TR" sz="1200" b="1">
                          <a:solidFill>
                            <a:schemeClr val="accent3">
                              <a:lumMod val="75000"/>
                            </a:schemeClr>
                          </a:solidFill>
                          <a:effectLst/>
                        </a:rPr>
                        <a:t>%50 </a:t>
                      </a:r>
                      <a:r>
                        <a:rPr lang="tr-TR" sz="1200" dirty="0">
                          <a:effectLst/>
                        </a:rPr>
                        <a:t>(100 puan üzerinden)</a:t>
                      </a:r>
                    </a:p>
                  </a:txBody>
                  <a:tcPr marL="0" marR="0" marT="0" marB="0" anchor="ctr"/>
                </a:tc>
                <a:extLst>
                  <a:ext uri="{0D108BD9-81ED-4DB2-BD59-A6C34878D82A}">
                    <a16:rowId xmlns:a16="http://schemas.microsoft.com/office/drawing/2014/main" val="10001"/>
                  </a:ext>
                </a:extLst>
              </a:tr>
              <a:tr h="182880">
                <a:tc>
                  <a:txBody>
                    <a:bodyPr/>
                    <a:lstStyle/>
                    <a:p>
                      <a:pPr algn="ctr">
                        <a:spcAft>
                          <a:spcPts val="935"/>
                        </a:spcAft>
                      </a:pPr>
                      <a:r>
                        <a:rPr lang="tr-TR" sz="1200" dirty="0">
                          <a:effectLst/>
                        </a:rPr>
                        <a:t>Şehit ve gazi çocuklarına</a:t>
                      </a:r>
                    </a:p>
                  </a:txBody>
                  <a:tcPr marL="0" marR="0" marT="0" marB="0" anchor="ctr"/>
                </a:tc>
                <a:tc>
                  <a:txBody>
                    <a:bodyPr/>
                    <a:lstStyle/>
                    <a:p>
                      <a:pPr algn="ctr">
                        <a:spcAft>
                          <a:spcPts val="935"/>
                        </a:spcAft>
                      </a:pPr>
                      <a:r>
                        <a:rPr lang="tr-TR" sz="1200" dirty="0">
                          <a:effectLst/>
                        </a:rPr>
                        <a:t>+15 puan</a:t>
                      </a:r>
                    </a:p>
                  </a:txBody>
                  <a:tcPr marL="0" marR="0" marT="0" marB="0" anchor="ctr"/>
                </a:tc>
                <a:extLst>
                  <a:ext uri="{0D108BD9-81ED-4DB2-BD59-A6C34878D82A}">
                    <a16:rowId xmlns:a16="http://schemas.microsoft.com/office/drawing/2014/main" val="10002"/>
                  </a:ext>
                </a:extLst>
              </a:tr>
              <a:tr h="365760">
                <a:tc>
                  <a:txBody>
                    <a:bodyPr/>
                    <a:lstStyle/>
                    <a:p>
                      <a:pPr algn="ctr">
                        <a:spcAft>
                          <a:spcPts val="935"/>
                        </a:spcAft>
                      </a:pPr>
                      <a:r>
                        <a:rPr lang="tr-TR" sz="1200" dirty="0">
                          <a:effectLst/>
                        </a:rPr>
                        <a:t>Engelli öğrencilere (engelliliğin belgelenmesi kaydıyla)</a:t>
                      </a:r>
                    </a:p>
                  </a:txBody>
                  <a:tcPr marL="0" marR="0" marT="0" marB="0" anchor="ctr"/>
                </a:tc>
                <a:tc>
                  <a:txBody>
                    <a:bodyPr/>
                    <a:lstStyle/>
                    <a:p>
                      <a:pPr algn="ctr">
                        <a:spcAft>
                          <a:spcPts val="935"/>
                        </a:spcAft>
                      </a:pPr>
                      <a:r>
                        <a:rPr lang="tr-TR" sz="1200" dirty="0">
                          <a:effectLst/>
                        </a:rPr>
                        <a:t>+10 puan</a:t>
                      </a:r>
                    </a:p>
                  </a:txBody>
                  <a:tcPr marL="0" marR="0" marT="0" marB="0" anchor="ctr"/>
                </a:tc>
                <a:extLst>
                  <a:ext uri="{0D108BD9-81ED-4DB2-BD59-A6C34878D82A}">
                    <a16:rowId xmlns:a16="http://schemas.microsoft.com/office/drawing/2014/main" val="10003"/>
                  </a:ext>
                </a:extLst>
              </a:tr>
              <a:tr h="365760">
                <a:tc>
                  <a:txBody>
                    <a:bodyPr/>
                    <a:lstStyle/>
                    <a:p>
                      <a:pPr marL="0" indent="0" algn="ctr">
                        <a:spcAft>
                          <a:spcPts val="935"/>
                        </a:spcAft>
                        <a:buFont typeface="Wingdings" panose="05000000000000000000" pitchFamily="2" charset="2"/>
                        <a:buNone/>
                      </a:pPr>
                      <a:r>
                        <a:rPr lang="tr-TR" sz="1200" i="0" dirty="0">
                          <a:effectLst/>
                        </a:rPr>
                        <a:t>2828 ve 5395 sayılı kanun kapsamındaki öğrenciler</a:t>
                      </a:r>
                    </a:p>
                  </a:txBody>
                  <a:tcPr marL="0" marR="0" marT="0" marB="0" anchor="ctr"/>
                </a:tc>
                <a:tc>
                  <a:txBody>
                    <a:bodyPr/>
                    <a:lstStyle/>
                    <a:p>
                      <a:pPr algn="ctr">
                        <a:spcAft>
                          <a:spcPts val="935"/>
                        </a:spcAft>
                      </a:pPr>
                      <a:r>
                        <a:rPr lang="tr-TR" sz="1200" i="0" dirty="0">
                          <a:effectLst/>
                        </a:rPr>
                        <a:t>+10 puan</a:t>
                      </a:r>
                    </a:p>
                  </a:txBody>
                  <a:tcPr marL="0" marR="0" marT="0" marB="0" anchor="ctr"/>
                </a:tc>
                <a:extLst>
                  <a:ext uri="{0D108BD9-81ED-4DB2-BD59-A6C34878D82A}">
                    <a16:rowId xmlns:a16="http://schemas.microsoft.com/office/drawing/2014/main" val="10004"/>
                  </a:ext>
                </a:extLst>
              </a:tr>
              <a:tr h="365760">
                <a:tc>
                  <a:txBody>
                    <a:bodyPr/>
                    <a:lstStyle/>
                    <a:p>
                      <a:pPr marL="0" indent="0" algn="ctr">
                        <a:spcAft>
                          <a:spcPts val="935"/>
                        </a:spcAft>
                        <a:buFont typeface="Wingdings" panose="05000000000000000000" pitchFamily="2" charset="2"/>
                        <a:buNone/>
                      </a:pPr>
                      <a:r>
                        <a:rPr lang="tr-TR" sz="1200" i="0" dirty="0">
                          <a:effectLst/>
                        </a:rPr>
                        <a:t>Başvuru</a:t>
                      </a:r>
                      <a:r>
                        <a:rPr lang="tr-TR" sz="1200" i="0" baseline="0" dirty="0">
                          <a:effectLst/>
                        </a:rPr>
                        <a:t> Sırasında Kabul Belgesi Sunma</a:t>
                      </a:r>
                      <a:endParaRPr lang="tr-TR" sz="1200" i="0" dirty="0">
                        <a:effectLst/>
                      </a:endParaRPr>
                    </a:p>
                  </a:txBody>
                  <a:tcPr marL="0" marR="0" marT="0" marB="0" anchor="ctr"/>
                </a:tc>
                <a:tc>
                  <a:txBody>
                    <a:bodyPr/>
                    <a:lstStyle/>
                    <a:p>
                      <a:pPr algn="ctr">
                        <a:spcAft>
                          <a:spcPts val="935"/>
                        </a:spcAft>
                      </a:pPr>
                      <a:r>
                        <a:rPr lang="tr-TR" sz="1200" i="0" dirty="0">
                          <a:effectLst/>
                        </a:rPr>
                        <a:t>+10 Puan</a:t>
                      </a:r>
                    </a:p>
                  </a:txBody>
                  <a:tcPr marL="0" marR="0" marT="0" marB="0" anchor="ctr"/>
                </a:tc>
                <a:extLst>
                  <a:ext uri="{0D108BD9-81ED-4DB2-BD59-A6C34878D82A}">
                    <a16:rowId xmlns:a16="http://schemas.microsoft.com/office/drawing/2014/main" val="10005"/>
                  </a:ext>
                </a:extLst>
              </a:tr>
              <a:tr h="365760">
                <a:tc>
                  <a:txBody>
                    <a:bodyPr/>
                    <a:lstStyle/>
                    <a:p>
                      <a:pPr marL="0" indent="0" algn="ctr">
                        <a:spcAft>
                          <a:spcPts val="935"/>
                        </a:spcAft>
                        <a:buFont typeface="Wingdings" panose="05000000000000000000" pitchFamily="2" charset="2"/>
                        <a:buNone/>
                      </a:pPr>
                      <a:r>
                        <a:rPr lang="tr-TR" sz="1200" i="0" dirty="0">
                          <a:effectLst/>
                        </a:rPr>
                        <a:t>Dijital Becerileri Geliştirmeye Yönelik Stajlar</a:t>
                      </a:r>
                    </a:p>
                  </a:txBody>
                  <a:tcPr marL="0" marR="0" marT="0" marB="0" anchor="ctr"/>
                </a:tc>
                <a:tc>
                  <a:txBody>
                    <a:bodyPr/>
                    <a:lstStyle/>
                    <a:p>
                      <a:pPr algn="ctr">
                        <a:spcAft>
                          <a:spcPts val="935"/>
                        </a:spcAft>
                      </a:pPr>
                      <a:r>
                        <a:rPr lang="tr-TR" sz="1200" i="0" dirty="0">
                          <a:effectLst/>
                        </a:rPr>
                        <a:t>+5 puan</a:t>
                      </a:r>
                    </a:p>
                  </a:txBody>
                  <a:tcPr marL="0" marR="0" marT="0" marB="0" anchor="ctr"/>
                </a:tc>
                <a:extLst>
                  <a:ext uri="{0D108BD9-81ED-4DB2-BD59-A6C34878D82A}">
                    <a16:rowId xmlns:a16="http://schemas.microsoft.com/office/drawing/2014/main" val="10006"/>
                  </a:ext>
                </a:extLst>
              </a:tr>
              <a:tr h="365760">
                <a:tc>
                  <a:txBody>
                    <a:bodyPr/>
                    <a:lstStyle/>
                    <a:p>
                      <a:pPr algn="ctr">
                        <a:spcAft>
                          <a:spcPts val="935"/>
                        </a:spcAft>
                      </a:pPr>
                      <a:r>
                        <a:rPr lang="es-ES" sz="1200" dirty="0">
                          <a:effectLst/>
                        </a:rPr>
                        <a:t>Daha önce yararlanma (hibeli veya hibesiz)</a:t>
                      </a:r>
                    </a:p>
                  </a:txBody>
                  <a:tcPr marL="0" marR="0" marT="0" marB="0" anchor="ctr"/>
                </a:tc>
                <a:tc>
                  <a:txBody>
                    <a:bodyPr/>
                    <a:lstStyle/>
                    <a:p>
                      <a:pPr algn="ctr">
                        <a:spcAft>
                          <a:spcPts val="935"/>
                        </a:spcAft>
                      </a:pPr>
                      <a:r>
                        <a:rPr lang="tr-TR" sz="1200" dirty="0">
                          <a:effectLst/>
                        </a:rPr>
                        <a:t>-10 puan</a:t>
                      </a:r>
                    </a:p>
                  </a:txBody>
                  <a:tcPr marL="0" marR="0" marT="0" marB="0" anchor="ctr"/>
                </a:tc>
                <a:extLst>
                  <a:ext uri="{0D108BD9-81ED-4DB2-BD59-A6C34878D82A}">
                    <a16:rowId xmlns:a16="http://schemas.microsoft.com/office/drawing/2014/main" val="10007"/>
                  </a:ext>
                </a:extLst>
              </a:tr>
              <a:tr h="365760">
                <a:tc>
                  <a:txBody>
                    <a:bodyPr/>
                    <a:lstStyle/>
                    <a:p>
                      <a:pPr algn="ctr">
                        <a:spcAft>
                          <a:spcPts val="935"/>
                        </a:spcAft>
                      </a:pPr>
                      <a:r>
                        <a:rPr lang="tr-TR" sz="1200" dirty="0">
                          <a:effectLst/>
                        </a:rPr>
                        <a:t>Vatandaşı olunan ülkede hareketliliğe katılma</a:t>
                      </a:r>
                    </a:p>
                  </a:txBody>
                  <a:tcPr marL="0" marR="0" marT="0" marB="0" anchor="ctr"/>
                </a:tc>
                <a:tc>
                  <a:txBody>
                    <a:bodyPr/>
                    <a:lstStyle/>
                    <a:p>
                      <a:pPr algn="ctr">
                        <a:spcAft>
                          <a:spcPts val="935"/>
                        </a:spcAft>
                      </a:pPr>
                      <a:r>
                        <a:rPr lang="tr-TR" sz="1200" dirty="0">
                          <a:effectLst/>
                        </a:rPr>
                        <a:t>-10 puan</a:t>
                      </a:r>
                    </a:p>
                  </a:txBody>
                  <a:tcPr marL="0" marR="0" marT="0" marB="0" anchor="ctr"/>
                </a:tc>
                <a:extLst>
                  <a:ext uri="{0D108BD9-81ED-4DB2-BD59-A6C34878D82A}">
                    <a16:rowId xmlns:a16="http://schemas.microsoft.com/office/drawing/2014/main" val="10008"/>
                  </a:ext>
                </a:extLst>
              </a:tr>
              <a:tr h="365760">
                <a:tc>
                  <a:txBody>
                    <a:bodyPr/>
                    <a:lstStyle/>
                    <a:p>
                      <a:pPr marL="0" marR="0" indent="0" algn="ctr" defTabSz="914400" rtl="0" eaLnBrk="1" fontAlgn="auto" latinLnBrk="0" hangingPunct="1">
                        <a:lnSpc>
                          <a:spcPct val="100000"/>
                        </a:lnSpc>
                        <a:spcBef>
                          <a:spcPts val="0"/>
                        </a:spcBef>
                        <a:spcAft>
                          <a:spcPts val="935"/>
                        </a:spcAft>
                        <a:buClrTx/>
                        <a:buSzTx/>
                        <a:buFontTx/>
                        <a:buNone/>
                        <a:tabLst/>
                        <a:defRPr/>
                      </a:pPr>
                      <a:r>
                        <a:rPr lang="tr-TR" sz="1200" dirty="0"/>
                        <a:t>Toplantılara/eğitimlere mazeretsiz katılmama</a:t>
                      </a:r>
                      <a:endParaRPr lang="tr-TR" sz="1200" i="0" dirty="0">
                        <a:effectLst/>
                      </a:endParaRPr>
                    </a:p>
                  </a:txBody>
                  <a:tcPr marL="0" marR="0" marT="0" marB="0" anchor="ctr"/>
                </a:tc>
                <a:tc>
                  <a:txBody>
                    <a:bodyPr/>
                    <a:lstStyle/>
                    <a:p>
                      <a:pPr algn="ctr">
                        <a:spcAft>
                          <a:spcPts val="935"/>
                        </a:spcAft>
                      </a:pPr>
                      <a:r>
                        <a:rPr lang="tr-TR" sz="1200" dirty="0">
                          <a:effectLst/>
                        </a:rPr>
                        <a:t>-5 puan</a:t>
                      </a:r>
                    </a:p>
                  </a:txBody>
                  <a:tcPr marL="0" marR="0" marT="0" marB="0" anchor="ctr"/>
                </a:tc>
                <a:extLst>
                  <a:ext uri="{0D108BD9-81ED-4DB2-BD59-A6C34878D82A}">
                    <a16:rowId xmlns:a16="http://schemas.microsoft.com/office/drawing/2014/main" val="10009"/>
                  </a:ext>
                </a:extLst>
              </a:tr>
            </a:tbl>
          </a:graphicData>
        </a:graphic>
      </p:graphicFrame>
      <p:pic>
        <p:nvPicPr>
          <p:cNvPr id="16" name="Resim 15"/>
          <p:cNvPicPr>
            <a:picLocks noChangeAspect="1"/>
          </p:cNvPicPr>
          <p:nvPr/>
        </p:nvPicPr>
        <p:blipFill>
          <a:blip r:embed="rId2"/>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348783459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2"/>
          </p:nvPr>
        </p:nvSpPr>
        <p:spPr/>
        <p:txBody>
          <a:bodyPr/>
          <a:lstStyle/>
          <a:p>
            <a:pPr rtl="0"/>
            <a:r>
              <a:rPr lang="tr-TR"/>
              <a:t>Alt bilgi ekleme</a:t>
            </a:r>
            <a:endParaRPr lang="tr-TR" dirty="0"/>
          </a:p>
        </p:txBody>
      </p:sp>
      <p:sp>
        <p:nvSpPr>
          <p:cNvPr id="3" name="Slayt Numarası Yer Tutucusu 2"/>
          <p:cNvSpPr>
            <a:spLocks noGrp="1"/>
          </p:cNvSpPr>
          <p:nvPr>
            <p:ph type="sldNum" sz="quarter" idx="13"/>
          </p:nvPr>
        </p:nvSpPr>
        <p:spPr/>
        <p:txBody>
          <a:bodyPr/>
          <a:lstStyle/>
          <a:p>
            <a:pPr rtl="0"/>
            <a:fld id="{19B51A1E-902D-48AF-9020-955120F399B6}" type="slidenum">
              <a:rPr lang="tr-TR" smtClean="0"/>
              <a:pPr rtl="0"/>
              <a:t>106</a:t>
            </a:fld>
            <a:endParaRPr lang="tr-TR" dirty="0"/>
          </a:p>
        </p:txBody>
      </p:sp>
      <p:sp>
        <p:nvSpPr>
          <p:cNvPr id="4" name="Unvan 3"/>
          <p:cNvSpPr>
            <a:spLocks noGrp="1"/>
          </p:cNvSpPr>
          <p:nvPr>
            <p:ph type="title"/>
          </p:nvPr>
        </p:nvSpPr>
        <p:spPr/>
        <p:txBody>
          <a:bodyPr>
            <a:normAutofit fontScale="90000"/>
          </a:bodyPr>
          <a:lstStyle/>
          <a:p>
            <a:pPr algn="ctr"/>
            <a:r>
              <a:rPr lang="tr-TR" dirty="0"/>
              <a:t>Öğrenci Hareketliliği Hibe Miktarları</a:t>
            </a:r>
          </a:p>
        </p:txBody>
      </p:sp>
      <p:pic>
        <p:nvPicPr>
          <p:cNvPr id="7" name="Resim 6"/>
          <p:cNvPicPr>
            <a:picLocks noChangeAspect="1"/>
          </p:cNvPicPr>
          <p:nvPr/>
        </p:nvPicPr>
        <p:blipFill>
          <a:blip r:embed="rId2"/>
          <a:stretch>
            <a:fillRect/>
          </a:stretch>
        </p:blipFill>
        <p:spPr>
          <a:xfrm>
            <a:off x="7332888" y="5635763"/>
            <a:ext cx="1487112" cy="307181"/>
          </a:xfrm>
          <a:prstGeom prst="rect">
            <a:avLst/>
          </a:prstGeom>
        </p:spPr>
      </p:pic>
      <p:pic>
        <p:nvPicPr>
          <p:cNvPr id="1026" name="Picture 2" descr="C:\Users\hp\Desktop\Hibe Miktarları.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 y="1674517"/>
            <a:ext cx="7981799" cy="3422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7428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Resim Yer Tutucusu 13" descr="Post-it notunda el yazısı">
            <a:extLst>
              <a:ext uri="{FF2B5EF4-FFF2-40B4-BE49-F238E27FC236}">
                <a16:creationId xmlns:a16="http://schemas.microsoft.com/office/drawing/2014/main" id="{7E468295-904F-0743-AD06-67DA21353B9E}"/>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0" y="857250"/>
            <a:ext cx="4572000" cy="4778513"/>
          </a:xfrm>
        </p:spPr>
      </p:pic>
      <p:sp>
        <p:nvSpPr>
          <p:cNvPr id="20" name="Dikdörtgen 19" descr="Vurgu bloğu">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7331869" y="2178802"/>
            <a:ext cx="1488131"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sp>
        <p:nvSpPr>
          <p:cNvPr id="2" name="Başlık 1">
            <a:extLst>
              <a:ext uri="{FF2B5EF4-FFF2-40B4-BE49-F238E27FC236}">
                <a16:creationId xmlns:a16="http://schemas.microsoft.com/office/drawing/2014/main" id="{3560F281-4FF6-4617-A809-AC9C15ECF18A}"/>
              </a:ext>
            </a:extLst>
          </p:cNvPr>
          <p:cNvSpPr>
            <a:spLocks noGrp="1"/>
          </p:cNvSpPr>
          <p:nvPr>
            <p:ph type="title"/>
          </p:nvPr>
        </p:nvSpPr>
        <p:spPr>
          <a:xfrm>
            <a:off x="3838575" y="2259597"/>
            <a:ext cx="4981425" cy="843259"/>
          </a:xfrm>
          <a:solidFill>
            <a:schemeClr val="bg1"/>
          </a:solidFill>
        </p:spPr>
        <p:txBody>
          <a:bodyPr rtlCol="0">
            <a:normAutofit fontScale="90000"/>
          </a:bodyPr>
          <a:lstStyle/>
          <a:p>
            <a:pPr algn="ctr" rtl="0"/>
            <a:r>
              <a:rPr lang="tr-TR" sz="2625" dirty="0" err="1"/>
              <a:t>Erasmus</a:t>
            </a:r>
            <a:r>
              <a:rPr lang="tr-TR" sz="2625" dirty="0"/>
              <a:t> Uluslararası Kredi Hareketliliği Programı</a:t>
            </a:r>
          </a:p>
        </p:txBody>
      </p:sp>
      <p:sp>
        <p:nvSpPr>
          <p:cNvPr id="4" name="İçerik Yer Tutucusu 3">
            <a:extLst>
              <a:ext uri="{FF2B5EF4-FFF2-40B4-BE49-F238E27FC236}">
                <a16:creationId xmlns:a16="http://schemas.microsoft.com/office/drawing/2014/main" id="{D355C61F-C8F1-4977-8E1F-F16C0D9EA88C}"/>
              </a:ext>
            </a:extLst>
          </p:cNvPr>
          <p:cNvSpPr>
            <a:spLocks noGrp="1"/>
          </p:cNvSpPr>
          <p:nvPr>
            <p:ph sz="half" idx="1"/>
          </p:nvPr>
        </p:nvSpPr>
        <p:spPr>
          <a:xfrm>
            <a:off x="4716000" y="3102856"/>
            <a:ext cx="4104000" cy="2398394"/>
          </a:xfrm>
        </p:spPr>
        <p:txBody>
          <a:bodyPr rtlCol="0">
            <a:normAutofit fontScale="55000" lnSpcReduction="20000"/>
          </a:bodyPr>
          <a:lstStyle/>
          <a:p>
            <a:pPr marL="0" indent="0">
              <a:buNone/>
            </a:pPr>
            <a:r>
              <a:rPr lang="tr-TR" sz="2100" dirty="0"/>
              <a:t>Öğrenci Hareketliliği:</a:t>
            </a:r>
          </a:p>
          <a:p>
            <a:pPr rtl="0">
              <a:buFont typeface="Wingdings" panose="05000000000000000000" pitchFamily="2" charset="2"/>
              <a:buChar char="Ø"/>
            </a:pPr>
            <a:r>
              <a:rPr lang="tr-TR" dirty="0"/>
              <a:t>Öğrenim Hareketliliği</a:t>
            </a:r>
          </a:p>
          <a:p>
            <a:pPr rtl="0">
              <a:buFont typeface="Wingdings" panose="05000000000000000000" pitchFamily="2" charset="2"/>
              <a:buChar char="Ø"/>
            </a:pPr>
            <a:r>
              <a:rPr lang="tr-TR" dirty="0"/>
              <a:t>Staj Hareketliliği</a:t>
            </a:r>
          </a:p>
          <a:p>
            <a:pPr rtl="0">
              <a:buFont typeface="Wingdings" panose="05000000000000000000" pitchFamily="2" charset="2"/>
              <a:buChar char="Ø"/>
            </a:pPr>
            <a:r>
              <a:rPr lang="tr-TR" dirty="0"/>
              <a:t>Kısa Dönem Doktora Öğrenci Değişimi</a:t>
            </a:r>
          </a:p>
          <a:p>
            <a:pPr rtl="0">
              <a:buFont typeface="Wingdings" panose="05000000000000000000" pitchFamily="2" charset="2"/>
              <a:buChar char="Ø"/>
            </a:pPr>
            <a:r>
              <a:rPr lang="tr-TR" dirty="0"/>
              <a:t>Karma Hareketlilikler </a:t>
            </a:r>
          </a:p>
          <a:p>
            <a:pPr marL="0" indent="0">
              <a:buNone/>
            </a:pPr>
            <a:r>
              <a:rPr lang="tr-TR" sz="2100" dirty="0"/>
              <a:t>Personel Hareketliliği:</a:t>
            </a:r>
          </a:p>
          <a:p>
            <a:pPr rtl="0">
              <a:buFont typeface="Wingdings" panose="05000000000000000000" pitchFamily="2" charset="2"/>
              <a:buChar char="Ø"/>
            </a:pPr>
            <a:r>
              <a:rPr lang="tr-TR" dirty="0"/>
              <a:t>Ders Verme Hareketliliği</a:t>
            </a:r>
          </a:p>
          <a:p>
            <a:pPr rtl="0">
              <a:buFont typeface="Wingdings" panose="05000000000000000000" pitchFamily="2" charset="2"/>
              <a:buChar char="Ø"/>
            </a:pPr>
            <a:r>
              <a:rPr lang="tr-TR" dirty="0"/>
              <a:t>Eğitim Alma Hareketliliği</a:t>
            </a:r>
          </a:p>
          <a:p>
            <a:pPr marL="0" indent="0">
              <a:buNone/>
            </a:pPr>
            <a:endParaRPr lang="tr-TR" dirty="0"/>
          </a:p>
        </p:txBody>
      </p:sp>
      <p:sp>
        <p:nvSpPr>
          <p:cNvPr id="6" name="Slayt Numarası Yer Tutucusu 5">
            <a:extLst>
              <a:ext uri="{FF2B5EF4-FFF2-40B4-BE49-F238E27FC236}">
                <a16:creationId xmlns:a16="http://schemas.microsoft.com/office/drawing/2014/main" id="{1C554D9F-1895-486E-BFBA-905BB2D29E08}"/>
              </a:ext>
            </a:extLst>
          </p:cNvPr>
          <p:cNvSpPr>
            <a:spLocks noGrp="1"/>
          </p:cNvSpPr>
          <p:nvPr>
            <p:ph type="sldNum" sz="quarter" idx="33"/>
          </p:nvPr>
        </p:nvSpPr>
        <p:spPr/>
        <p:txBody>
          <a:bodyPr rtlCol="0"/>
          <a:lstStyle/>
          <a:p>
            <a:pPr rtl="0"/>
            <a:fld id="{19B51A1E-902D-48AF-9020-955120F399B6}" type="slidenum">
              <a:rPr lang="tr-TR" smtClean="0"/>
              <a:pPr rtl="0"/>
              <a:t>107</a:t>
            </a:fld>
            <a:endParaRPr lang="tr-TR" dirty="0"/>
          </a:p>
        </p:txBody>
      </p:sp>
      <p:pic>
        <p:nvPicPr>
          <p:cNvPr id="10" name="Resim 9"/>
          <p:cNvPicPr>
            <a:picLocks noChangeAspect="1"/>
          </p:cNvPicPr>
          <p:nvPr/>
        </p:nvPicPr>
        <p:blipFill>
          <a:blip r:embed="rId4"/>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20588458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sim Yer Tutucusu 1"/>
          <p:cNvSpPr>
            <a:spLocks noGrp="1"/>
          </p:cNvSpPr>
          <p:nvPr>
            <p:ph type="pic" sz="quarter" idx="14"/>
          </p:nvPr>
        </p:nvSpPr>
        <p:spPr/>
      </p:sp>
      <p:sp>
        <p:nvSpPr>
          <p:cNvPr id="3" name="Başlık 2"/>
          <p:cNvSpPr>
            <a:spLocks noGrp="1"/>
          </p:cNvSpPr>
          <p:nvPr>
            <p:ph type="title"/>
          </p:nvPr>
        </p:nvSpPr>
        <p:spPr/>
        <p:txBody>
          <a:bodyPr/>
          <a:lstStyle/>
          <a:p>
            <a:endParaRPr lang="tr-TR"/>
          </a:p>
        </p:txBody>
      </p:sp>
      <p:sp>
        <p:nvSpPr>
          <p:cNvPr id="4" name="Metin Yer Tutucusu 3"/>
          <p:cNvSpPr>
            <a:spLocks noGrp="1"/>
          </p:cNvSpPr>
          <p:nvPr>
            <p:ph type="body" sz="quarter" idx="32"/>
          </p:nvPr>
        </p:nvSpPr>
        <p:spPr/>
        <p:txBody>
          <a:bodyPr>
            <a:normAutofit fontScale="55000" lnSpcReduction="20000"/>
          </a:bodyPr>
          <a:lstStyle/>
          <a:p>
            <a:endParaRPr lang="tr-TR"/>
          </a:p>
        </p:txBody>
      </p:sp>
      <p:sp>
        <p:nvSpPr>
          <p:cNvPr id="5" name="İçerik Yer Tutucusu 4"/>
          <p:cNvSpPr>
            <a:spLocks noGrp="1"/>
          </p:cNvSpPr>
          <p:nvPr>
            <p:ph sz="half" idx="1"/>
          </p:nvPr>
        </p:nvSpPr>
        <p:spPr/>
        <p:txBody>
          <a:bodyPr/>
          <a:lstStyle/>
          <a:p>
            <a:endParaRPr lang="tr-TR"/>
          </a:p>
        </p:txBody>
      </p:sp>
      <p:sp>
        <p:nvSpPr>
          <p:cNvPr id="6" name="Altbilgi Yer Tutucusu 5"/>
          <p:cNvSpPr>
            <a:spLocks noGrp="1"/>
          </p:cNvSpPr>
          <p:nvPr>
            <p:ph type="ftr" sz="quarter" idx="13"/>
          </p:nvPr>
        </p:nvSpPr>
        <p:spPr/>
        <p:txBody>
          <a:bodyPr/>
          <a:lstStyle/>
          <a:p>
            <a:pPr rtl="0"/>
            <a:r>
              <a:rPr lang="tr-TR"/>
              <a:t>Alt bilgi ekleme</a:t>
            </a:r>
            <a:endParaRPr lang="tr-TR" dirty="0"/>
          </a:p>
        </p:txBody>
      </p:sp>
      <p:sp>
        <p:nvSpPr>
          <p:cNvPr id="7" name="Slayt Numarası Yer Tutucusu 6"/>
          <p:cNvSpPr>
            <a:spLocks noGrp="1"/>
          </p:cNvSpPr>
          <p:nvPr>
            <p:ph type="sldNum" sz="quarter" idx="33"/>
          </p:nvPr>
        </p:nvSpPr>
        <p:spPr/>
        <p:txBody>
          <a:bodyPr/>
          <a:lstStyle/>
          <a:p>
            <a:pPr rtl="0"/>
            <a:fld id="{19B51A1E-902D-48AF-9020-955120F399B6}" type="slidenum">
              <a:rPr lang="tr-TR" smtClean="0"/>
              <a:pPr rtl="0"/>
              <a:t>108</a:t>
            </a:fld>
            <a:endParaRPr lang="tr-TR" dirty="0"/>
          </a:p>
        </p:txBody>
      </p:sp>
      <p:pic>
        <p:nvPicPr>
          <p:cNvPr id="1026" name="Picture 2" descr="C:\Users\hp\Desktop\Adsı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57250"/>
            <a:ext cx="9143999"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2540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572000" y="1379487"/>
            <a:ext cx="4572000" cy="843259"/>
          </a:xfrm>
        </p:spPr>
        <p:txBody>
          <a:bodyPr/>
          <a:lstStyle/>
          <a:p>
            <a:r>
              <a:rPr lang="tr-TR" dirty="0"/>
              <a:t>Dicle Üniversitesi UKH Projeleri</a:t>
            </a:r>
          </a:p>
        </p:txBody>
      </p:sp>
      <p:sp>
        <p:nvSpPr>
          <p:cNvPr id="5" name="İçerik Yer Tutucusu 4"/>
          <p:cNvSpPr>
            <a:spLocks noGrp="1"/>
          </p:cNvSpPr>
          <p:nvPr>
            <p:ph sz="half" idx="1"/>
          </p:nvPr>
        </p:nvSpPr>
        <p:spPr>
          <a:xfrm>
            <a:off x="4601700" y="2434590"/>
            <a:ext cx="4104000" cy="3120390"/>
          </a:xfrm>
        </p:spPr>
        <p:txBody>
          <a:bodyPr>
            <a:normAutofit fontScale="47500" lnSpcReduction="20000"/>
          </a:bodyPr>
          <a:lstStyle/>
          <a:p>
            <a:pPr algn="just"/>
            <a:r>
              <a:rPr lang="tr-TR" dirty="0"/>
              <a:t>2018: Malezya</a:t>
            </a:r>
          </a:p>
          <a:p>
            <a:pPr algn="just"/>
            <a:r>
              <a:rPr lang="tr-TR" dirty="0"/>
              <a:t>2019: Nepal</a:t>
            </a:r>
          </a:p>
          <a:p>
            <a:pPr algn="just"/>
            <a:r>
              <a:rPr lang="tr-TR" dirty="0"/>
              <a:t>2020: Arjantin, Filistin, Vietnam, Tunus, Gana, ABD, Lübnan, Endonezya, Gürcistan, Özbekistan, Irak, Azerbaycan, Peru, Ukrayna, Hindistan, Fas, Cezayir Moldova, Ürdün, Karadağ</a:t>
            </a:r>
          </a:p>
          <a:p>
            <a:pPr algn="just"/>
            <a:r>
              <a:rPr lang="tr-TR" dirty="0"/>
              <a:t>2022: ABD, Cezayir, Kosova, Ukrayna, Gürcistan, Rusya, İsrail, Ürdün, Zambiya, Kenya, Bosna Hersek, Moldova</a:t>
            </a:r>
          </a:p>
          <a:p>
            <a:pPr algn="just"/>
            <a:r>
              <a:rPr lang="tr-TR" dirty="0"/>
              <a:t>2023: Hindistan, ABD, Arnavutluk, Bosna Hersek, Kosova, Karadağ, Azerbaycan, Gürcistan, Moldova, Cezayir, Filistin, Tunus, Arjantin, Şili, Uruguay, Özbekistan, Irak, Namibya, Senegal, Güney Afrika </a:t>
            </a:r>
          </a:p>
        </p:txBody>
      </p:sp>
      <p:sp>
        <p:nvSpPr>
          <p:cNvPr id="6" name="Altbilgi Yer Tutucusu 5"/>
          <p:cNvSpPr>
            <a:spLocks noGrp="1"/>
          </p:cNvSpPr>
          <p:nvPr>
            <p:ph type="ftr" sz="quarter" idx="13"/>
          </p:nvPr>
        </p:nvSpPr>
        <p:spPr/>
        <p:txBody>
          <a:bodyPr/>
          <a:lstStyle/>
          <a:p>
            <a:pPr rtl="0"/>
            <a:r>
              <a:rPr lang="tr-TR"/>
              <a:t>Alt bilgi ekleme</a:t>
            </a:r>
            <a:endParaRPr lang="tr-TR" dirty="0"/>
          </a:p>
        </p:txBody>
      </p:sp>
      <p:sp>
        <p:nvSpPr>
          <p:cNvPr id="7" name="Slayt Numarası Yer Tutucusu 6"/>
          <p:cNvSpPr>
            <a:spLocks noGrp="1"/>
          </p:cNvSpPr>
          <p:nvPr>
            <p:ph type="sldNum" sz="quarter" idx="33"/>
          </p:nvPr>
        </p:nvSpPr>
        <p:spPr/>
        <p:txBody>
          <a:bodyPr/>
          <a:lstStyle/>
          <a:p>
            <a:pPr rtl="0"/>
            <a:fld id="{19B51A1E-902D-48AF-9020-955120F399B6}" type="slidenum">
              <a:rPr lang="tr-TR" smtClean="0"/>
              <a:pPr rtl="0"/>
              <a:t>109</a:t>
            </a:fld>
            <a:endParaRPr lang="tr-TR" dirty="0"/>
          </a:p>
        </p:txBody>
      </p:sp>
      <p:pic>
        <p:nvPicPr>
          <p:cNvPr id="8" name="Resim 7"/>
          <p:cNvPicPr>
            <a:picLocks noChangeAspect="1"/>
          </p:cNvPicPr>
          <p:nvPr/>
        </p:nvPicPr>
        <p:blipFill>
          <a:blip r:embed="rId2"/>
          <a:stretch>
            <a:fillRect/>
          </a:stretch>
        </p:blipFill>
        <p:spPr>
          <a:xfrm>
            <a:off x="7332888" y="5635763"/>
            <a:ext cx="1487112" cy="307181"/>
          </a:xfrm>
          <a:prstGeom prst="rect">
            <a:avLst/>
          </a:prstGeom>
        </p:spPr>
      </p:pic>
      <p:pic>
        <p:nvPicPr>
          <p:cNvPr id="10" name="Resim Yer Tutucusu 13" descr="Post-it notunda el yazısı">
            <a:extLst>
              <a:ext uri="{FF2B5EF4-FFF2-40B4-BE49-F238E27FC236}">
                <a16:creationId xmlns:a16="http://schemas.microsoft.com/office/drawing/2014/main" id="{7E468295-904F-0743-AD06-67DA21353B9E}"/>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l="5" r="5"/>
          <a:stretch/>
        </p:blipFill>
        <p:spPr/>
      </p:pic>
    </p:spTree>
    <p:extLst>
      <p:ext uri="{BB962C8B-B14F-4D97-AF65-F5344CB8AC3E}">
        <p14:creationId xmlns:p14="http://schemas.microsoft.com/office/powerpoint/2010/main" val="40876102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606290" y="2423160"/>
            <a:ext cx="4537710" cy="679695"/>
          </a:xfrm>
        </p:spPr>
        <p:txBody>
          <a:bodyPr>
            <a:normAutofit fontScale="90000"/>
          </a:bodyPr>
          <a:lstStyle/>
          <a:p>
            <a:r>
              <a:rPr lang="tr-TR" dirty="0" err="1"/>
              <a:t>Erasmus</a:t>
            </a:r>
            <a:r>
              <a:rPr lang="tr-TR" dirty="0"/>
              <a:t> +UKH Ücretler (€)</a:t>
            </a:r>
          </a:p>
        </p:txBody>
      </p:sp>
      <p:graphicFrame>
        <p:nvGraphicFramePr>
          <p:cNvPr id="8" name="İçerik Yer Tutucusu 7"/>
          <p:cNvGraphicFramePr>
            <a:graphicFrameLocks noGrp="1"/>
          </p:cNvGraphicFramePr>
          <p:nvPr>
            <p:ph sz="half" idx="1"/>
          </p:nvPr>
        </p:nvGraphicFramePr>
        <p:xfrm>
          <a:off x="4716067" y="3680222"/>
          <a:ext cx="4104084" cy="845820"/>
        </p:xfrm>
        <a:graphic>
          <a:graphicData uri="http://schemas.openxmlformats.org/drawingml/2006/table">
            <a:tbl>
              <a:tblPr firstRow="1" bandRow="1">
                <a:tableStyleId>{073A0DAA-6AF3-43AB-8588-CEC1D06C72B9}</a:tableStyleId>
              </a:tblPr>
              <a:tblGrid>
                <a:gridCol w="1368028">
                  <a:extLst>
                    <a:ext uri="{9D8B030D-6E8A-4147-A177-3AD203B41FA5}">
                      <a16:colId xmlns:a16="http://schemas.microsoft.com/office/drawing/2014/main" val="20000"/>
                    </a:ext>
                  </a:extLst>
                </a:gridCol>
                <a:gridCol w="1368028">
                  <a:extLst>
                    <a:ext uri="{9D8B030D-6E8A-4147-A177-3AD203B41FA5}">
                      <a16:colId xmlns:a16="http://schemas.microsoft.com/office/drawing/2014/main" val="20001"/>
                    </a:ext>
                  </a:extLst>
                </a:gridCol>
                <a:gridCol w="1368028">
                  <a:extLst>
                    <a:ext uri="{9D8B030D-6E8A-4147-A177-3AD203B41FA5}">
                      <a16:colId xmlns:a16="http://schemas.microsoft.com/office/drawing/2014/main" val="20002"/>
                    </a:ext>
                  </a:extLst>
                </a:gridCol>
              </a:tblGrid>
              <a:tr h="278130">
                <a:tc>
                  <a:txBody>
                    <a:bodyPr/>
                    <a:lstStyle/>
                    <a:p>
                      <a:pPr algn="ctr"/>
                      <a:endParaRPr lang="tr-TR" sz="1400" dirty="0"/>
                    </a:p>
                  </a:txBody>
                  <a:tcPr marL="68580" marR="68580" marT="34290" marB="34290"/>
                </a:tc>
                <a:tc>
                  <a:txBody>
                    <a:bodyPr/>
                    <a:lstStyle/>
                    <a:p>
                      <a:pPr algn="ctr"/>
                      <a:r>
                        <a:rPr lang="tr-TR" sz="1400" dirty="0"/>
                        <a:t>Öğrenci</a:t>
                      </a:r>
                    </a:p>
                  </a:txBody>
                  <a:tcPr marL="68580" marR="68580" marT="34290" marB="34290"/>
                </a:tc>
                <a:tc>
                  <a:txBody>
                    <a:bodyPr/>
                    <a:lstStyle/>
                    <a:p>
                      <a:pPr algn="ctr"/>
                      <a:r>
                        <a:rPr lang="tr-TR" sz="1400" dirty="0"/>
                        <a:t>Personel</a:t>
                      </a:r>
                    </a:p>
                  </a:txBody>
                  <a:tcPr marL="68580" marR="68580" marT="34290" marB="34290"/>
                </a:tc>
                <a:extLst>
                  <a:ext uri="{0D108BD9-81ED-4DB2-BD59-A6C34878D82A}">
                    <a16:rowId xmlns:a16="http://schemas.microsoft.com/office/drawing/2014/main" val="10000"/>
                  </a:ext>
                </a:extLst>
              </a:tr>
              <a:tr h="278130">
                <a:tc>
                  <a:txBody>
                    <a:bodyPr/>
                    <a:lstStyle/>
                    <a:p>
                      <a:pPr algn="ctr"/>
                      <a:r>
                        <a:rPr lang="tr-TR" sz="1400" dirty="0"/>
                        <a:t>Gelen</a:t>
                      </a:r>
                    </a:p>
                  </a:txBody>
                  <a:tcPr marL="68580" marR="68580" marT="34290" marB="34290"/>
                </a:tc>
                <a:tc>
                  <a:txBody>
                    <a:bodyPr/>
                    <a:lstStyle/>
                    <a:p>
                      <a:pPr algn="ctr"/>
                      <a:r>
                        <a:rPr lang="tr-TR" sz="1400" dirty="0"/>
                        <a:t>800</a:t>
                      </a:r>
                    </a:p>
                  </a:txBody>
                  <a:tcPr marL="68580" marR="68580" marT="34290" marB="34290"/>
                </a:tc>
                <a:tc>
                  <a:txBody>
                    <a:bodyPr/>
                    <a:lstStyle/>
                    <a:p>
                      <a:pPr algn="ctr"/>
                      <a:r>
                        <a:rPr lang="tr-TR" sz="1400" dirty="0"/>
                        <a:t>140</a:t>
                      </a:r>
                    </a:p>
                  </a:txBody>
                  <a:tcPr marL="68580" marR="68580" marT="34290" marB="34290"/>
                </a:tc>
                <a:extLst>
                  <a:ext uri="{0D108BD9-81ED-4DB2-BD59-A6C34878D82A}">
                    <a16:rowId xmlns:a16="http://schemas.microsoft.com/office/drawing/2014/main" val="10001"/>
                  </a:ext>
                </a:extLst>
              </a:tr>
              <a:tr h="278130">
                <a:tc>
                  <a:txBody>
                    <a:bodyPr/>
                    <a:lstStyle/>
                    <a:p>
                      <a:pPr algn="ctr"/>
                      <a:r>
                        <a:rPr lang="tr-TR" sz="1400" dirty="0"/>
                        <a:t>Giden</a:t>
                      </a:r>
                    </a:p>
                  </a:txBody>
                  <a:tcPr marL="68580" marR="68580" marT="34290" marB="34290"/>
                </a:tc>
                <a:tc>
                  <a:txBody>
                    <a:bodyPr/>
                    <a:lstStyle/>
                    <a:p>
                      <a:pPr algn="ctr"/>
                      <a:r>
                        <a:rPr lang="tr-TR" sz="1400" dirty="0"/>
                        <a:t>700</a:t>
                      </a:r>
                    </a:p>
                  </a:txBody>
                  <a:tcPr marL="68580" marR="68580" marT="34290" marB="34290"/>
                </a:tc>
                <a:tc>
                  <a:txBody>
                    <a:bodyPr/>
                    <a:lstStyle/>
                    <a:p>
                      <a:pPr algn="ctr"/>
                      <a:r>
                        <a:rPr lang="tr-TR" sz="1400" dirty="0"/>
                        <a:t>180</a:t>
                      </a:r>
                    </a:p>
                  </a:txBody>
                  <a:tcPr marL="68580" marR="68580" marT="34290" marB="34290"/>
                </a:tc>
                <a:extLst>
                  <a:ext uri="{0D108BD9-81ED-4DB2-BD59-A6C34878D82A}">
                    <a16:rowId xmlns:a16="http://schemas.microsoft.com/office/drawing/2014/main" val="10002"/>
                  </a:ext>
                </a:extLst>
              </a:tr>
            </a:tbl>
          </a:graphicData>
        </a:graphic>
      </p:graphicFrame>
      <p:sp>
        <p:nvSpPr>
          <p:cNvPr id="6" name="Altbilgi Yer Tutucusu 5"/>
          <p:cNvSpPr>
            <a:spLocks noGrp="1"/>
          </p:cNvSpPr>
          <p:nvPr>
            <p:ph type="ftr" sz="quarter" idx="13"/>
          </p:nvPr>
        </p:nvSpPr>
        <p:spPr/>
        <p:txBody>
          <a:bodyPr/>
          <a:lstStyle/>
          <a:p>
            <a:pPr rtl="0"/>
            <a:r>
              <a:rPr lang="tr-TR"/>
              <a:t>Alt bilgi ekleme</a:t>
            </a:r>
            <a:endParaRPr lang="tr-TR" dirty="0"/>
          </a:p>
        </p:txBody>
      </p:sp>
      <p:sp>
        <p:nvSpPr>
          <p:cNvPr id="7" name="Slayt Numarası Yer Tutucusu 6"/>
          <p:cNvSpPr>
            <a:spLocks noGrp="1"/>
          </p:cNvSpPr>
          <p:nvPr>
            <p:ph type="sldNum" sz="quarter" idx="33"/>
          </p:nvPr>
        </p:nvSpPr>
        <p:spPr/>
        <p:txBody>
          <a:bodyPr/>
          <a:lstStyle/>
          <a:p>
            <a:pPr rtl="0"/>
            <a:fld id="{19B51A1E-902D-48AF-9020-955120F399B6}" type="slidenum">
              <a:rPr lang="tr-TR" smtClean="0"/>
              <a:pPr rtl="0"/>
              <a:t>110</a:t>
            </a:fld>
            <a:endParaRPr lang="tr-TR" dirty="0"/>
          </a:p>
        </p:txBody>
      </p:sp>
      <p:pic>
        <p:nvPicPr>
          <p:cNvPr id="9" name="Resim 8"/>
          <p:cNvPicPr>
            <a:picLocks noChangeAspect="1"/>
          </p:cNvPicPr>
          <p:nvPr/>
        </p:nvPicPr>
        <p:blipFill>
          <a:blip r:embed="rId2"/>
          <a:stretch>
            <a:fillRect/>
          </a:stretch>
        </p:blipFill>
        <p:spPr>
          <a:xfrm>
            <a:off x="7332888" y="5635763"/>
            <a:ext cx="1487112" cy="307181"/>
          </a:xfrm>
          <a:prstGeom prst="rect">
            <a:avLst/>
          </a:prstGeom>
        </p:spPr>
      </p:pic>
      <p:pic>
        <p:nvPicPr>
          <p:cNvPr id="10" name="Resim Yer Tutucusu 8" descr="Cep telefonuna dokunan el">
            <a:extLst>
              <a:ext uri="{FF2B5EF4-FFF2-40B4-BE49-F238E27FC236}">
                <a16:creationId xmlns:a16="http://schemas.microsoft.com/office/drawing/2014/main" id="{A9A75888-22E3-1D43-9112-DA02186070B5}"/>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1909162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bilgi Yer Tutucusu 3"/>
          <p:cNvSpPr>
            <a:spLocks noGrp="1"/>
          </p:cNvSpPr>
          <p:nvPr>
            <p:ph type="ftr" sz="quarter" idx="12"/>
          </p:nvPr>
        </p:nvSpPr>
        <p:spPr/>
        <p:txBody>
          <a:bodyPr/>
          <a:lstStyle/>
          <a:p>
            <a:pPr rtl="0"/>
            <a:r>
              <a:rPr lang="tr-TR"/>
              <a:t>Alt bilgi ekleme</a:t>
            </a:r>
            <a:endParaRPr lang="tr-TR" dirty="0"/>
          </a:p>
        </p:txBody>
      </p:sp>
      <p:sp>
        <p:nvSpPr>
          <p:cNvPr id="5" name="Slayt Numarası Yer Tutucusu 4"/>
          <p:cNvSpPr>
            <a:spLocks noGrp="1"/>
          </p:cNvSpPr>
          <p:nvPr>
            <p:ph type="sldNum" sz="quarter" idx="33"/>
          </p:nvPr>
        </p:nvSpPr>
        <p:spPr/>
        <p:txBody>
          <a:bodyPr/>
          <a:lstStyle/>
          <a:p>
            <a:pPr rtl="0"/>
            <a:fld id="{19B51A1E-902D-48AF-9020-955120F399B6}" type="slidenum">
              <a:rPr lang="tr-TR" smtClean="0"/>
              <a:pPr rtl="0"/>
              <a:t>111</a:t>
            </a:fld>
            <a:endParaRPr lang="tr-TR" dirty="0"/>
          </a:p>
        </p:txBody>
      </p:sp>
      <p:sp>
        <p:nvSpPr>
          <p:cNvPr id="6" name="Altbilgi Yer Tutucusu 1"/>
          <p:cNvSpPr txBox="1">
            <a:spLocks/>
          </p:cNvSpPr>
          <p:nvPr/>
        </p:nvSpPr>
        <p:spPr>
          <a:xfrm>
            <a:off x="324000" y="5687115"/>
            <a:ext cx="4248000" cy="221297"/>
          </a:xfrm>
          <a:prstGeom prst="rect">
            <a:avLst/>
          </a:prstGeom>
          <a:noFill/>
        </p:spPr>
        <p:txBody>
          <a:bodyPr vert="horz" lIns="0" tIns="0" rIns="0" bIns="0" rtlCol="0" anchor="ctr"/>
          <a:lstStyle>
            <a:defPPr rtl="0">
              <a:defRPr lang="tr-TR"/>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900"/>
              <a:t>Alt bilgi ekleme</a:t>
            </a:r>
            <a:endParaRPr lang="tr-TR" sz="900" dirty="0"/>
          </a:p>
        </p:txBody>
      </p:sp>
      <p:pic>
        <p:nvPicPr>
          <p:cNvPr id="12" name="Resim 11"/>
          <p:cNvPicPr>
            <a:picLocks noChangeAspect="1"/>
          </p:cNvPicPr>
          <p:nvPr/>
        </p:nvPicPr>
        <p:blipFill>
          <a:blip r:embed="rId2"/>
          <a:stretch>
            <a:fillRect/>
          </a:stretch>
        </p:blipFill>
        <p:spPr>
          <a:xfrm>
            <a:off x="7332888" y="5635763"/>
            <a:ext cx="1487112" cy="307181"/>
          </a:xfrm>
          <a:prstGeom prst="rect">
            <a:avLst/>
          </a:prstGeom>
        </p:spPr>
      </p:pic>
      <p:pic>
        <p:nvPicPr>
          <p:cNvPr id="13" name="Resim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8559" y="864638"/>
            <a:ext cx="7335441" cy="4773290"/>
          </a:xfrm>
          <a:prstGeom prst="rect">
            <a:avLst/>
          </a:prstGeom>
        </p:spPr>
      </p:pic>
      <p:sp>
        <p:nvSpPr>
          <p:cNvPr id="10" name="Metin Yer Tutucusu 9">
            <a:extLst>
              <a:ext uri="{FF2B5EF4-FFF2-40B4-BE49-F238E27FC236}">
                <a16:creationId xmlns:a16="http://schemas.microsoft.com/office/drawing/2014/main" id="{2972F17A-D965-40B9-8ABB-C634072DBCC0}"/>
              </a:ext>
            </a:extLst>
          </p:cNvPr>
          <p:cNvSpPr txBox="1">
            <a:spLocks/>
          </p:cNvSpPr>
          <p:nvPr/>
        </p:nvSpPr>
        <p:spPr>
          <a:xfrm>
            <a:off x="114300" y="4054621"/>
            <a:ext cx="3953741" cy="1003155"/>
          </a:xfrm>
          <a:prstGeom prst="rect">
            <a:avLst/>
          </a:prstGeom>
          <a:solidFill>
            <a:schemeClr val="tx1">
              <a:lumMod val="75000"/>
              <a:lumOff val="25000"/>
            </a:schemeClr>
          </a:solidFill>
        </p:spPr>
        <p:txBody>
          <a:bodyPr vert="horz" lIns="0" tIns="0" rIns="0" bIns="0" rtlCol="0" anchor="ctr"/>
          <a:lstStyle>
            <a:defPPr rtl="0">
              <a:defRPr lang="tr-TR"/>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dirty="0">
                <a:latin typeface="+mn-lt"/>
              </a:rPr>
              <a:t>Ders Verme Hareketliliği ve Eğitim Alma Hareketliliği</a:t>
            </a:r>
          </a:p>
          <a:p>
            <a:r>
              <a:rPr lang="tr-TR" sz="1350" dirty="0">
                <a:latin typeface="+mn-lt"/>
              </a:rPr>
              <a:t>Başvuru Tarihleri ve Şartları</a:t>
            </a:r>
          </a:p>
          <a:p>
            <a:r>
              <a:rPr lang="tr-TR" sz="1350" dirty="0">
                <a:latin typeface="+mn-lt"/>
              </a:rPr>
              <a:t>Değerlendirme Ölçütleri</a:t>
            </a:r>
          </a:p>
          <a:p>
            <a:r>
              <a:rPr lang="tr-TR" sz="1350" dirty="0">
                <a:latin typeface="+mn-lt"/>
              </a:rPr>
              <a:t>Hareketlilik</a:t>
            </a:r>
          </a:p>
        </p:txBody>
      </p:sp>
      <p:sp>
        <p:nvSpPr>
          <p:cNvPr id="9" name="Başlık 2">
            <a:extLst>
              <a:ext uri="{FF2B5EF4-FFF2-40B4-BE49-F238E27FC236}">
                <a16:creationId xmlns:a16="http://schemas.microsoft.com/office/drawing/2014/main" id="{200B3D2B-613A-41BE-987D-E6A1324B456D}"/>
              </a:ext>
            </a:extLst>
          </p:cNvPr>
          <p:cNvSpPr>
            <a:spLocks noGrp="1"/>
          </p:cNvSpPr>
          <p:nvPr>
            <p:ph type="title"/>
          </p:nvPr>
        </p:nvSpPr>
        <p:spPr>
          <a:xfrm>
            <a:off x="113026" y="2588720"/>
            <a:ext cx="3955016" cy="1468800"/>
          </a:xfrm>
          <a:solidFill>
            <a:schemeClr val="bg1"/>
          </a:solidFill>
        </p:spPr>
        <p:txBody>
          <a:bodyPr rtlCol="0"/>
          <a:lstStyle/>
          <a:p>
            <a:pPr rtl="0"/>
            <a:r>
              <a:rPr lang="tr-TR" sz="3375" dirty="0"/>
              <a:t>PERSONEL</a:t>
            </a:r>
            <a:br>
              <a:rPr lang="tr-TR" sz="3375" dirty="0"/>
            </a:br>
            <a:r>
              <a:rPr lang="tr-TR" sz="3375" dirty="0"/>
              <a:t>HAREKETLİLİĞİ</a:t>
            </a:r>
          </a:p>
        </p:txBody>
      </p:sp>
    </p:spTree>
    <p:extLst>
      <p:ext uri="{BB962C8B-B14F-4D97-AF65-F5344CB8AC3E}">
        <p14:creationId xmlns:p14="http://schemas.microsoft.com/office/powerpoint/2010/main" val="3289116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2"/>
          </p:nvPr>
        </p:nvSpPr>
        <p:spPr>
          <a:xfrm>
            <a:off x="347923" y="5698461"/>
            <a:ext cx="4248000" cy="217925"/>
          </a:xfrm>
        </p:spPr>
        <p:txBody>
          <a:bodyPr/>
          <a:lstStyle/>
          <a:p>
            <a:pPr rtl="0"/>
            <a:r>
              <a:rPr lang="tr-TR"/>
              <a:t>Alt bilgi ekleme</a:t>
            </a:r>
            <a:endParaRPr lang="tr-TR" dirty="0"/>
          </a:p>
        </p:txBody>
      </p:sp>
      <p:sp>
        <p:nvSpPr>
          <p:cNvPr id="3" name="Slayt Numarası Yer Tutucusu 2"/>
          <p:cNvSpPr>
            <a:spLocks noGrp="1"/>
          </p:cNvSpPr>
          <p:nvPr>
            <p:ph type="sldNum" sz="quarter" idx="13"/>
          </p:nvPr>
        </p:nvSpPr>
        <p:spPr>
          <a:xfrm>
            <a:off x="8820000" y="5637614"/>
            <a:ext cx="324000" cy="319064"/>
          </a:xfrm>
        </p:spPr>
        <p:txBody>
          <a:bodyPr/>
          <a:lstStyle/>
          <a:p>
            <a:pPr rtl="0"/>
            <a:fld id="{19B51A1E-902D-48AF-9020-955120F399B6}" type="slidenum">
              <a:rPr lang="tr-TR" smtClean="0"/>
              <a:pPr rtl="0"/>
              <a:t>112</a:t>
            </a:fld>
            <a:endParaRPr lang="tr-TR" dirty="0"/>
          </a:p>
        </p:txBody>
      </p:sp>
      <p:sp>
        <p:nvSpPr>
          <p:cNvPr id="5" name="Başlık 1">
            <a:extLst>
              <a:ext uri="{FF2B5EF4-FFF2-40B4-BE49-F238E27FC236}">
                <a16:creationId xmlns:a16="http://schemas.microsoft.com/office/drawing/2014/main" id="{19304E83-A4F0-49C5-BB01-F5773509A2B3}"/>
              </a:ext>
            </a:extLst>
          </p:cNvPr>
          <p:cNvSpPr>
            <a:spLocks noGrp="1"/>
          </p:cNvSpPr>
          <p:nvPr>
            <p:ph type="title"/>
          </p:nvPr>
        </p:nvSpPr>
        <p:spPr>
          <a:xfrm>
            <a:off x="462223" y="1308460"/>
            <a:ext cx="8505000" cy="319064"/>
          </a:xfrm>
        </p:spPr>
        <p:txBody>
          <a:bodyPr rtlCol="0">
            <a:normAutofit fontScale="90000"/>
          </a:bodyPr>
          <a:lstStyle/>
          <a:p>
            <a:pPr algn="ctr" rtl="0"/>
            <a:r>
              <a:rPr lang="tr-TR" dirty="0"/>
              <a:t>Personel Hareketliliği  Türleri</a:t>
            </a:r>
          </a:p>
        </p:txBody>
      </p:sp>
      <p:sp>
        <p:nvSpPr>
          <p:cNvPr id="7" name="Dikdörtgen 6" descr="Vurgu bloğu sol">
            <a:extLst>
              <a:ext uri="{FF2B5EF4-FFF2-40B4-BE49-F238E27FC236}">
                <a16:creationId xmlns:a16="http://schemas.microsoft.com/office/drawing/2014/main" id="{7F65E93D-09FF-42EE-B9DD-750638966686}"/>
              </a:ext>
              <a:ext uri="{C183D7F6-B498-43B3-948B-1728B52AA6E4}">
                <adec:decorative xmlns:adec="http://schemas.microsoft.com/office/drawing/2017/decorative" val="1"/>
              </a:ext>
            </a:extLst>
          </p:cNvPr>
          <p:cNvSpPr/>
          <p:nvPr/>
        </p:nvSpPr>
        <p:spPr>
          <a:xfrm>
            <a:off x="462223" y="1739712"/>
            <a:ext cx="1488131" cy="848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cxnSp>
        <p:nvCxnSpPr>
          <p:cNvPr id="10" name="Düz Bağlayıcı 9" descr="Slayt ayırıcı">
            <a:extLst>
              <a:ext uri="{FF2B5EF4-FFF2-40B4-BE49-F238E27FC236}">
                <a16:creationId xmlns:a16="http://schemas.microsoft.com/office/drawing/2014/main" id="{5A563457-1EC8-4978-BCCB-AFD88C9ED04C}"/>
              </a:ext>
              <a:ext uri="{C183D7F6-B498-43B3-948B-1728B52AA6E4}">
                <adec:decorative xmlns:adec="http://schemas.microsoft.com/office/drawing/2017/decorative" val="1"/>
              </a:ext>
            </a:extLst>
          </p:cNvPr>
          <p:cNvCxnSpPr/>
          <p:nvPr/>
        </p:nvCxnSpPr>
        <p:spPr>
          <a:xfrm>
            <a:off x="4710223" y="2779353"/>
            <a:ext cx="0" cy="17809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Dikdörtgen 10" descr="Vurgu çubuğu sağ&#10;">
            <a:extLst>
              <a:ext uri="{FF2B5EF4-FFF2-40B4-BE49-F238E27FC236}">
                <a16:creationId xmlns:a16="http://schemas.microsoft.com/office/drawing/2014/main" id="{A7CD04AE-9A8B-4DED-855D-F51B510D0B69}"/>
              </a:ext>
              <a:ext uri="{C183D7F6-B498-43B3-948B-1728B52AA6E4}">
                <adec:decorative xmlns:adec="http://schemas.microsoft.com/office/drawing/2017/decorative" val="1"/>
              </a:ext>
            </a:extLst>
          </p:cNvPr>
          <p:cNvSpPr/>
          <p:nvPr/>
        </p:nvSpPr>
        <p:spPr>
          <a:xfrm>
            <a:off x="4863139" y="1736173"/>
            <a:ext cx="1488131" cy="84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sp>
        <p:nvSpPr>
          <p:cNvPr id="12" name="Metin Yer Tutucusu 5">
            <a:extLst>
              <a:ext uri="{FF2B5EF4-FFF2-40B4-BE49-F238E27FC236}">
                <a16:creationId xmlns:a16="http://schemas.microsoft.com/office/drawing/2014/main" id="{B237D1CA-B91A-410E-A968-D017BBE99F99}"/>
              </a:ext>
            </a:extLst>
          </p:cNvPr>
          <p:cNvSpPr txBox="1">
            <a:spLocks/>
          </p:cNvSpPr>
          <p:nvPr/>
        </p:nvSpPr>
        <p:spPr>
          <a:xfrm>
            <a:off x="4863223" y="1829828"/>
            <a:ext cx="4104000" cy="264982"/>
          </a:xfrm>
          <a:prstGeom prst="rect">
            <a:avLst/>
          </a:prstGeom>
          <a:solidFill>
            <a:schemeClr val="tx1">
              <a:lumMod val="75000"/>
              <a:lumOff val="25000"/>
            </a:schemeClr>
          </a:solidFill>
        </p:spPr>
        <p:txBody>
          <a:bodyPr vert="horz" lIns="0" tIns="0" rIns="0" bIns="0" rtlCol="0" anchor="ctr"/>
          <a:lstStyle>
            <a:defPPr rtl="0">
              <a:defRPr lang="tr-TR"/>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dirty="0"/>
              <a:t>Eğitim Alma Hareketliliği</a:t>
            </a:r>
          </a:p>
        </p:txBody>
      </p:sp>
      <p:sp>
        <p:nvSpPr>
          <p:cNvPr id="13" name="Metin Yer Tutucusu 6">
            <a:extLst>
              <a:ext uri="{FF2B5EF4-FFF2-40B4-BE49-F238E27FC236}">
                <a16:creationId xmlns:a16="http://schemas.microsoft.com/office/drawing/2014/main" id="{26A87885-D672-4CF9-A78D-CFE98385B03A}"/>
              </a:ext>
            </a:extLst>
          </p:cNvPr>
          <p:cNvSpPr txBox="1">
            <a:spLocks/>
          </p:cNvSpPr>
          <p:nvPr/>
        </p:nvSpPr>
        <p:spPr>
          <a:xfrm>
            <a:off x="4863138" y="2172076"/>
            <a:ext cx="4104085" cy="3158642"/>
          </a:xfrm>
          <a:prstGeom prst="rect">
            <a:avLst/>
          </a:prstGeom>
          <a:noFill/>
        </p:spPr>
        <p:txBody>
          <a:bodyPr vert="horz" lIns="0" tIns="0" rIns="0" bIns="0" rtlCol="0" anchor="t"/>
          <a:lstStyle>
            <a:defPPr rtl="0">
              <a:defRPr lang="tr-TR"/>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b="1" dirty="0">
                <a:solidFill>
                  <a:schemeClr val="accent3">
                    <a:lumMod val="75000"/>
                  </a:schemeClr>
                </a:solidFill>
              </a:rPr>
              <a:t>Başvuru Tarihleri: </a:t>
            </a:r>
            <a:r>
              <a:rPr lang="tr-TR" sz="1350" dirty="0"/>
              <a:t>Eylül </a:t>
            </a:r>
          </a:p>
          <a:p>
            <a:endParaRPr lang="tr-TR" sz="1350" dirty="0"/>
          </a:p>
          <a:p>
            <a:r>
              <a:rPr lang="tr-TR" sz="1350" b="1" dirty="0">
                <a:solidFill>
                  <a:schemeClr val="accent3">
                    <a:lumMod val="75000"/>
                  </a:schemeClr>
                </a:solidFill>
              </a:rPr>
              <a:t>Başvuru Şartları:</a:t>
            </a:r>
          </a:p>
          <a:p>
            <a:pPr marL="214313" indent="-214313">
              <a:buFont typeface="Wingdings" panose="05000000000000000000" pitchFamily="2" charset="2"/>
              <a:buChar char="ü"/>
            </a:pPr>
            <a:r>
              <a:rPr lang="tr-TR" sz="1350" dirty="0">
                <a:solidFill>
                  <a:schemeClr val="tx1"/>
                </a:solidFill>
              </a:rPr>
              <a:t>Akademik ya da idari personel olmak,</a:t>
            </a:r>
          </a:p>
          <a:p>
            <a:pPr marL="214313" indent="-214313">
              <a:buFont typeface="Wingdings" panose="05000000000000000000" pitchFamily="2" charset="2"/>
              <a:buChar char="ü"/>
            </a:pPr>
            <a:endParaRPr lang="tr-TR" sz="1350" dirty="0">
              <a:solidFill>
                <a:schemeClr val="tx1"/>
              </a:solidFill>
            </a:endParaRPr>
          </a:p>
          <a:p>
            <a:pPr marL="214313" indent="-214313">
              <a:buFont typeface="Wingdings" panose="05000000000000000000" pitchFamily="2" charset="2"/>
              <a:buChar char="ü"/>
            </a:pPr>
            <a:r>
              <a:rPr lang="tr-TR" sz="1350" dirty="0">
                <a:solidFill>
                  <a:srgbClr val="000000"/>
                </a:solidFill>
                <a:cs typeface="Times New Roman" panose="02020603050405020304" pitchFamily="18" charset="0"/>
              </a:rPr>
              <a:t>Önbaşvuru Formu (Online)</a:t>
            </a:r>
          </a:p>
          <a:p>
            <a:pPr marL="214313" indent="-214313">
              <a:buFont typeface="Wingdings" panose="05000000000000000000" pitchFamily="2" charset="2"/>
              <a:buChar char="ü"/>
            </a:pPr>
            <a:r>
              <a:rPr lang="tr-TR" sz="1350" dirty="0">
                <a:solidFill>
                  <a:srgbClr val="000000"/>
                </a:solidFill>
                <a:cs typeface="Times New Roman" panose="02020603050405020304" pitchFamily="18" charset="0"/>
              </a:rPr>
              <a:t>YDS, YÖKDİL dil puanı sınav sonuç belgesi (varsa),</a:t>
            </a:r>
            <a:endParaRPr lang="tr-TR" sz="1350" dirty="0">
              <a:solidFill>
                <a:schemeClr val="tx1"/>
              </a:solidFill>
            </a:endParaRPr>
          </a:p>
          <a:p>
            <a:pPr marL="214313" indent="-214313">
              <a:buFont typeface="Wingdings" panose="05000000000000000000" pitchFamily="2" charset="2"/>
              <a:buChar char="ü"/>
            </a:pPr>
            <a:endParaRPr lang="tr-TR" sz="1350" dirty="0">
              <a:solidFill>
                <a:schemeClr val="tx1"/>
              </a:solidFill>
            </a:endParaRPr>
          </a:p>
          <a:p>
            <a:pPr marL="214313" indent="-214313">
              <a:buFont typeface="Wingdings" panose="05000000000000000000" pitchFamily="2" charset="2"/>
              <a:buChar char="ü"/>
            </a:pPr>
            <a:endParaRPr lang="tr-TR" sz="1350" dirty="0">
              <a:solidFill>
                <a:schemeClr val="tx1"/>
              </a:solidFill>
            </a:endParaRPr>
          </a:p>
          <a:p>
            <a:r>
              <a:rPr lang="tr-TR" sz="1350" b="1" dirty="0">
                <a:solidFill>
                  <a:schemeClr val="accent3">
                    <a:lumMod val="75000"/>
                  </a:schemeClr>
                </a:solidFill>
              </a:rPr>
              <a:t> </a:t>
            </a:r>
          </a:p>
          <a:p>
            <a:endParaRPr lang="tr-TR" sz="900" dirty="0"/>
          </a:p>
        </p:txBody>
      </p:sp>
      <p:sp>
        <p:nvSpPr>
          <p:cNvPr id="15" name="Metin Yer Tutucusu 5">
            <a:extLst>
              <a:ext uri="{FF2B5EF4-FFF2-40B4-BE49-F238E27FC236}">
                <a16:creationId xmlns:a16="http://schemas.microsoft.com/office/drawing/2014/main" id="{B237D1CA-B91A-410E-A968-D017BBE99F99}"/>
              </a:ext>
            </a:extLst>
          </p:cNvPr>
          <p:cNvSpPr txBox="1">
            <a:spLocks/>
          </p:cNvSpPr>
          <p:nvPr/>
        </p:nvSpPr>
        <p:spPr>
          <a:xfrm>
            <a:off x="462223" y="1829828"/>
            <a:ext cx="4104000" cy="264982"/>
          </a:xfrm>
          <a:prstGeom prst="rect">
            <a:avLst/>
          </a:prstGeom>
          <a:solidFill>
            <a:schemeClr val="tx1">
              <a:lumMod val="75000"/>
              <a:lumOff val="25000"/>
            </a:schemeClr>
          </a:solidFill>
        </p:spPr>
        <p:txBody>
          <a:bodyPr vert="horz" lIns="0" tIns="0" rIns="0" bIns="0" rtlCol="0" anchor="ctr"/>
          <a:lstStyle>
            <a:defPPr rtl="0">
              <a:defRPr lang="tr-TR"/>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dirty="0"/>
              <a:t>Ders Verme Hareketliliği</a:t>
            </a:r>
          </a:p>
        </p:txBody>
      </p:sp>
      <p:sp>
        <p:nvSpPr>
          <p:cNvPr id="20" name="Dikdörtgen 19"/>
          <p:cNvSpPr/>
          <p:nvPr/>
        </p:nvSpPr>
        <p:spPr>
          <a:xfrm>
            <a:off x="462223" y="2172075"/>
            <a:ext cx="4133700" cy="3837654"/>
          </a:xfrm>
          <a:prstGeom prst="rect">
            <a:avLst/>
          </a:prstGeom>
        </p:spPr>
        <p:txBody>
          <a:bodyPr wrap="square">
            <a:spAutoFit/>
          </a:bodyPr>
          <a:lstStyle/>
          <a:p>
            <a:r>
              <a:rPr lang="tr-TR" sz="1350" b="1" dirty="0">
                <a:solidFill>
                  <a:schemeClr val="accent1">
                    <a:lumMod val="75000"/>
                  </a:schemeClr>
                </a:solidFill>
              </a:rPr>
              <a:t>Başvuru Tarihleri: </a:t>
            </a:r>
            <a:r>
              <a:rPr lang="tr-TR" sz="1350" dirty="0"/>
              <a:t>Eylül</a:t>
            </a:r>
          </a:p>
          <a:p>
            <a:endParaRPr lang="tr-TR" sz="1350" dirty="0"/>
          </a:p>
          <a:p>
            <a:r>
              <a:rPr lang="tr-TR" sz="1350" b="1" dirty="0">
                <a:solidFill>
                  <a:schemeClr val="accent1">
                    <a:lumMod val="75000"/>
                  </a:schemeClr>
                </a:solidFill>
              </a:rPr>
              <a:t>Başvuru Şartları:</a:t>
            </a:r>
          </a:p>
          <a:p>
            <a:pPr marL="214313" indent="-214313">
              <a:buFont typeface="Wingdings" panose="05000000000000000000" pitchFamily="2" charset="2"/>
              <a:buChar char="ü"/>
            </a:pPr>
            <a:r>
              <a:rPr lang="tr-TR" sz="1350" dirty="0"/>
              <a:t>Sadece resmi olarak ders vermekle yükümlü olmak,</a:t>
            </a:r>
          </a:p>
          <a:p>
            <a:endParaRPr lang="tr-TR" sz="1350" dirty="0"/>
          </a:p>
          <a:p>
            <a:pPr marL="214313" indent="-214313">
              <a:buFont typeface="Wingdings" panose="05000000000000000000" pitchFamily="2" charset="2"/>
              <a:buChar char="ü"/>
            </a:pPr>
            <a:r>
              <a:rPr lang="tr-TR" sz="1350" dirty="0"/>
              <a:t>Gideceği yükseköğretim kurumunda en az 8 saat ders verme faaliyetinde bulunması,</a:t>
            </a:r>
          </a:p>
          <a:p>
            <a:endParaRPr lang="tr-TR" sz="1350" dirty="0"/>
          </a:p>
          <a:p>
            <a:pPr marL="214313" indent="-214313">
              <a:buFont typeface="Wingdings" panose="05000000000000000000" pitchFamily="2" charset="2"/>
              <a:buChar char="ü"/>
            </a:pPr>
            <a:r>
              <a:rPr lang="tr-TR" sz="1350" dirty="0" err="1">
                <a:solidFill>
                  <a:srgbClr val="000000"/>
                </a:solidFill>
                <a:cs typeface="Times New Roman" panose="02020603050405020304" pitchFamily="18" charset="0"/>
              </a:rPr>
              <a:t>Önbaşvuru</a:t>
            </a:r>
            <a:r>
              <a:rPr lang="tr-TR" sz="1350" dirty="0">
                <a:solidFill>
                  <a:srgbClr val="000000"/>
                </a:solidFill>
                <a:cs typeface="Times New Roman" panose="02020603050405020304" pitchFamily="18" charset="0"/>
              </a:rPr>
              <a:t> Formu (Online)</a:t>
            </a:r>
          </a:p>
          <a:p>
            <a:endParaRPr lang="tr-TR" sz="1350" dirty="0">
              <a:solidFill>
                <a:srgbClr val="000000"/>
              </a:solidFill>
              <a:cs typeface="Times New Roman" panose="02020603050405020304" pitchFamily="18" charset="0"/>
            </a:endParaRPr>
          </a:p>
          <a:p>
            <a:pPr marL="214313" indent="-214313">
              <a:buFont typeface="Wingdings" panose="05000000000000000000" pitchFamily="2" charset="2"/>
              <a:buChar char="ü"/>
            </a:pPr>
            <a:r>
              <a:rPr lang="tr-TR" sz="1350" dirty="0">
                <a:solidFill>
                  <a:srgbClr val="000000"/>
                </a:solidFill>
                <a:cs typeface="Times New Roman" panose="02020603050405020304" pitchFamily="18" charset="0"/>
              </a:rPr>
              <a:t>YDS, YÖKDİL dil puanı sınav sonuç belgesi (varsa),</a:t>
            </a:r>
          </a:p>
          <a:p>
            <a:endParaRPr lang="tr-TR" sz="600" dirty="0"/>
          </a:p>
          <a:p>
            <a:pPr lvl="0"/>
            <a:endParaRPr lang="tr-TR" sz="788" dirty="0"/>
          </a:p>
          <a:p>
            <a:endParaRPr lang="tr-TR" sz="1350" dirty="0"/>
          </a:p>
          <a:p>
            <a:endParaRPr lang="tr-TR" sz="1350" dirty="0"/>
          </a:p>
          <a:p>
            <a:endParaRPr lang="tr-TR" sz="1350" dirty="0"/>
          </a:p>
          <a:p>
            <a:endParaRPr lang="tr-TR" sz="1350" dirty="0"/>
          </a:p>
          <a:p>
            <a:endParaRPr lang="tr-TR" sz="1350" dirty="0"/>
          </a:p>
          <a:p>
            <a:endParaRPr lang="tr-TR" sz="1350" dirty="0"/>
          </a:p>
        </p:txBody>
      </p:sp>
      <p:sp>
        <p:nvSpPr>
          <p:cNvPr id="4" name="Rectangle 1"/>
          <p:cNvSpPr>
            <a:spLocks noChangeArrowheads="1"/>
          </p:cNvSpPr>
          <p:nvPr/>
        </p:nvSpPr>
        <p:spPr bwMode="auto">
          <a:xfrm>
            <a:off x="4290352" y="913284"/>
            <a:ext cx="56329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685800"/>
            <a:r>
              <a:rPr lang="tr-TR" sz="525" dirty="0">
                <a:solidFill>
                  <a:srgbClr val="000000"/>
                </a:solidFill>
                <a:latin typeface="Times New Roman" panose="02020603050405020304" pitchFamily="18" charset="0"/>
                <a:cs typeface="Times New Roman" panose="02020603050405020304" pitchFamily="18" charset="0"/>
              </a:rPr>
              <a:t>  </a:t>
            </a:r>
            <a:r>
              <a:rPr lang="tr-TR" sz="1050" dirty="0">
                <a:solidFill>
                  <a:srgbClr val="000000"/>
                </a:solidFill>
                <a:latin typeface="Symbol" panose="05050102010706020507" pitchFamily="18" charset="2"/>
                <a:cs typeface="Times New Roman" panose="02020603050405020304" pitchFamily="18" charset="0"/>
              </a:rPr>
              <a:t>·</a:t>
            </a:r>
            <a:r>
              <a:rPr lang="tr-TR" sz="525" dirty="0">
                <a:solidFill>
                  <a:srgbClr val="000000"/>
                </a:solidFill>
                <a:latin typeface="Times New Roman" panose="02020603050405020304" pitchFamily="18" charset="0"/>
                <a:cs typeface="Times New Roman" panose="02020603050405020304" pitchFamily="18" charset="0"/>
              </a:rPr>
              <a:t>       </a:t>
            </a:r>
            <a:r>
              <a:rPr lang="tr-TR" sz="1050" dirty="0">
                <a:solidFill>
                  <a:srgbClr val="000000"/>
                </a:solidFill>
                <a:latin typeface="Symbol" panose="05050102010706020507" pitchFamily="18" charset="2"/>
                <a:cs typeface="Times New Roman" panose="02020603050405020304" pitchFamily="18" charset="0"/>
              </a:rPr>
              <a:t>·</a:t>
            </a:r>
            <a:r>
              <a:rPr lang="tr-TR" sz="525" dirty="0">
                <a:solidFill>
                  <a:srgbClr val="000000"/>
                </a:solidFill>
                <a:latin typeface="Times New Roman" panose="02020603050405020304" pitchFamily="18" charset="0"/>
                <a:cs typeface="Times New Roman" panose="02020603050405020304" pitchFamily="18" charset="0"/>
              </a:rPr>
              <a:t>        </a:t>
            </a:r>
            <a:endParaRPr lang="tr-TR" sz="1350" dirty="0"/>
          </a:p>
        </p:txBody>
      </p:sp>
      <p:pic>
        <p:nvPicPr>
          <p:cNvPr id="16" name="Resim 15"/>
          <p:cNvPicPr>
            <a:picLocks noChangeAspect="1"/>
          </p:cNvPicPr>
          <p:nvPr/>
        </p:nvPicPr>
        <p:blipFill>
          <a:blip r:embed="rId2"/>
          <a:stretch>
            <a:fillRect/>
          </a:stretch>
        </p:blipFill>
        <p:spPr>
          <a:xfrm>
            <a:off x="7332888" y="5643556"/>
            <a:ext cx="1487112" cy="307181"/>
          </a:xfrm>
          <a:prstGeom prst="rect">
            <a:avLst/>
          </a:prstGeom>
        </p:spPr>
      </p:pic>
    </p:spTree>
    <p:extLst>
      <p:ext uri="{BB962C8B-B14F-4D97-AF65-F5344CB8AC3E}">
        <p14:creationId xmlns:p14="http://schemas.microsoft.com/office/powerpoint/2010/main" val="14191116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3"/>
          </p:nvPr>
        </p:nvSpPr>
        <p:spPr/>
        <p:txBody>
          <a:bodyPr/>
          <a:lstStyle/>
          <a:p>
            <a:pPr rtl="0"/>
            <a:fld id="{19B51A1E-902D-48AF-9020-955120F399B6}" type="slidenum">
              <a:rPr lang="tr-TR" smtClean="0"/>
              <a:pPr rtl="0"/>
              <a:t>113</a:t>
            </a:fld>
            <a:endParaRPr lang="tr-TR" dirty="0"/>
          </a:p>
        </p:txBody>
      </p:sp>
      <p:sp>
        <p:nvSpPr>
          <p:cNvPr id="5" name="Altbilgi Yer Tutucusu 1"/>
          <p:cNvSpPr txBox="1">
            <a:spLocks/>
          </p:cNvSpPr>
          <p:nvPr/>
        </p:nvSpPr>
        <p:spPr>
          <a:xfrm>
            <a:off x="347923" y="5698461"/>
            <a:ext cx="4248000" cy="217925"/>
          </a:xfrm>
          <a:prstGeom prst="rect">
            <a:avLst/>
          </a:prstGeom>
          <a:noFill/>
        </p:spPr>
        <p:txBody>
          <a:bodyPr vert="horz" lIns="0" tIns="0" rIns="0" bIns="0" rtlCol="0" anchor="ctr"/>
          <a:lstStyle>
            <a:defPPr rtl="0">
              <a:defRPr lang="tr-TR"/>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900" dirty="0"/>
              <a:t>Alt bilgi ekleme</a:t>
            </a:r>
          </a:p>
        </p:txBody>
      </p:sp>
      <p:sp>
        <p:nvSpPr>
          <p:cNvPr id="7" name="Başlık 1">
            <a:extLst>
              <a:ext uri="{FF2B5EF4-FFF2-40B4-BE49-F238E27FC236}">
                <a16:creationId xmlns:a16="http://schemas.microsoft.com/office/drawing/2014/main" id="{19304E83-A4F0-49C5-BB01-F5773509A2B3}"/>
              </a:ext>
            </a:extLst>
          </p:cNvPr>
          <p:cNvSpPr>
            <a:spLocks noGrp="1"/>
          </p:cNvSpPr>
          <p:nvPr>
            <p:ph type="title"/>
          </p:nvPr>
        </p:nvSpPr>
        <p:spPr>
          <a:xfrm>
            <a:off x="457723" y="981147"/>
            <a:ext cx="8505000" cy="319064"/>
          </a:xfrm>
        </p:spPr>
        <p:txBody>
          <a:bodyPr rtlCol="0">
            <a:normAutofit fontScale="90000"/>
          </a:bodyPr>
          <a:lstStyle/>
          <a:p>
            <a:pPr algn="ctr" rtl="0"/>
            <a:r>
              <a:rPr lang="tr-TR" dirty="0"/>
              <a:t>Personel Hareketliliği  Türleri</a:t>
            </a:r>
          </a:p>
        </p:txBody>
      </p:sp>
      <p:sp>
        <p:nvSpPr>
          <p:cNvPr id="8" name="Dikdörtgen 7" descr="Vurgu bloğu sol">
            <a:extLst>
              <a:ext uri="{FF2B5EF4-FFF2-40B4-BE49-F238E27FC236}">
                <a16:creationId xmlns:a16="http://schemas.microsoft.com/office/drawing/2014/main" id="{7F65E93D-09FF-42EE-B9DD-750638966686}"/>
              </a:ext>
              <a:ext uri="{C183D7F6-B498-43B3-948B-1728B52AA6E4}">
                <adec:decorative xmlns:adec="http://schemas.microsoft.com/office/drawing/2017/decorative" val="1"/>
              </a:ext>
            </a:extLst>
          </p:cNvPr>
          <p:cNvSpPr/>
          <p:nvPr/>
        </p:nvSpPr>
        <p:spPr>
          <a:xfrm>
            <a:off x="457723" y="1377477"/>
            <a:ext cx="1488131" cy="848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cxnSp>
        <p:nvCxnSpPr>
          <p:cNvPr id="9" name="Düz Bağlayıcı 8" descr="Slayt ayırıcı">
            <a:extLst>
              <a:ext uri="{FF2B5EF4-FFF2-40B4-BE49-F238E27FC236}">
                <a16:creationId xmlns:a16="http://schemas.microsoft.com/office/drawing/2014/main" id="{5A563457-1EC8-4978-BCCB-AFD88C9ED04C}"/>
              </a:ext>
              <a:ext uri="{C183D7F6-B498-43B3-948B-1728B52AA6E4}">
                <adec:decorative xmlns:adec="http://schemas.microsoft.com/office/drawing/2017/decorative" val="1"/>
              </a:ext>
            </a:extLst>
          </p:cNvPr>
          <p:cNvCxnSpPr/>
          <p:nvPr/>
        </p:nvCxnSpPr>
        <p:spPr>
          <a:xfrm>
            <a:off x="4710223" y="2779353"/>
            <a:ext cx="0" cy="17809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 name="Dikdörtgen 9" descr="Vurgu çubuğu sağ&#10;">
            <a:extLst>
              <a:ext uri="{FF2B5EF4-FFF2-40B4-BE49-F238E27FC236}">
                <a16:creationId xmlns:a16="http://schemas.microsoft.com/office/drawing/2014/main" id="{A7CD04AE-9A8B-4DED-855D-F51B510D0B69}"/>
              </a:ext>
              <a:ext uri="{C183D7F6-B498-43B3-948B-1728B52AA6E4}">
                <adec:decorative xmlns:adec="http://schemas.microsoft.com/office/drawing/2017/decorative" val="1"/>
              </a:ext>
            </a:extLst>
          </p:cNvPr>
          <p:cNvSpPr/>
          <p:nvPr/>
        </p:nvSpPr>
        <p:spPr>
          <a:xfrm>
            <a:off x="4863139" y="1377404"/>
            <a:ext cx="1488131" cy="84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sp>
        <p:nvSpPr>
          <p:cNvPr id="11" name="Metin Yer Tutucusu 5">
            <a:extLst>
              <a:ext uri="{FF2B5EF4-FFF2-40B4-BE49-F238E27FC236}">
                <a16:creationId xmlns:a16="http://schemas.microsoft.com/office/drawing/2014/main" id="{B237D1CA-B91A-410E-A968-D017BBE99F99}"/>
              </a:ext>
            </a:extLst>
          </p:cNvPr>
          <p:cNvSpPr txBox="1">
            <a:spLocks/>
          </p:cNvSpPr>
          <p:nvPr/>
        </p:nvSpPr>
        <p:spPr>
          <a:xfrm>
            <a:off x="4858723" y="1462210"/>
            <a:ext cx="4104000" cy="264982"/>
          </a:xfrm>
          <a:prstGeom prst="rect">
            <a:avLst/>
          </a:prstGeom>
          <a:solidFill>
            <a:schemeClr val="tx1">
              <a:lumMod val="75000"/>
              <a:lumOff val="25000"/>
            </a:schemeClr>
          </a:solidFill>
        </p:spPr>
        <p:txBody>
          <a:bodyPr vert="horz" lIns="0" tIns="0" rIns="0" bIns="0" rtlCol="0" anchor="ctr"/>
          <a:lstStyle>
            <a:defPPr rtl="0">
              <a:defRPr lang="tr-TR"/>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dirty="0"/>
              <a:t>Eğitim Alma Hareketliliği</a:t>
            </a:r>
          </a:p>
        </p:txBody>
      </p:sp>
      <p:sp>
        <p:nvSpPr>
          <p:cNvPr id="12" name="Metin Yer Tutucusu 6">
            <a:extLst>
              <a:ext uri="{FF2B5EF4-FFF2-40B4-BE49-F238E27FC236}">
                <a16:creationId xmlns:a16="http://schemas.microsoft.com/office/drawing/2014/main" id="{26A87885-D672-4CF9-A78D-CFE98385B03A}"/>
              </a:ext>
            </a:extLst>
          </p:cNvPr>
          <p:cNvSpPr txBox="1">
            <a:spLocks/>
          </p:cNvSpPr>
          <p:nvPr/>
        </p:nvSpPr>
        <p:spPr>
          <a:xfrm>
            <a:off x="4863138" y="1811998"/>
            <a:ext cx="4104085" cy="3823766"/>
          </a:xfrm>
          <a:prstGeom prst="rect">
            <a:avLst/>
          </a:prstGeom>
          <a:noFill/>
        </p:spPr>
        <p:txBody>
          <a:bodyPr vert="horz" lIns="0" tIns="0" rIns="0" bIns="0" rtlCol="0" anchor="t"/>
          <a:lstStyle>
            <a:defPPr rtl="0">
              <a:defRPr lang="tr-TR"/>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b="1" dirty="0">
                <a:solidFill>
                  <a:schemeClr val="accent3">
                    <a:lumMod val="75000"/>
                  </a:schemeClr>
                </a:solidFill>
              </a:rPr>
              <a:t>Değerlendirme Ölçütleri:</a:t>
            </a: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endParaRPr lang="tr-TR" sz="1350" b="1" dirty="0">
              <a:solidFill>
                <a:schemeClr val="accent3">
                  <a:lumMod val="75000"/>
                </a:schemeClr>
              </a:solidFill>
            </a:endParaRPr>
          </a:p>
          <a:p>
            <a:r>
              <a:rPr lang="tr-TR" sz="1350" b="1" dirty="0">
                <a:solidFill>
                  <a:schemeClr val="accent3">
                    <a:lumMod val="75000"/>
                  </a:schemeClr>
                </a:solidFill>
              </a:rPr>
              <a:t>Hareketlilik: </a:t>
            </a:r>
            <a:r>
              <a:rPr lang="tr-TR" sz="1350" dirty="0">
                <a:solidFill>
                  <a:schemeClr val="tx1"/>
                </a:solidFill>
              </a:rPr>
              <a:t>Personel AB ve Program ülkelerinde kabul mektubu aldığı herhangi bir kurum ya da kuruluşa hareketlilik gerçekleştirilebilir. </a:t>
            </a:r>
          </a:p>
          <a:p>
            <a:endParaRPr lang="tr-TR" sz="900" dirty="0"/>
          </a:p>
        </p:txBody>
      </p:sp>
      <p:sp>
        <p:nvSpPr>
          <p:cNvPr id="14" name="Metin Yer Tutucusu 5">
            <a:extLst>
              <a:ext uri="{FF2B5EF4-FFF2-40B4-BE49-F238E27FC236}">
                <a16:creationId xmlns:a16="http://schemas.microsoft.com/office/drawing/2014/main" id="{B237D1CA-B91A-410E-A968-D017BBE99F99}"/>
              </a:ext>
            </a:extLst>
          </p:cNvPr>
          <p:cNvSpPr txBox="1">
            <a:spLocks/>
          </p:cNvSpPr>
          <p:nvPr/>
        </p:nvSpPr>
        <p:spPr>
          <a:xfrm>
            <a:off x="457723" y="1471191"/>
            <a:ext cx="4104000" cy="264982"/>
          </a:xfrm>
          <a:prstGeom prst="rect">
            <a:avLst/>
          </a:prstGeom>
          <a:solidFill>
            <a:schemeClr val="tx1">
              <a:lumMod val="75000"/>
              <a:lumOff val="25000"/>
            </a:schemeClr>
          </a:solidFill>
        </p:spPr>
        <p:txBody>
          <a:bodyPr vert="horz" lIns="0" tIns="0" rIns="0" bIns="0" rtlCol="0" anchor="ctr"/>
          <a:lstStyle>
            <a:defPPr rtl="0">
              <a:defRPr lang="tr-TR"/>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dirty="0"/>
              <a:t>Ders Verme Hareketliliği</a:t>
            </a:r>
          </a:p>
        </p:txBody>
      </p:sp>
      <p:sp>
        <p:nvSpPr>
          <p:cNvPr id="15" name="Dikdörtgen 14"/>
          <p:cNvSpPr/>
          <p:nvPr/>
        </p:nvSpPr>
        <p:spPr>
          <a:xfrm>
            <a:off x="462223" y="1816107"/>
            <a:ext cx="4133700" cy="3831818"/>
          </a:xfrm>
          <a:prstGeom prst="rect">
            <a:avLst/>
          </a:prstGeom>
        </p:spPr>
        <p:txBody>
          <a:bodyPr wrap="square">
            <a:spAutoFit/>
          </a:bodyPr>
          <a:lstStyle/>
          <a:p>
            <a:r>
              <a:rPr lang="tr-TR" sz="1350" b="1" dirty="0">
                <a:solidFill>
                  <a:schemeClr val="accent1">
                    <a:lumMod val="75000"/>
                  </a:schemeClr>
                </a:solidFill>
              </a:rPr>
              <a:t>Değerlendirme Ölçütleri:</a:t>
            </a: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endParaRPr lang="tr-TR" sz="1350" b="1" dirty="0">
              <a:solidFill>
                <a:schemeClr val="accent1">
                  <a:lumMod val="75000"/>
                </a:schemeClr>
              </a:solidFill>
            </a:endParaRPr>
          </a:p>
          <a:p>
            <a:r>
              <a:rPr lang="tr-TR" sz="1350" b="1" dirty="0">
                <a:solidFill>
                  <a:schemeClr val="accent1">
                    <a:lumMod val="75000"/>
                  </a:schemeClr>
                </a:solidFill>
              </a:rPr>
              <a:t>Hareketlilik: </a:t>
            </a:r>
            <a:r>
              <a:rPr lang="tr-TR" sz="1350" dirty="0"/>
              <a:t>Sadece üniversitemizin anlaşması bulunan yükseköğretim kurumlarına hareketlilik gerçekleştirilebilir.</a:t>
            </a:r>
            <a:endParaRPr lang="tr-TR" sz="1350" b="1" dirty="0">
              <a:solidFill>
                <a:schemeClr val="accent1">
                  <a:lumMod val="75000"/>
                </a:schemeClr>
              </a:solidFill>
            </a:endParaRPr>
          </a:p>
        </p:txBody>
      </p:sp>
      <p:graphicFrame>
        <p:nvGraphicFramePr>
          <p:cNvPr id="2" name="Tablo 1"/>
          <p:cNvGraphicFramePr>
            <a:graphicFrameLocks noGrp="1"/>
          </p:cNvGraphicFramePr>
          <p:nvPr/>
        </p:nvGraphicFramePr>
        <p:xfrm>
          <a:off x="512276" y="2064937"/>
          <a:ext cx="4088764" cy="2852278"/>
        </p:xfrm>
        <a:graphic>
          <a:graphicData uri="http://schemas.openxmlformats.org/drawingml/2006/table">
            <a:tbl>
              <a:tblPr>
                <a:tableStyleId>{073A0DAA-6AF3-43AB-8588-CEC1D06C72B9}</a:tableStyleId>
              </a:tblPr>
              <a:tblGrid>
                <a:gridCol w="3686381">
                  <a:extLst>
                    <a:ext uri="{9D8B030D-6E8A-4147-A177-3AD203B41FA5}">
                      <a16:colId xmlns:a16="http://schemas.microsoft.com/office/drawing/2014/main" val="20000"/>
                    </a:ext>
                  </a:extLst>
                </a:gridCol>
                <a:gridCol w="306649">
                  <a:extLst>
                    <a:ext uri="{9D8B030D-6E8A-4147-A177-3AD203B41FA5}">
                      <a16:colId xmlns:a16="http://schemas.microsoft.com/office/drawing/2014/main" val="20001"/>
                    </a:ext>
                  </a:extLst>
                </a:gridCol>
                <a:gridCol w="25400">
                  <a:extLst>
                    <a:ext uri="{9D8B030D-6E8A-4147-A177-3AD203B41FA5}">
                      <a16:colId xmlns:a16="http://schemas.microsoft.com/office/drawing/2014/main" val="20002"/>
                    </a:ext>
                  </a:extLst>
                </a:gridCol>
                <a:gridCol w="25400">
                  <a:extLst>
                    <a:ext uri="{9D8B030D-6E8A-4147-A177-3AD203B41FA5}">
                      <a16:colId xmlns:a16="http://schemas.microsoft.com/office/drawing/2014/main" val="20003"/>
                    </a:ext>
                  </a:extLst>
                </a:gridCol>
                <a:gridCol w="44934">
                  <a:extLst>
                    <a:ext uri="{9D8B030D-6E8A-4147-A177-3AD203B41FA5}">
                      <a16:colId xmlns:a16="http://schemas.microsoft.com/office/drawing/2014/main" val="20004"/>
                    </a:ext>
                  </a:extLst>
                </a:gridCol>
              </a:tblGrid>
              <a:tr h="180659">
                <a:tc>
                  <a:txBody>
                    <a:bodyPr/>
                    <a:lstStyle/>
                    <a:p>
                      <a:pPr marL="69850">
                        <a:lnSpc>
                          <a:spcPct val="115000"/>
                        </a:lnSpc>
                        <a:spcAft>
                          <a:spcPts val="0"/>
                        </a:spcAft>
                      </a:pPr>
                      <a:r>
                        <a:rPr lang="tr-TR" sz="800" dirty="0">
                          <a:effectLst/>
                        </a:rPr>
                        <a:t>Taban Puan</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4">
                  <a:txBody>
                    <a:bodyPr/>
                    <a:lstStyle/>
                    <a:p>
                      <a:pPr marL="78740">
                        <a:lnSpc>
                          <a:spcPct val="115000"/>
                        </a:lnSpc>
                        <a:spcAft>
                          <a:spcPts val="0"/>
                        </a:spcAft>
                      </a:pPr>
                      <a:r>
                        <a:rPr lang="tr-TR" sz="700" dirty="0">
                          <a:effectLst/>
                        </a:rPr>
                        <a:t>20</a:t>
                      </a:r>
                      <a:endParaRPr lang="tr-TR" sz="700" dirty="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191777">
                <a:tc>
                  <a:txBody>
                    <a:bodyPr/>
                    <a:lstStyle/>
                    <a:p>
                      <a:pPr marL="69850">
                        <a:lnSpc>
                          <a:spcPct val="115000"/>
                        </a:lnSpc>
                        <a:spcAft>
                          <a:spcPts val="0"/>
                        </a:spcAft>
                      </a:pPr>
                      <a:r>
                        <a:rPr lang="tr-TR" sz="800" dirty="0">
                          <a:effectLst/>
                        </a:rPr>
                        <a:t>Yabancı Dil Sınavı Puanı</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4">
                  <a:txBody>
                    <a:bodyPr/>
                    <a:lstStyle/>
                    <a:p>
                      <a:pPr marL="78740">
                        <a:lnSpc>
                          <a:spcPct val="115000"/>
                        </a:lnSpc>
                        <a:spcAft>
                          <a:spcPts val="0"/>
                        </a:spcAft>
                      </a:pPr>
                      <a:r>
                        <a:rPr lang="tr-TR" sz="700" dirty="0">
                          <a:effectLst/>
                        </a:rPr>
                        <a:t>% 20</a:t>
                      </a:r>
                      <a:endParaRPr lang="tr-TR" sz="700" dirty="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1"/>
                  </a:ext>
                </a:extLst>
              </a:tr>
              <a:tr h="180659">
                <a:tc>
                  <a:txBody>
                    <a:bodyPr/>
                    <a:lstStyle/>
                    <a:p>
                      <a:pPr marL="63500">
                        <a:lnSpc>
                          <a:spcPct val="115000"/>
                        </a:lnSpc>
                        <a:spcAft>
                          <a:spcPts val="0"/>
                        </a:spcAft>
                      </a:pPr>
                      <a:r>
                        <a:rPr lang="tr-TR" sz="800" dirty="0">
                          <a:effectLst/>
                        </a:rPr>
                        <a:t>Programdan ilk kez yararlanma</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66675">
                        <a:lnSpc>
                          <a:spcPct val="115000"/>
                        </a:lnSpc>
                        <a:spcAft>
                          <a:spcPts val="0"/>
                        </a:spcAft>
                      </a:pPr>
                      <a:r>
                        <a:rPr lang="tr-TR" sz="700">
                          <a:effectLst/>
                        </a:rPr>
                        <a:t>+5</a:t>
                      </a:r>
                      <a:endParaRPr lang="tr-TR" sz="70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2"/>
                  </a:ext>
                </a:extLst>
              </a:tr>
              <a:tr h="299536">
                <a:tc>
                  <a:txBody>
                    <a:bodyPr/>
                    <a:lstStyle/>
                    <a:p>
                      <a:pPr marL="69850">
                        <a:lnSpc>
                          <a:spcPct val="115000"/>
                        </a:lnSpc>
                        <a:spcAft>
                          <a:spcPts val="0"/>
                        </a:spcAft>
                      </a:pPr>
                      <a:r>
                        <a:rPr lang="tr-TR" sz="800" dirty="0">
                          <a:effectLst/>
                        </a:rPr>
                        <a:t>Erasmus Bölüm Koordinatörü / Koordinatör Yardımcısı desteği  (İlan tarihinden itibaren yapılacak koordinatör değişiklikleri dikkate alınmayacaktır)</a:t>
                      </a:r>
                      <a:endParaRPr lang="tr-TR" sz="800" dirty="0">
                        <a:effectLst/>
                        <a:latin typeface="Times New Roman" panose="02020603050405020304" pitchFamily="18" charset="0"/>
                        <a:ea typeface="Times New Roman" panose="02020603050405020304" pitchFamily="18" charset="0"/>
                      </a:endParaRPr>
                    </a:p>
                  </a:txBody>
                  <a:tcPr marL="0" marR="0" marT="0" marB="0" anchor="ctr">
                    <a:solidFill>
                      <a:schemeClr val="accent1">
                        <a:lumMod val="40000"/>
                        <a:lumOff val="60000"/>
                      </a:schemeClr>
                    </a:solidFill>
                  </a:tcPr>
                </a:tc>
                <a:tc>
                  <a:txBody>
                    <a:bodyPr/>
                    <a:lstStyle/>
                    <a:p>
                      <a:pPr marL="76200">
                        <a:lnSpc>
                          <a:spcPct val="115000"/>
                        </a:lnSpc>
                        <a:spcAft>
                          <a:spcPts val="0"/>
                        </a:spcAft>
                      </a:pPr>
                      <a:r>
                        <a:rPr lang="tr-TR" sz="700">
                          <a:effectLst/>
                        </a:rPr>
                        <a:t>+5</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3"/>
                  </a:ext>
                </a:extLst>
              </a:tr>
              <a:tr h="408956">
                <a:tc>
                  <a:txBody>
                    <a:bodyPr/>
                    <a:lstStyle/>
                    <a:p>
                      <a:pPr marL="93345">
                        <a:lnSpc>
                          <a:spcPct val="115000"/>
                        </a:lnSpc>
                        <a:spcAft>
                          <a:spcPts val="1000"/>
                        </a:spcAft>
                      </a:pPr>
                      <a:r>
                        <a:rPr lang="tr-TR" sz="800" dirty="0">
                          <a:effectLst/>
                        </a:rPr>
                        <a:t>Anlaşma desteği 01.01.2018-24.09.2018 tarihleri arasında ikili anlaşma imzalayan personele en çok 3 anlaşma için ek destek sağlanacaktır) (Başvuru sırasında üniversite isimleri belirtilmeli)</a:t>
                      </a:r>
                      <a:endParaRPr lang="tr-T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1">
                        <a:lumMod val="40000"/>
                        <a:lumOff val="60000"/>
                      </a:schemeClr>
                    </a:solidFill>
                  </a:tcPr>
                </a:tc>
                <a:tc gridSpan="2">
                  <a:txBody>
                    <a:bodyPr/>
                    <a:lstStyle/>
                    <a:p>
                      <a:pPr marL="78740">
                        <a:lnSpc>
                          <a:spcPct val="115000"/>
                        </a:lnSpc>
                        <a:spcAft>
                          <a:spcPts val="0"/>
                        </a:spcAft>
                      </a:pPr>
                      <a:r>
                        <a:rPr lang="tr-TR" sz="700">
                          <a:effectLst/>
                        </a:rPr>
                        <a:t>+5</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4"/>
                  </a:ext>
                </a:extLst>
              </a:tr>
              <a:tr h="205847">
                <a:tc>
                  <a:txBody>
                    <a:bodyPr/>
                    <a:lstStyle/>
                    <a:p>
                      <a:pPr marL="93345">
                        <a:lnSpc>
                          <a:spcPct val="115000"/>
                        </a:lnSpc>
                        <a:spcAft>
                          <a:spcPts val="1000"/>
                        </a:spcAft>
                      </a:pPr>
                      <a:r>
                        <a:rPr lang="tr-TR" sz="800" dirty="0">
                          <a:effectLst/>
                        </a:rPr>
                        <a:t>Şehit / Gazi Yakını Personel Olmak (Belge Sunulması Gereklidir)</a:t>
                      </a:r>
                      <a:endParaRPr lang="tr-T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+5</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5"/>
                  </a:ext>
                </a:extLst>
              </a:tr>
              <a:tr h="205847">
                <a:tc>
                  <a:txBody>
                    <a:bodyPr/>
                    <a:lstStyle/>
                    <a:p>
                      <a:pPr marL="93345">
                        <a:lnSpc>
                          <a:spcPct val="115000"/>
                        </a:lnSpc>
                        <a:spcAft>
                          <a:spcPts val="1000"/>
                        </a:spcAft>
                      </a:pPr>
                      <a:r>
                        <a:rPr lang="tr-TR" sz="800" dirty="0">
                          <a:effectLst/>
                        </a:rPr>
                        <a:t>Bedensel Engel Sahibi Olmak (Belge / Rapor Sunulması Gereklidir) </a:t>
                      </a:r>
                      <a:endParaRPr lang="tr-T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+5</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6"/>
                  </a:ext>
                </a:extLst>
              </a:tr>
              <a:tr h="205847">
                <a:tc>
                  <a:txBody>
                    <a:bodyPr/>
                    <a:lstStyle/>
                    <a:p>
                      <a:pPr marL="93345">
                        <a:lnSpc>
                          <a:spcPct val="115000"/>
                        </a:lnSpc>
                        <a:spcAft>
                          <a:spcPts val="1000"/>
                        </a:spcAft>
                      </a:pPr>
                      <a:r>
                        <a:rPr lang="tr-TR" sz="800" dirty="0">
                          <a:effectLst/>
                        </a:rPr>
                        <a:t>Bir önceki yıl gitmeye hak kazandığı halde mücbir sebepler dışında gitmekten vazgeçme</a:t>
                      </a:r>
                      <a:endParaRPr lang="tr-T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-20</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7"/>
                  </a:ext>
                </a:extLst>
              </a:tr>
              <a:tr h="180659">
                <a:tc>
                  <a:txBody>
                    <a:bodyPr/>
                    <a:lstStyle/>
                    <a:p>
                      <a:pPr marL="69850">
                        <a:lnSpc>
                          <a:spcPct val="115000"/>
                        </a:lnSpc>
                        <a:spcAft>
                          <a:spcPts val="0"/>
                        </a:spcAft>
                      </a:pPr>
                      <a:r>
                        <a:rPr lang="tr-TR" sz="800" dirty="0">
                          <a:effectLst/>
                        </a:rPr>
                        <a:t>Bir yıl önce programdan faydalanmış olmak</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-10</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8"/>
                  </a:ext>
                </a:extLst>
              </a:tr>
              <a:tr h="180659">
                <a:tc>
                  <a:txBody>
                    <a:bodyPr/>
                    <a:lstStyle/>
                    <a:p>
                      <a:pPr marL="69850">
                        <a:lnSpc>
                          <a:spcPct val="115000"/>
                        </a:lnSpc>
                        <a:spcAft>
                          <a:spcPts val="0"/>
                        </a:spcAft>
                      </a:pPr>
                      <a:r>
                        <a:rPr lang="tr-TR" sz="800" dirty="0">
                          <a:effectLst/>
                        </a:rPr>
                        <a:t>iki yıl önce programdan faydalanmış olmak</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-7</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9"/>
                  </a:ext>
                </a:extLst>
              </a:tr>
              <a:tr h="180659">
                <a:tc>
                  <a:txBody>
                    <a:bodyPr/>
                    <a:lstStyle/>
                    <a:p>
                      <a:pPr marL="69850">
                        <a:lnSpc>
                          <a:spcPct val="115000"/>
                        </a:lnSpc>
                        <a:spcAft>
                          <a:spcPts val="0"/>
                        </a:spcAft>
                      </a:pPr>
                      <a:r>
                        <a:rPr lang="tr-TR" sz="800" dirty="0">
                          <a:effectLst/>
                        </a:rPr>
                        <a:t>Üç yıl önce programdan faydalanmış olmak</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dirty="0">
                          <a:effectLst/>
                        </a:rPr>
                        <a:t>-5</a:t>
                      </a:r>
                      <a:endParaRPr lang="tr-TR" sz="700" dirty="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10"/>
                  </a:ext>
                </a:extLst>
              </a:tr>
              <a:tr h="180659">
                <a:tc>
                  <a:txBody>
                    <a:bodyPr/>
                    <a:lstStyle/>
                    <a:p>
                      <a:pPr marL="69850">
                        <a:lnSpc>
                          <a:spcPct val="115000"/>
                        </a:lnSpc>
                        <a:spcAft>
                          <a:spcPts val="0"/>
                        </a:spcAft>
                      </a:pPr>
                      <a:r>
                        <a:rPr lang="tr-TR" sz="800">
                          <a:effectLst/>
                        </a:rPr>
                        <a:t>Dört yıl önce programdan faydalanmış olmak</a:t>
                      </a:r>
                      <a:endParaRPr lang="tr-TR" sz="80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dirty="0">
                          <a:effectLst/>
                        </a:rPr>
                        <a:t>-3</a:t>
                      </a:r>
                      <a:endParaRPr lang="tr-TR" sz="700" dirty="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11"/>
                  </a:ext>
                </a:extLst>
              </a:tr>
              <a:tr h="180659">
                <a:tc>
                  <a:txBody>
                    <a:bodyPr/>
                    <a:lstStyle/>
                    <a:p>
                      <a:pPr marL="69850">
                        <a:lnSpc>
                          <a:spcPct val="115000"/>
                        </a:lnSpc>
                        <a:spcAft>
                          <a:spcPts val="0"/>
                        </a:spcAft>
                      </a:pPr>
                      <a:r>
                        <a:rPr lang="tr-TR" sz="800" dirty="0">
                          <a:effectLst/>
                        </a:rPr>
                        <a:t>Beş yıl önce programdan faydalanmış olmak</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dirty="0">
                          <a:effectLst/>
                        </a:rPr>
                        <a:t>-1</a:t>
                      </a:r>
                      <a:endParaRPr lang="tr-TR" sz="700" dirty="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dirty="0">
                          <a:effectLst/>
                        </a:rPr>
                        <a:t> </a:t>
                      </a:r>
                      <a:endParaRPr lang="tr-TR" sz="7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12"/>
                  </a:ext>
                </a:extLst>
              </a:tr>
            </a:tbl>
          </a:graphicData>
        </a:graphic>
      </p:graphicFrame>
      <p:graphicFrame>
        <p:nvGraphicFramePr>
          <p:cNvPr id="4" name="Tablo 3"/>
          <p:cNvGraphicFramePr>
            <a:graphicFrameLocks noGrp="1"/>
          </p:cNvGraphicFramePr>
          <p:nvPr/>
        </p:nvGraphicFramePr>
        <p:xfrm>
          <a:off x="4858723" y="2026224"/>
          <a:ext cx="4043367" cy="2947860"/>
        </p:xfrm>
        <a:graphic>
          <a:graphicData uri="http://schemas.openxmlformats.org/drawingml/2006/table">
            <a:tbl>
              <a:tblPr>
                <a:tableStyleId>{073A0DAA-6AF3-43AB-8588-CEC1D06C72B9}</a:tableStyleId>
              </a:tblPr>
              <a:tblGrid>
                <a:gridCol w="3687545">
                  <a:extLst>
                    <a:ext uri="{9D8B030D-6E8A-4147-A177-3AD203B41FA5}">
                      <a16:colId xmlns:a16="http://schemas.microsoft.com/office/drawing/2014/main" val="20000"/>
                    </a:ext>
                  </a:extLst>
                </a:gridCol>
                <a:gridCol w="260162">
                  <a:extLst>
                    <a:ext uri="{9D8B030D-6E8A-4147-A177-3AD203B41FA5}">
                      <a16:colId xmlns:a16="http://schemas.microsoft.com/office/drawing/2014/main" val="20001"/>
                    </a:ext>
                  </a:extLst>
                </a:gridCol>
                <a:gridCol w="25400">
                  <a:extLst>
                    <a:ext uri="{9D8B030D-6E8A-4147-A177-3AD203B41FA5}">
                      <a16:colId xmlns:a16="http://schemas.microsoft.com/office/drawing/2014/main" val="20002"/>
                    </a:ext>
                  </a:extLst>
                </a:gridCol>
                <a:gridCol w="25400">
                  <a:extLst>
                    <a:ext uri="{9D8B030D-6E8A-4147-A177-3AD203B41FA5}">
                      <a16:colId xmlns:a16="http://schemas.microsoft.com/office/drawing/2014/main" val="20003"/>
                    </a:ext>
                  </a:extLst>
                </a:gridCol>
                <a:gridCol w="44860">
                  <a:extLst>
                    <a:ext uri="{9D8B030D-6E8A-4147-A177-3AD203B41FA5}">
                      <a16:colId xmlns:a16="http://schemas.microsoft.com/office/drawing/2014/main" val="20004"/>
                    </a:ext>
                  </a:extLst>
                </a:gridCol>
              </a:tblGrid>
              <a:tr h="170015">
                <a:tc>
                  <a:txBody>
                    <a:bodyPr/>
                    <a:lstStyle/>
                    <a:p>
                      <a:pPr marL="69850">
                        <a:lnSpc>
                          <a:spcPct val="115000"/>
                        </a:lnSpc>
                        <a:spcAft>
                          <a:spcPts val="0"/>
                        </a:spcAft>
                      </a:pPr>
                      <a:r>
                        <a:rPr lang="tr-TR" sz="800" dirty="0">
                          <a:effectLst/>
                        </a:rPr>
                        <a:t>Taban Puan</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4">
                  <a:txBody>
                    <a:bodyPr/>
                    <a:lstStyle/>
                    <a:p>
                      <a:pPr marL="78740">
                        <a:lnSpc>
                          <a:spcPct val="115000"/>
                        </a:lnSpc>
                        <a:spcAft>
                          <a:spcPts val="0"/>
                        </a:spcAft>
                      </a:pPr>
                      <a:r>
                        <a:rPr lang="tr-TR" sz="700">
                          <a:effectLst/>
                        </a:rPr>
                        <a:t>20</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180477">
                <a:tc>
                  <a:txBody>
                    <a:bodyPr/>
                    <a:lstStyle/>
                    <a:p>
                      <a:pPr marL="69850">
                        <a:lnSpc>
                          <a:spcPct val="115000"/>
                        </a:lnSpc>
                        <a:spcAft>
                          <a:spcPts val="0"/>
                        </a:spcAft>
                      </a:pPr>
                      <a:r>
                        <a:rPr lang="tr-TR" sz="800">
                          <a:effectLst/>
                        </a:rPr>
                        <a:t>Yabancı Dil Sınavı Puanının yüzde 20'si</a:t>
                      </a:r>
                      <a:endParaRPr lang="tr-TR" sz="800">
                        <a:effectLst/>
                        <a:latin typeface="Times New Roman" panose="02020603050405020304" pitchFamily="18" charset="0"/>
                        <a:ea typeface="Times New Roman" panose="02020603050405020304" pitchFamily="18" charset="0"/>
                      </a:endParaRPr>
                    </a:p>
                  </a:txBody>
                  <a:tcPr marL="0" marR="0" marT="0" marB="0" anchor="ctr"/>
                </a:tc>
                <a:tc gridSpan="4">
                  <a:txBody>
                    <a:bodyPr/>
                    <a:lstStyle/>
                    <a:p>
                      <a:pPr marL="78740">
                        <a:lnSpc>
                          <a:spcPct val="115000"/>
                        </a:lnSpc>
                        <a:spcAft>
                          <a:spcPts val="0"/>
                        </a:spcAft>
                      </a:pPr>
                      <a:r>
                        <a:rPr lang="tr-TR" sz="700" dirty="0">
                          <a:effectLst/>
                        </a:rPr>
                        <a:t>%20</a:t>
                      </a:r>
                      <a:endParaRPr lang="tr-TR" sz="700" dirty="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1"/>
                  </a:ext>
                </a:extLst>
              </a:tr>
              <a:tr h="170015">
                <a:tc>
                  <a:txBody>
                    <a:bodyPr/>
                    <a:lstStyle/>
                    <a:p>
                      <a:pPr marL="63500">
                        <a:lnSpc>
                          <a:spcPct val="115000"/>
                        </a:lnSpc>
                        <a:spcAft>
                          <a:spcPts val="0"/>
                        </a:spcAft>
                      </a:pPr>
                      <a:r>
                        <a:rPr lang="tr-TR" sz="800">
                          <a:effectLst/>
                        </a:rPr>
                        <a:t>Programdan ilk kez yararlanma</a:t>
                      </a:r>
                      <a:endParaRPr lang="tr-TR" sz="8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66675">
                        <a:lnSpc>
                          <a:spcPct val="115000"/>
                        </a:lnSpc>
                        <a:spcAft>
                          <a:spcPts val="0"/>
                        </a:spcAft>
                      </a:pPr>
                      <a:r>
                        <a:rPr lang="tr-TR" sz="700">
                          <a:effectLst/>
                        </a:rPr>
                        <a:t>+5</a:t>
                      </a:r>
                      <a:endParaRPr lang="tr-TR" sz="70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2"/>
                  </a:ext>
                </a:extLst>
              </a:tr>
              <a:tr h="270716">
                <a:tc>
                  <a:txBody>
                    <a:bodyPr/>
                    <a:lstStyle/>
                    <a:p>
                      <a:pPr marL="69850">
                        <a:lnSpc>
                          <a:spcPct val="115000"/>
                        </a:lnSpc>
                        <a:spcAft>
                          <a:spcPts val="0"/>
                        </a:spcAft>
                      </a:pPr>
                      <a:r>
                        <a:rPr lang="tr-TR" sz="800" dirty="0">
                          <a:effectLst/>
                        </a:rPr>
                        <a:t>Erasmus Bölüm Koordinatörü / Koordinatör Yardımcısı desteği  (İlan tarihinden itibaren yapılacak koordinatör değişiklikleri dikkate alınmayacaktır)</a:t>
                      </a:r>
                      <a:endParaRPr lang="tr-TR" sz="800" dirty="0">
                        <a:effectLst/>
                        <a:latin typeface="Times New Roman" panose="02020603050405020304" pitchFamily="18" charset="0"/>
                        <a:ea typeface="Times New Roman" panose="02020603050405020304" pitchFamily="18" charset="0"/>
                      </a:endParaRPr>
                    </a:p>
                  </a:txBody>
                  <a:tcPr marL="0" marR="0" marT="0" marB="0" anchor="ctr">
                    <a:solidFill>
                      <a:schemeClr val="accent3">
                        <a:lumMod val="40000"/>
                        <a:lumOff val="60000"/>
                      </a:schemeClr>
                    </a:solidFill>
                  </a:tcPr>
                </a:tc>
                <a:tc>
                  <a:txBody>
                    <a:bodyPr/>
                    <a:lstStyle/>
                    <a:p>
                      <a:pPr marL="76200">
                        <a:lnSpc>
                          <a:spcPct val="115000"/>
                        </a:lnSpc>
                        <a:spcAft>
                          <a:spcPts val="0"/>
                        </a:spcAft>
                      </a:pPr>
                      <a:r>
                        <a:rPr lang="tr-TR" sz="700" dirty="0">
                          <a:effectLst/>
                        </a:rPr>
                        <a:t>+5</a:t>
                      </a:r>
                      <a:endParaRPr lang="tr-TR" sz="7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dirty="0">
                          <a:effectLst/>
                        </a:rPr>
                        <a:t> </a:t>
                      </a:r>
                      <a:endParaRPr lang="tr-TR" sz="7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3"/>
                  </a:ext>
                </a:extLst>
              </a:tr>
              <a:tr h="386620">
                <a:tc>
                  <a:txBody>
                    <a:bodyPr/>
                    <a:lstStyle/>
                    <a:p>
                      <a:pPr marL="93345">
                        <a:lnSpc>
                          <a:spcPct val="115000"/>
                        </a:lnSpc>
                        <a:spcAft>
                          <a:spcPts val="1000"/>
                        </a:spcAft>
                      </a:pPr>
                      <a:r>
                        <a:rPr lang="tr-TR" sz="800" dirty="0">
                          <a:effectLst/>
                        </a:rPr>
                        <a:t>Anlaşma desteği 01.01.2018-24.09.2018 tarihleri arasında ikili anlaşma imzalayan personele en çok 3 anlaşma için ek destek sağlanacaktır) (Başvuru sırasında üniversite isimleri belirtilmeli)</a:t>
                      </a:r>
                      <a:endParaRPr lang="tr-T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3">
                        <a:lumMod val="40000"/>
                        <a:lumOff val="60000"/>
                      </a:schemeClr>
                    </a:solidFill>
                  </a:tcPr>
                </a:tc>
                <a:tc gridSpan="2">
                  <a:txBody>
                    <a:bodyPr/>
                    <a:lstStyle/>
                    <a:p>
                      <a:pPr marL="78740">
                        <a:lnSpc>
                          <a:spcPct val="115000"/>
                        </a:lnSpc>
                        <a:spcAft>
                          <a:spcPts val="0"/>
                        </a:spcAft>
                      </a:pPr>
                      <a:r>
                        <a:rPr lang="tr-TR" sz="700">
                          <a:effectLst/>
                        </a:rPr>
                        <a:t>+5</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4"/>
                  </a:ext>
                </a:extLst>
              </a:tr>
              <a:tr h="255175">
                <a:tc>
                  <a:txBody>
                    <a:bodyPr/>
                    <a:lstStyle/>
                    <a:p>
                      <a:pPr marL="93345">
                        <a:lnSpc>
                          <a:spcPct val="115000"/>
                        </a:lnSpc>
                        <a:spcAft>
                          <a:spcPts val="1000"/>
                        </a:spcAft>
                      </a:pPr>
                      <a:r>
                        <a:rPr lang="tr-TR" sz="800" dirty="0">
                          <a:effectLst/>
                        </a:rPr>
                        <a:t>Kurumda ders verme pozisyonunda bulunmayan personel desteği (Araştırma Görevlisi, Memur vb.)</a:t>
                      </a:r>
                      <a:endParaRPr lang="tr-T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solidFill>
                      <a:schemeClr val="accent3">
                        <a:lumMod val="40000"/>
                        <a:lumOff val="60000"/>
                      </a:schemeClr>
                    </a:solidFill>
                  </a:tcPr>
                </a:tc>
                <a:tc gridSpan="2">
                  <a:txBody>
                    <a:bodyPr/>
                    <a:lstStyle/>
                    <a:p>
                      <a:pPr marL="78740">
                        <a:lnSpc>
                          <a:spcPct val="115000"/>
                        </a:lnSpc>
                        <a:spcAft>
                          <a:spcPts val="0"/>
                        </a:spcAft>
                      </a:pPr>
                      <a:r>
                        <a:rPr lang="tr-TR" sz="700">
                          <a:effectLst/>
                        </a:rPr>
                        <a:t>+5</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5"/>
                  </a:ext>
                </a:extLst>
              </a:tr>
              <a:tr h="193719">
                <a:tc>
                  <a:txBody>
                    <a:bodyPr/>
                    <a:lstStyle/>
                    <a:p>
                      <a:pPr marL="93345">
                        <a:lnSpc>
                          <a:spcPct val="115000"/>
                        </a:lnSpc>
                        <a:spcAft>
                          <a:spcPts val="1000"/>
                        </a:spcAft>
                      </a:pPr>
                      <a:r>
                        <a:rPr lang="tr-TR" sz="800" dirty="0">
                          <a:effectLst/>
                        </a:rPr>
                        <a:t>Şehit / Gazi Yakını Personel Olmak (Belge Sunulması Gereklidir)</a:t>
                      </a:r>
                      <a:endParaRPr lang="tr-T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+5</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6"/>
                  </a:ext>
                </a:extLst>
              </a:tr>
              <a:tr h="193719">
                <a:tc>
                  <a:txBody>
                    <a:bodyPr/>
                    <a:lstStyle/>
                    <a:p>
                      <a:pPr marL="93345">
                        <a:lnSpc>
                          <a:spcPct val="115000"/>
                        </a:lnSpc>
                        <a:spcAft>
                          <a:spcPts val="1000"/>
                        </a:spcAft>
                      </a:pPr>
                      <a:r>
                        <a:rPr lang="tr-TR" sz="800" dirty="0">
                          <a:effectLst/>
                        </a:rPr>
                        <a:t>Bedensel Engel Sahibi Olmak (Belge / Rapor Sunulması Gereklidir) </a:t>
                      </a:r>
                      <a:endParaRPr lang="tr-T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+5</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7"/>
                  </a:ext>
                </a:extLst>
              </a:tr>
              <a:tr h="193719">
                <a:tc>
                  <a:txBody>
                    <a:bodyPr/>
                    <a:lstStyle/>
                    <a:p>
                      <a:pPr marL="93345">
                        <a:lnSpc>
                          <a:spcPct val="115000"/>
                        </a:lnSpc>
                        <a:spcAft>
                          <a:spcPts val="1000"/>
                        </a:spcAft>
                      </a:pPr>
                      <a:r>
                        <a:rPr lang="tr-TR" sz="800">
                          <a:effectLst/>
                        </a:rPr>
                        <a:t>Bir önceki yıl gitmeye hak kazandığı halde mücbir sebepler dışında gitmekten vazgeçme</a:t>
                      </a:r>
                      <a:endParaRPr lang="tr-TR" sz="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-20</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8"/>
                  </a:ext>
                </a:extLst>
              </a:tr>
              <a:tr h="170015">
                <a:tc>
                  <a:txBody>
                    <a:bodyPr/>
                    <a:lstStyle/>
                    <a:p>
                      <a:pPr marL="69850">
                        <a:lnSpc>
                          <a:spcPct val="115000"/>
                        </a:lnSpc>
                        <a:spcAft>
                          <a:spcPts val="0"/>
                        </a:spcAft>
                      </a:pPr>
                      <a:r>
                        <a:rPr lang="tr-TR" sz="800" dirty="0">
                          <a:effectLst/>
                        </a:rPr>
                        <a:t>Bir yıl önce programdan faydalanmış olmak</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-10</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09"/>
                  </a:ext>
                </a:extLst>
              </a:tr>
              <a:tr h="170015">
                <a:tc>
                  <a:txBody>
                    <a:bodyPr/>
                    <a:lstStyle/>
                    <a:p>
                      <a:pPr marL="69850">
                        <a:lnSpc>
                          <a:spcPct val="115000"/>
                        </a:lnSpc>
                        <a:spcAft>
                          <a:spcPts val="0"/>
                        </a:spcAft>
                      </a:pPr>
                      <a:r>
                        <a:rPr lang="tr-TR" sz="800" dirty="0">
                          <a:effectLst/>
                        </a:rPr>
                        <a:t>iki yıl önce programdan faydalanmış olmak</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-7</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10"/>
                  </a:ext>
                </a:extLst>
              </a:tr>
              <a:tr h="170015">
                <a:tc>
                  <a:txBody>
                    <a:bodyPr/>
                    <a:lstStyle/>
                    <a:p>
                      <a:pPr marL="69850">
                        <a:lnSpc>
                          <a:spcPct val="115000"/>
                        </a:lnSpc>
                        <a:spcAft>
                          <a:spcPts val="0"/>
                        </a:spcAft>
                      </a:pPr>
                      <a:r>
                        <a:rPr lang="tr-TR" sz="800" dirty="0">
                          <a:effectLst/>
                        </a:rPr>
                        <a:t>Üç yıl önce programdan faydalanmış olmak</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-5</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11"/>
                  </a:ext>
                </a:extLst>
              </a:tr>
              <a:tr h="170015">
                <a:tc>
                  <a:txBody>
                    <a:bodyPr/>
                    <a:lstStyle/>
                    <a:p>
                      <a:pPr marL="69850">
                        <a:lnSpc>
                          <a:spcPct val="115000"/>
                        </a:lnSpc>
                        <a:spcAft>
                          <a:spcPts val="0"/>
                        </a:spcAft>
                      </a:pPr>
                      <a:r>
                        <a:rPr lang="tr-TR" sz="800" dirty="0">
                          <a:effectLst/>
                        </a:rPr>
                        <a:t>Dört yıl önce programdan faydalanmış olmak</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-3</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12"/>
                  </a:ext>
                </a:extLst>
              </a:tr>
              <a:tr h="123111">
                <a:tc>
                  <a:txBody>
                    <a:bodyPr/>
                    <a:lstStyle/>
                    <a:p>
                      <a:pPr marL="69850">
                        <a:lnSpc>
                          <a:spcPct val="115000"/>
                        </a:lnSpc>
                        <a:spcAft>
                          <a:spcPts val="0"/>
                        </a:spcAft>
                      </a:pPr>
                      <a:r>
                        <a:rPr lang="tr-TR" sz="800" dirty="0">
                          <a:effectLst/>
                        </a:rPr>
                        <a:t>Beş yıl önce programdan faydalanmış olmak</a:t>
                      </a:r>
                      <a:endParaRPr lang="tr-TR" sz="800" dirty="0">
                        <a:effectLst/>
                        <a:latin typeface="Times New Roman" panose="02020603050405020304" pitchFamily="18" charset="0"/>
                        <a:ea typeface="Times New Roman" panose="02020603050405020304" pitchFamily="18" charset="0"/>
                      </a:endParaRPr>
                    </a:p>
                  </a:txBody>
                  <a:tcPr marL="0" marR="0" marT="0" marB="0" anchor="ctr"/>
                </a:tc>
                <a:tc gridSpan="2">
                  <a:txBody>
                    <a:bodyPr/>
                    <a:lstStyle/>
                    <a:p>
                      <a:pPr marL="78740">
                        <a:lnSpc>
                          <a:spcPct val="115000"/>
                        </a:lnSpc>
                        <a:spcAft>
                          <a:spcPts val="0"/>
                        </a:spcAft>
                      </a:pPr>
                      <a:r>
                        <a:rPr lang="tr-TR" sz="700">
                          <a:effectLst/>
                        </a:rPr>
                        <a:t>-1</a:t>
                      </a:r>
                      <a:endParaRPr lang="tr-TR" sz="700">
                        <a:effectLst/>
                        <a:latin typeface="Times New Roman" panose="02020603050405020304" pitchFamily="18" charset="0"/>
                        <a:ea typeface="Times New Roman" panose="02020603050405020304" pitchFamily="18" charset="0"/>
                      </a:endParaRPr>
                    </a:p>
                  </a:txBody>
                  <a:tcPr marL="0" marR="0" marT="0" marB="0" anchor="ctr"/>
                </a:tc>
                <a:tc hMerge="1">
                  <a:txBody>
                    <a:bodyPr/>
                    <a:lstStyle/>
                    <a:p>
                      <a:endParaRPr lang="tr-TR"/>
                    </a:p>
                  </a:txBody>
                  <a:tcPr/>
                </a:tc>
                <a:tc>
                  <a:txBody>
                    <a:bodyPr/>
                    <a:lstStyle/>
                    <a:p>
                      <a:pPr algn="ctr">
                        <a:lnSpc>
                          <a:spcPct val="115000"/>
                        </a:lnSpc>
                        <a:spcAft>
                          <a:spcPts val="0"/>
                        </a:spcAft>
                      </a:pPr>
                      <a:r>
                        <a:rPr lang="tr-TR" sz="700">
                          <a:effectLst/>
                        </a:rPr>
                        <a:t> </a:t>
                      </a:r>
                      <a:endParaRPr lang="tr-TR"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lnSpc>
                          <a:spcPct val="115000"/>
                        </a:lnSpc>
                        <a:spcAft>
                          <a:spcPts val="0"/>
                        </a:spcAft>
                      </a:pPr>
                      <a:r>
                        <a:rPr lang="tr-TR" sz="700" dirty="0">
                          <a:effectLst/>
                        </a:rPr>
                        <a:t> </a:t>
                      </a:r>
                      <a:endParaRPr lang="tr-TR" sz="7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0013"/>
                  </a:ext>
                </a:extLst>
              </a:tr>
            </a:tbl>
          </a:graphicData>
        </a:graphic>
      </p:graphicFrame>
      <p:pic>
        <p:nvPicPr>
          <p:cNvPr id="16" name="Resim 15"/>
          <p:cNvPicPr>
            <a:picLocks noChangeAspect="1"/>
          </p:cNvPicPr>
          <p:nvPr/>
        </p:nvPicPr>
        <p:blipFill>
          <a:blip r:embed="rId2"/>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21364761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2"/>
          </p:nvPr>
        </p:nvSpPr>
        <p:spPr/>
        <p:txBody>
          <a:bodyPr/>
          <a:lstStyle/>
          <a:p>
            <a:pPr rtl="0"/>
            <a:r>
              <a:rPr lang="tr-TR"/>
              <a:t>Alt bilgi ekleme</a:t>
            </a:r>
            <a:endParaRPr lang="tr-TR" dirty="0"/>
          </a:p>
        </p:txBody>
      </p:sp>
      <p:sp>
        <p:nvSpPr>
          <p:cNvPr id="3" name="Slayt Numarası Yer Tutucusu 2"/>
          <p:cNvSpPr>
            <a:spLocks noGrp="1"/>
          </p:cNvSpPr>
          <p:nvPr>
            <p:ph type="sldNum" sz="quarter" idx="13"/>
          </p:nvPr>
        </p:nvSpPr>
        <p:spPr/>
        <p:txBody>
          <a:bodyPr/>
          <a:lstStyle/>
          <a:p>
            <a:pPr rtl="0"/>
            <a:fld id="{19B51A1E-902D-48AF-9020-955120F399B6}" type="slidenum">
              <a:rPr lang="tr-TR" smtClean="0"/>
              <a:pPr rtl="0"/>
              <a:t>114</a:t>
            </a:fld>
            <a:endParaRPr lang="tr-TR" dirty="0"/>
          </a:p>
        </p:txBody>
      </p:sp>
      <p:sp>
        <p:nvSpPr>
          <p:cNvPr id="4" name="Unvan 3"/>
          <p:cNvSpPr>
            <a:spLocks noGrp="1"/>
          </p:cNvSpPr>
          <p:nvPr>
            <p:ph type="title"/>
          </p:nvPr>
        </p:nvSpPr>
        <p:spPr>
          <a:xfrm>
            <a:off x="324000" y="1002007"/>
            <a:ext cx="8496000" cy="324000"/>
          </a:xfrm>
        </p:spPr>
        <p:txBody>
          <a:bodyPr>
            <a:normAutofit fontScale="90000"/>
          </a:bodyPr>
          <a:lstStyle/>
          <a:p>
            <a:pPr algn="ctr"/>
            <a:r>
              <a:rPr lang="tr-TR" dirty="0"/>
              <a:t>Personel Hareketliliği Hibe Miktarları</a:t>
            </a:r>
          </a:p>
        </p:txBody>
      </p:sp>
      <p:sp>
        <p:nvSpPr>
          <p:cNvPr id="6" name="Metin kutusu 5"/>
          <p:cNvSpPr txBox="1"/>
          <p:nvPr/>
        </p:nvSpPr>
        <p:spPr>
          <a:xfrm>
            <a:off x="324001" y="1326007"/>
            <a:ext cx="7504835" cy="300082"/>
          </a:xfrm>
          <a:prstGeom prst="rect">
            <a:avLst/>
          </a:prstGeom>
          <a:noFill/>
        </p:spPr>
        <p:txBody>
          <a:bodyPr wrap="square" rtlCol="0">
            <a:spAutoFit/>
          </a:bodyPr>
          <a:lstStyle/>
          <a:p>
            <a:r>
              <a:rPr lang="tr-TR" sz="1350" dirty="0"/>
              <a:t>Personelin  sadece 5 günlük hareketliliği </a:t>
            </a:r>
            <a:r>
              <a:rPr lang="tr-TR" sz="1350" dirty="0" err="1"/>
              <a:t>hibelendirilmektedir</a:t>
            </a:r>
            <a:r>
              <a:rPr lang="tr-TR" sz="1350" dirty="0"/>
              <a:t>.</a:t>
            </a:r>
          </a:p>
        </p:txBody>
      </p:sp>
      <p:graphicFrame>
        <p:nvGraphicFramePr>
          <p:cNvPr id="10" name="Tablo 9"/>
          <p:cNvGraphicFramePr>
            <a:graphicFrameLocks noGrp="1"/>
          </p:cNvGraphicFramePr>
          <p:nvPr/>
        </p:nvGraphicFramePr>
        <p:xfrm>
          <a:off x="402764" y="1603006"/>
          <a:ext cx="8417236" cy="2380644"/>
        </p:xfrm>
        <a:graphic>
          <a:graphicData uri="http://schemas.openxmlformats.org/drawingml/2006/table">
            <a:tbl>
              <a:tblPr firstRow="1" firstCol="1" bandRow="1">
                <a:tableStyleId>{5940675A-B579-460E-94D1-54222C63F5DA}</a:tableStyleId>
              </a:tblPr>
              <a:tblGrid>
                <a:gridCol w="1783375">
                  <a:extLst>
                    <a:ext uri="{9D8B030D-6E8A-4147-A177-3AD203B41FA5}">
                      <a16:colId xmlns:a16="http://schemas.microsoft.com/office/drawing/2014/main" val="20000"/>
                    </a:ext>
                  </a:extLst>
                </a:gridCol>
                <a:gridCol w="3908303">
                  <a:extLst>
                    <a:ext uri="{9D8B030D-6E8A-4147-A177-3AD203B41FA5}">
                      <a16:colId xmlns:a16="http://schemas.microsoft.com/office/drawing/2014/main" val="20001"/>
                    </a:ext>
                  </a:extLst>
                </a:gridCol>
                <a:gridCol w="2725558">
                  <a:extLst>
                    <a:ext uri="{9D8B030D-6E8A-4147-A177-3AD203B41FA5}">
                      <a16:colId xmlns:a16="http://schemas.microsoft.com/office/drawing/2014/main" val="20002"/>
                    </a:ext>
                  </a:extLst>
                </a:gridCol>
              </a:tblGrid>
              <a:tr h="197930">
                <a:tc>
                  <a:txBody>
                    <a:bodyPr/>
                    <a:lstStyle/>
                    <a:p>
                      <a:pPr algn="ctr">
                        <a:lnSpc>
                          <a:spcPct val="115000"/>
                        </a:lnSpc>
                        <a:spcAft>
                          <a:spcPts val="0"/>
                        </a:spcAft>
                      </a:pPr>
                      <a:r>
                        <a:rPr lang="tr-TR" sz="1200" b="0" dirty="0">
                          <a:solidFill>
                            <a:schemeClr val="bg1"/>
                          </a:solidFill>
                          <a:effectLst/>
                          <a:latin typeface="+mn-lt"/>
                        </a:rPr>
                        <a:t>ÜLKE GRUPLARI</a:t>
                      </a:r>
                      <a:endParaRPr lang="tr-TR" sz="1200" b="0" dirty="0">
                        <a:solidFill>
                          <a:schemeClr val="bg1"/>
                        </a:solidFill>
                        <a:effectLst/>
                        <a:latin typeface="+mn-lt"/>
                        <a:ea typeface="Calibri" panose="020F0502020204030204" pitchFamily="34" charset="0"/>
                        <a:cs typeface="Times New Roman" panose="02020603050405020304" pitchFamily="18" charset="0"/>
                      </a:endParaRPr>
                    </a:p>
                  </a:txBody>
                  <a:tcPr marL="33338" marR="33338" marT="0" marB="0" anchor="b">
                    <a:solidFill>
                      <a:schemeClr val="tx1"/>
                    </a:solidFill>
                  </a:tcPr>
                </a:tc>
                <a:tc>
                  <a:txBody>
                    <a:bodyPr/>
                    <a:lstStyle/>
                    <a:p>
                      <a:pPr algn="ctr">
                        <a:lnSpc>
                          <a:spcPct val="115000"/>
                        </a:lnSpc>
                        <a:spcAft>
                          <a:spcPts val="0"/>
                        </a:spcAft>
                      </a:pPr>
                      <a:r>
                        <a:rPr lang="tr-TR" sz="1200" b="0" dirty="0">
                          <a:solidFill>
                            <a:schemeClr val="bg1"/>
                          </a:solidFill>
                          <a:effectLst/>
                          <a:latin typeface="+mn-lt"/>
                        </a:rPr>
                        <a:t>HAREKETLİLİKTE GİDİLEN ÜLKELER</a:t>
                      </a:r>
                      <a:endParaRPr lang="tr-TR" sz="1200" b="0" dirty="0">
                        <a:solidFill>
                          <a:schemeClr val="bg1"/>
                        </a:solidFill>
                        <a:effectLst/>
                        <a:latin typeface="+mn-lt"/>
                        <a:ea typeface="Calibri" panose="020F0502020204030204" pitchFamily="34" charset="0"/>
                        <a:cs typeface="Times New Roman" panose="02020603050405020304" pitchFamily="18" charset="0"/>
                      </a:endParaRPr>
                    </a:p>
                  </a:txBody>
                  <a:tcPr marL="33338" marR="33338" marT="0" marB="0" anchor="b">
                    <a:solidFill>
                      <a:schemeClr val="tx1"/>
                    </a:solidFill>
                  </a:tcPr>
                </a:tc>
                <a:tc>
                  <a:txBody>
                    <a:bodyPr/>
                    <a:lstStyle/>
                    <a:p>
                      <a:pPr algn="ctr">
                        <a:lnSpc>
                          <a:spcPct val="115000"/>
                        </a:lnSpc>
                        <a:spcAft>
                          <a:spcPts val="0"/>
                        </a:spcAft>
                      </a:pPr>
                      <a:r>
                        <a:rPr lang="tr-TR" sz="1200" b="0" dirty="0">
                          <a:solidFill>
                            <a:schemeClr val="bg1"/>
                          </a:solidFill>
                          <a:effectLst/>
                          <a:latin typeface="+mn-lt"/>
                        </a:rPr>
                        <a:t>GÜNLÜK HİBE MİKTARLARI (€)</a:t>
                      </a:r>
                      <a:endParaRPr lang="tr-TR" sz="1200" b="0" dirty="0">
                        <a:solidFill>
                          <a:schemeClr val="bg1"/>
                        </a:solidFill>
                        <a:effectLst/>
                        <a:latin typeface="+mn-lt"/>
                        <a:ea typeface="Calibri" panose="020F0502020204030204" pitchFamily="34" charset="0"/>
                        <a:cs typeface="Times New Roman" panose="02020603050405020304" pitchFamily="18" charset="0"/>
                      </a:endParaRPr>
                    </a:p>
                  </a:txBody>
                  <a:tcPr marL="33338" marR="33338" marT="0" marB="0" anchor="b">
                    <a:solidFill>
                      <a:schemeClr val="tx1"/>
                    </a:solidFill>
                  </a:tcPr>
                </a:tc>
                <a:extLst>
                  <a:ext uri="{0D108BD9-81ED-4DB2-BD59-A6C34878D82A}">
                    <a16:rowId xmlns:a16="http://schemas.microsoft.com/office/drawing/2014/main" val="10000"/>
                  </a:ext>
                </a:extLst>
              </a:tr>
              <a:tr h="671132">
                <a:tc>
                  <a:txBody>
                    <a:bodyPr/>
                    <a:lstStyle/>
                    <a:p>
                      <a:pPr algn="ctr">
                        <a:lnSpc>
                          <a:spcPct val="115000"/>
                        </a:lnSpc>
                        <a:spcAft>
                          <a:spcPts val="0"/>
                        </a:spcAft>
                      </a:pPr>
                      <a:r>
                        <a:rPr lang="tr-TR" sz="1200" b="1" dirty="0">
                          <a:effectLst/>
                          <a:latin typeface="Candara (Gövde)"/>
                        </a:rPr>
                        <a:t>1. Grup Ülkeler</a:t>
                      </a:r>
                      <a:endParaRPr lang="tr-TR" sz="1200" b="1" dirty="0">
                        <a:effectLst/>
                        <a:latin typeface="Candara (Gövde)"/>
                        <a:ea typeface="Calibri" panose="020F0502020204030204" pitchFamily="34" charset="0"/>
                        <a:cs typeface="Times New Roman" panose="02020603050405020304" pitchFamily="18" charset="0"/>
                      </a:endParaRPr>
                    </a:p>
                  </a:txBody>
                  <a:tcPr marL="33338" marR="33338"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400" b="0" i="0" u="none" strike="noStrike" kern="1200" baseline="0" dirty="0">
                          <a:solidFill>
                            <a:schemeClr val="tx1"/>
                          </a:solidFill>
                          <a:latin typeface="Candara (Gövde)"/>
                          <a:ea typeface="+mn-ea"/>
                          <a:cs typeface="+mn-cs"/>
                        </a:rPr>
                        <a:t>Danimarka, Finlandiya, İrlanda, İsveç, İzlanda, Lihtenştayn, Lüksemburg, Norveç 	</a:t>
                      </a:r>
                    </a:p>
                    <a:p>
                      <a:pPr algn="ctr">
                        <a:lnSpc>
                          <a:spcPct val="115000"/>
                        </a:lnSpc>
                        <a:spcAft>
                          <a:spcPts val="0"/>
                        </a:spcAft>
                      </a:pPr>
                      <a:endParaRPr lang="tr-TR" sz="1200" b="0" dirty="0">
                        <a:effectLst/>
                        <a:latin typeface="Candara (Gövde)"/>
                        <a:ea typeface="Calibri" panose="020F0502020204030204" pitchFamily="34" charset="0"/>
                        <a:cs typeface="Times New Roman" panose="02020603050405020304" pitchFamily="18" charset="0"/>
                      </a:endParaRPr>
                    </a:p>
                  </a:txBody>
                  <a:tcPr marL="33338" marR="33338" marT="0" marB="0" anchor="ctr"/>
                </a:tc>
                <a:tc>
                  <a:txBody>
                    <a:bodyPr/>
                    <a:lstStyle/>
                    <a:p>
                      <a:pPr algn="ctr">
                        <a:lnSpc>
                          <a:spcPct val="115000"/>
                        </a:lnSpc>
                        <a:spcAft>
                          <a:spcPts val="0"/>
                        </a:spcAft>
                      </a:pPr>
                      <a:r>
                        <a:rPr lang="tr-TR" sz="1200" b="0" dirty="0">
                          <a:effectLst/>
                          <a:latin typeface="Candara (Gövde)"/>
                        </a:rPr>
                        <a:t>162</a:t>
                      </a:r>
                      <a:endParaRPr lang="tr-TR" sz="1200" b="0" dirty="0">
                        <a:effectLst/>
                        <a:latin typeface="Candara (Gövde)"/>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1"/>
                  </a:ext>
                </a:extLst>
              </a:tr>
              <a:tr h="640490">
                <a:tc>
                  <a:txBody>
                    <a:bodyPr/>
                    <a:lstStyle/>
                    <a:p>
                      <a:pPr algn="ctr">
                        <a:lnSpc>
                          <a:spcPct val="115000"/>
                        </a:lnSpc>
                        <a:spcAft>
                          <a:spcPts val="0"/>
                        </a:spcAft>
                      </a:pPr>
                      <a:r>
                        <a:rPr lang="tr-TR" sz="1200" b="1" dirty="0">
                          <a:effectLst/>
                          <a:latin typeface="Candara (Gövde)"/>
                        </a:rPr>
                        <a:t>2. Grup Ülkeler</a:t>
                      </a:r>
                      <a:endParaRPr lang="tr-TR" sz="1200" b="1" dirty="0">
                        <a:effectLst/>
                        <a:latin typeface="Candara (Gövde)"/>
                        <a:ea typeface="Calibri" panose="020F0502020204030204" pitchFamily="34" charset="0"/>
                        <a:cs typeface="Times New Roman" panose="02020603050405020304" pitchFamily="18" charset="0"/>
                      </a:endParaRPr>
                    </a:p>
                  </a:txBody>
                  <a:tcPr marL="33338" marR="33338" marT="0" marB="0" anchor="ctr"/>
                </a:tc>
                <a:tc>
                  <a:txBody>
                    <a:bodyPr/>
                    <a:lstStyle/>
                    <a:p>
                      <a:pPr algn="ctr"/>
                      <a:r>
                        <a:rPr lang="tr-TR" sz="1400" b="0" i="0" u="none" strike="noStrike" kern="1200" baseline="0" dirty="0">
                          <a:solidFill>
                            <a:schemeClr val="tx1"/>
                          </a:solidFill>
                          <a:latin typeface="Candara (Gövde)"/>
                          <a:ea typeface="+mn-ea"/>
                          <a:cs typeface="+mn-cs"/>
                        </a:rPr>
                        <a:t>Almanya, Avusturya, Belçika, Fransa, Güney Kıbrıs, Hollanda, İspanya, İtalya, Malta, Portekiz, Yunanistan</a:t>
                      </a:r>
                    </a:p>
                  </a:txBody>
                  <a:tcPr marL="33338" marR="33338" marT="0" marB="0" anchor="ctr"/>
                </a:tc>
                <a:tc>
                  <a:txBody>
                    <a:bodyPr/>
                    <a:lstStyle/>
                    <a:p>
                      <a:pPr algn="ctr">
                        <a:lnSpc>
                          <a:spcPct val="115000"/>
                        </a:lnSpc>
                        <a:spcAft>
                          <a:spcPts val="0"/>
                        </a:spcAft>
                      </a:pPr>
                      <a:r>
                        <a:rPr lang="tr-TR" sz="1200" b="0" dirty="0">
                          <a:effectLst/>
                          <a:latin typeface="Candara (Gövde)"/>
                        </a:rPr>
                        <a:t>144</a:t>
                      </a:r>
                      <a:endParaRPr lang="tr-TR" sz="1200" b="0" dirty="0">
                        <a:effectLst/>
                        <a:latin typeface="Candara (Gövde)"/>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2"/>
                  </a:ext>
                </a:extLst>
              </a:tr>
              <a:tr h="822960">
                <a:tc>
                  <a:txBody>
                    <a:bodyPr/>
                    <a:lstStyle/>
                    <a:p>
                      <a:pPr algn="ctr">
                        <a:lnSpc>
                          <a:spcPct val="115000"/>
                        </a:lnSpc>
                        <a:spcAft>
                          <a:spcPts val="0"/>
                        </a:spcAft>
                      </a:pPr>
                      <a:r>
                        <a:rPr lang="tr-TR" sz="1200" b="1" dirty="0">
                          <a:effectLst/>
                          <a:latin typeface="Candara (Gövde)"/>
                        </a:rPr>
                        <a:t>3. Grup Ülkeler</a:t>
                      </a:r>
                      <a:endParaRPr lang="tr-TR" sz="1200" b="1" dirty="0">
                        <a:effectLst/>
                        <a:latin typeface="Candara (Gövde)"/>
                        <a:ea typeface="Calibri" panose="020F0502020204030204" pitchFamily="34" charset="0"/>
                        <a:cs typeface="Times New Roman" panose="02020603050405020304" pitchFamily="18" charset="0"/>
                      </a:endParaRPr>
                    </a:p>
                  </a:txBody>
                  <a:tcPr marL="33338" marR="33338" marT="0" marB="0" anchor="ctr"/>
                </a:tc>
                <a:tc>
                  <a:txBody>
                    <a:bodyPr/>
                    <a:lstStyle/>
                    <a:p>
                      <a:pPr algn="ctr"/>
                      <a:r>
                        <a:rPr lang="tr-TR" sz="1400" b="0" i="0" u="none" strike="noStrike" kern="1200" baseline="0" dirty="0">
                          <a:solidFill>
                            <a:schemeClr val="tx1"/>
                          </a:solidFill>
                          <a:latin typeface="Candara (Gövde)"/>
                          <a:ea typeface="+mn-ea"/>
                          <a:cs typeface="+mn-cs"/>
                        </a:rPr>
                        <a:t>Bulgaristan, Çek Cumhuriyeti, Estonya, Hırvatistan, Kuzey Makedonya, Letonya, Litvanya, Macaristan, Polonya, Romanya, Sırbistan, Slovakya, Slovenya, Türkiye </a:t>
                      </a:r>
                      <a:r>
                        <a:rPr lang="tr-TR" sz="1400" b="1" i="0" u="none" strike="noStrike" kern="1200" baseline="0" dirty="0">
                          <a:solidFill>
                            <a:schemeClr val="tx1"/>
                          </a:solidFill>
                          <a:latin typeface="Candara (Gövde)"/>
                          <a:ea typeface="+mn-ea"/>
                          <a:cs typeface="+mn-cs"/>
                        </a:rPr>
                        <a:t>* </a:t>
                      </a:r>
                      <a:r>
                        <a:rPr lang="tr-TR" sz="1400" b="0" i="0" u="none" strike="noStrike" kern="1200" baseline="0" dirty="0">
                          <a:solidFill>
                            <a:schemeClr val="tx1"/>
                          </a:solidFill>
                          <a:latin typeface="Candara (Gövde)"/>
                          <a:ea typeface="+mn-ea"/>
                          <a:cs typeface="+mn-cs"/>
                        </a:rPr>
                        <a:t>	</a:t>
                      </a:r>
                    </a:p>
                  </a:txBody>
                  <a:tcPr marL="33338" marR="33338" marT="0" marB="0" anchor="ctr"/>
                </a:tc>
                <a:tc>
                  <a:txBody>
                    <a:bodyPr/>
                    <a:lstStyle/>
                    <a:p>
                      <a:pPr algn="ctr">
                        <a:lnSpc>
                          <a:spcPct val="115000"/>
                        </a:lnSpc>
                        <a:spcAft>
                          <a:spcPts val="0"/>
                        </a:spcAft>
                      </a:pPr>
                      <a:r>
                        <a:rPr lang="tr-TR" sz="1200" b="0" dirty="0">
                          <a:effectLst/>
                          <a:latin typeface="Candara (Gövde)"/>
                        </a:rPr>
                        <a:t>126</a:t>
                      </a:r>
                      <a:endParaRPr lang="tr-TR" sz="1200" b="0" dirty="0">
                        <a:effectLst/>
                        <a:latin typeface="Candara (Gövde)"/>
                        <a:ea typeface="Calibri" panose="020F0502020204030204" pitchFamily="34" charset="0"/>
                        <a:cs typeface="Times New Roman" panose="02020603050405020304" pitchFamily="18" charset="0"/>
                      </a:endParaRPr>
                    </a:p>
                  </a:txBody>
                  <a:tcPr marL="33338" marR="33338" marT="0" marB="0" anchor="ctr"/>
                </a:tc>
                <a:extLst>
                  <a:ext uri="{0D108BD9-81ED-4DB2-BD59-A6C34878D82A}">
                    <a16:rowId xmlns:a16="http://schemas.microsoft.com/office/drawing/2014/main" val="10003"/>
                  </a:ext>
                </a:extLst>
              </a:tr>
            </a:tbl>
          </a:graphicData>
        </a:graphic>
      </p:graphicFrame>
      <p:graphicFrame>
        <p:nvGraphicFramePr>
          <p:cNvPr id="11" name="Tablo 10"/>
          <p:cNvGraphicFramePr>
            <a:graphicFrameLocks noGrp="1"/>
          </p:cNvGraphicFramePr>
          <p:nvPr/>
        </p:nvGraphicFramePr>
        <p:xfrm>
          <a:off x="2182414" y="4009073"/>
          <a:ext cx="5150474" cy="1781937"/>
        </p:xfrm>
        <a:graphic>
          <a:graphicData uri="http://schemas.openxmlformats.org/drawingml/2006/table">
            <a:tbl>
              <a:tblPr firstRow="1" firstCol="1" bandRow="1">
                <a:tableStyleId>{5940675A-B579-460E-94D1-54222C63F5DA}</a:tableStyleId>
              </a:tblPr>
              <a:tblGrid>
                <a:gridCol w="1083140">
                  <a:extLst>
                    <a:ext uri="{9D8B030D-6E8A-4147-A177-3AD203B41FA5}">
                      <a16:colId xmlns:a16="http://schemas.microsoft.com/office/drawing/2014/main" val="20000"/>
                    </a:ext>
                  </a:extLst>
                </a:gridCol>
                <a:gridCol w="2033667">
                  <a:extLst>
                    <a:ext uri="{9D8B030D-6E8A-4147-A177-3AD203B41FA5}">
                      <a16:colId xmlns:a16="http://schemas.microsoft.com/office/drawing/2014/main" val="20001"/>
                    </a:ext>
                  </a:extLst>
                </a:gridCol>
                <a:gridCol w="2033667">
                  <a:extLst>
                    <a:ext uri="{9D8B030D-6E8A-4147-A177-3AD203B41FA5}">
                      <a16:colId xmlns:a16="http://schemas.microsoft.com/office/drawing/2014/main" val="20002"/>
                    </a:ext>
                  </a:extLst>
                </a:gridCol>
              </a:tblGrid>
              <a:tr h="197930">
                <a:tc gridSpan="2">
                  <a:txBody>
                    <a:bodyPr/>
                    <a:lstStyle/>
                    <a:p>
                      <a:pPr algn="ctr">
                        <a:lnSpc>
                          <a:spcPct val="115000"/>
                        </a:lnSpc>
                        <a:spcAft>
                          <a:spcPts val="0"/>
                        </a:spcAft>
                      </a:pPr>
                      <a:r>
                        <a:rPr lang="tr-TR" sz="1200" b="0" dirty="0">
                          <a:solidFill>
                            <a:schemeClr val="bg1"/>
                          </a:solidFill>
                          <a:effectLst/>
                        </a:rPr>
                        <a:t>SEYAHAT ÖDEMELERİ</a:t>
                      </a:r>
                      <a:endParaRPr lang="tr-TR" sz="12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b">
                    <a:solidFill>
                      <a:schemeClr val="tx1"/>
                    </a:solidFill>
                  </a:tcPr>
                </a:tc>
                <a:tc hMerge="1">
                  <a:txBody>
                    <a:bodyPr/>
                    <a:lstStyle/>
                    <a:p>
                      <a:endParaRPr lang="tr-TR"/>
                    </a:p>
                  </a:txBody>
                  <a:tcPr/>
                </a:tc>
                <a:tc>
                  <a:txBody>
                    <a:bodyPr/>
                    <a:lstStyle/>
                    <a:p>
                      <a:pPr algn="ctr">
                        <a:lnSpc>
                          <a:spcPct val="115000"/>
                        </a:lnSpc>
                        <a:spcAft>
                          <a:spcPts val="0"/>
                        </a:spcAft>
                      </a:pPr>
                      <a:endParaRPr lang="tr-TR" sz="12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b">
                    <a:solidFill>
                      <a:schemeClr val="tx1"/>
                    </a:solidFill>
                  </a:tcPr>
                </a:tc>
                <a:extLst>
                  <a:ext uri="{0D108BD9-81ED-4DB2-BD59-A6C34878D82A}">
                    <a16:rowId xmlns:a16="http://schemas.microsoft.com/office/drawing/2014/main" val="10000"/>
                  </a:ext>
                </a:extLst>
              </a:tr>
              <a:tr h="197930">
                <a:tc>
                  <a:txBody>
                    <a:bodyPr/>
                    <a:lstStyle/>
                    <a:p>
                      <a:pPr algn="ctr">
                        <a:lnSpc>
                          <a:spcPct val="115000"/>
                        </a:lnSpc>
                        <a:spcAft>
                          <a:spcPts val="0"/>
                        </a:spcAft>
                      </a:pPr>
                      <a:r>
                        <a:rPr lang="tr-TR" sz="1200" dirty="0">
                          <a:effectLst/>
                          <a:latin typeface="+mn-lt"/>
                        </a:rPr>
                        <a:t>KM</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rPr>
                        <a:t>Ücret(€)</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ea typeface="Calibri" panose="020F0502020204030204" pitchFamily="34" charset="0"/>
                          <a:cs typeface="Times New Roman" panose="02020603050405020304" pitchFamily="18" charset="0"/>
                        </a:rPr>
                        <a:t>Yeşil Seyahat</a:t>
                      </a:r>
                    </a:p>
                  </a:txBody>
                  <a:tcPr marL="33338" marR="33338" marT="0" marB="0" anchor="b"/>
                </a:tc>
                <a:extLst>
                  <a:ext uri="{0D108BD9-81ED-4DB2-BD59-A6C34878D82A}">
                    <a16:rowId xmlns:a16="http://schemas.microsoft.com/office/drawing/2014/main" val="10001"/>
                  </a:ext>
                </a:extLst>
              </a:tr>
              <a:tr h="197930">
                <a:tc>
                  <a:txBody>
                    <a:bodyPr/>
                    <a:lstStyle/>
                    <a:p>
                      <a:pPr algn="ctr">
                        <a:lnSpc>
                          <a:spcPct val="115000"/>
                        </a:lnSpc>
                        <a:spcAft>
                          <a:spcPts val="0"/>
                        </a:spcAft>
                      </a:pPr>
                      <a:r>
                        <a:rPr lang="tr-TR" sz="1200" dirty="0">
                          <a:effectLst/>
                          <a:latin typeface="+mn-lt"/>
                          <a:ea typeface="Calibri" panose="020F0502020204030204" pitchFamily="34" charset="0"/>
                          <a:cs typeface="Times New Roman" panose="02020603050405020304" pitchFamily="18" charset="0"/>
                        </a:rPr>
                        <a:t>10-99</a:t>
                      </a:r>
                    </a:p>
                  </a:txBody>
                  <a:tcPr marL="33338" marR="33338" marT="0" marB="0" anchor="b"/>
                </a:tc>
                <a:tc>
                  <a:txBody>
                    <a:bodyPr/>
                    <a:lstStyle/>
                    <a:p>
                      <a:pPr algn="ctr">
                        <a:lnSpc>
                          <a:spcPct val="115000"/>
                        </a:lnSpc>
                        <a:spcAft>
                          <a:spcPts val="0"/>
                        </a:spcAft>
                      </a:pPr>
                      <a:r>
                        <a:rPr lang="tr-TR" sz="1200" dirty="0">
                          <a:effectLst/>
                          <a:latin typeface="+mn-lt"/>
                          <a:ea typeface="Calibri" panose="020F0502020204030204" pitchFamily="34" charset="0"/>
                          <a:cs typeface="Times New Roman" panose="02020603050405020304" pitchFamily="18" charset="0"/>
                        </a:rPr>
                        <a:t>23</a:t>
                      </a:r>
                    </a:p>
                  </a:txBody>
                  <a:tcPr marL="33338" marR="33338" marT="0" marB="0" anchor="b"/>
                </a:tc>
                <a:tc>
                  <a:txBody>
                    <a:bodyPr/>
                    <a:lstStyle/>
                    <a:p>
                      <a:pPr algn="ctr">
                        <a:lnSpc>
                          <a:spcPct val="115000"/>
                        </a:lnSpc>
                        <a:spcAft>
                          <a:spcPts val="0"/>
                        </a:spcAft>
                      </a:pPr>
                      <a:r>
                        <a:rPr lang="tr-TR" sz="1200" dirty="0">
                          <a:effectLst/>
                          <a:latin typeface="+mn-lt"/>
                          <a:ea typeface="Calibri" panose="020F0502020204030204" pitchFamily="34" charset="0"/>
                          <a:cs typeface="Times New Roman" panose="02020603050405020304" pitchFamily="18" charset="0"/>
                        </a:rPr>
                        <a:t>-</a:t>
                      </a:r>
                    </a:p>
                  </a:txBody>
                  <a:tcPr marL="33338" marR="33338" marT="0" marB="0" anchor="b"/>
                </a:tc>
                <a:extLst>
                  <a:ext uri="{0D108BD9-81ED-4DB2-BD59-A6C34878D82A}">
                    <a16:rowId xmlns:a16="http://schemas.microsoft.com/office/drawing/2014/main" val="10008"/>
                  </a:ext>
                </a:extLst>
              </a:tr>
              <a:tr h="197930">
                <a:tc>
                  <a:txBody>
                    <a:bodyPr/>
                    <a:lstStyle/>
                    <a:p>
                      <a:pPr algn="ctr">
                        <a:lnSpc>
                          <a:spcPct val="115000"/>
                        </a:lnSpc>
                        <a:spcAft>
                          <a:spcPts val="0"/>
                        </a:spcAft>
                      </a:pPr>
                      <a:r>
                        <a:rPr lang="tr-TR" sz="1200" dirty="0">
                          <a:effectLst/>
                          <a:latin typeface="+mn-lt"/>
                        </a:rPr>
                        <a:t>100-499 </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rPr>
                        <a:t>180</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ea typeface="Calibri" panose="020F0502020204030204" pitchFamily="34" charset="0"/>
                          <a:cs typeface="Times New Roman" panose="02020603050405020304" pitchFamily="18" charset="0"/>
                        </a:rPr>
                        <a:t>210</a:t>
                      </a:r>
                    </a:p>
                  </a:txBody>
                  <a:tcPr marL="33338" marR="33338" marT="0" marB="0" anchor="b"/>
                </a:tc>
                <a:extLst>
                  <a:ext uri="{0D108BD9-81ED-4DB2-BD59-A6C34878D82A}">
                    <a16:rowId xmlns:a16="http://schemas.microsoft.com/office/drawing/2014/main" val="10002"/>
                  </a:ext>
                </a:extLst>
              </a:tr>
              <a:tr h="197930">
                <a:tc>
                  <a:txBody>
                    <a:bodyPr/>
                    <a:lstStyle/>
                    <a:p>
                      <a:pPr algn="ctr">
                        <a:lnSpc>
                          <a:spcPct val="115000"/>
                        </a:lnSpc>
                        <a:spcAft>
                          <a:spcPts val="0"/>
                        </a:spcAft>
                      </a:pPr>
                      <a:r>
                        <a:rPr lang="tr-TR" sz="1200" dirty="0">
                          <a:effectLst/>
                          <a:latin typeface="+mn-lt"/>
                        </a:rPr>
                        <a:t>500-1999</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rPr>
                        <a:t>275</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ea typeface="Calibri" panose="020F0502020204030204" pitchFamily="34" charset="0"/>
                          <a:cs typeface="Times New Roman" panose="02020603050405020304" pitchFamily="18" charset="0"/>
                        </a:rPr>
                        <a:t>320</a:t>
                      </a:r>
                    </a:p>
                  </a:txBody>
                  <a:tcPr marL="33338" marR="33338" marT="0" marB="0" anchor="b"/>
                </a:tc>
                <a:extLst>
                  <a:ext uri="{0D108BD9-81ED-4DB2-BD59-A6C34878D82A}">
                    <a16:rowId xmlns:a16="http://schemas.microsoft.com/office/drawing/2014/main" val="10003"/>
                  </a:ext>
                </a:extLst>
              </a:tr>
              <a:tr h="197930">
                <a:tc>
                  <a:txBody>
                    <a:bodyPr/>
                    <a:lstStyle/>
                    <a:p>
                      <a:pPr algn="ctr">
                        <a:lnSpc>
                          <a:spcPct val="115000"/>
                        </a:lnSpc>
                        <a:spcAft>
                          <a:spcPts val="0"/>
                        </a:spcAft>
                      </a:pPr>
                      <a:r>
                        <a:rPr lang="tr-TR" sz="1200" dirty="0">
                          <a:effectLst/>
                          <a:latin typeface="+mn-lt"/>
                        </a:rPr>
                        <a:t>2000-2999</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rPr>
                        <a:t>360</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ea typeface="Calibri" panose="020F0502020204030204" pitchFamily="34" charset="0"/>
                          <a:cs typeface="Times New Roman" panose="02020603050405020304" pitchFamily="18" charset="0"/>
                        </a:rPr>
                        <a:t>410</a:t>
                      </a:r>
                    </a:p>
                  </a:txBody>
                  <a:tcPr marL="33338" marR="33338" marT="0" marB="0" anchor="b"/>
                </a:tc>
                <a:extLst>
                  <a:ext uri="{0D108BD9-81ED-4DB2-BD59-A6C34878D82A}">
                    <a16:rowId xmlns:a16="http://schemas.microsoft.com/office/drawing/2014/main" val="10004"/>
                  </a:ext>
                </a:extLst>
              </a:tr>
              <a:tr h="197930">
                <a:tc>
                  <a:txBody>
                    <a:bodyPr/>
                    <a:lstStyle/>
                    <a:p>
                      <a:pPr algn="ctr">
                        <a:lnSpc>
                          <a:spcPct val="115000"/>
                        </a:lnSpc>
                        <a:spcAft>
                          <a:spcPts val="0"/>
                        </a:spcAft>
                      </a:pPr>
                      <a:r>
                        <a:rPr lang="tr-TR" sz="1200" dirty="0">
                          <a:effectLst/>
                          <a:latin typeface="+mn-lt"/>
                        </a:rPr>
                        <a:t>3000-3999</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rPr>
                        <a:t>530</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ea typeface="Calibri" panose="020F0502020204030204" pitchFamily="34" charset="0"/>
                          <a:cs typeface="Times New Roman" panose="02020603050405020304" pitchFamily="18" charset="0"/>
                        </a:rPr>
                        <a:t>610</a:t>
                      </a:r>
                    </a:p>
                  </a:txBody>
                  <a:tcPr marL="33338" marR="33338" marT="0" marB="0" anchor="b"/>
                </a:tc>
                <a:extLst>
                  <a:ext uri="{0D108BD9-81ED-4DB2-BD59-A6C34878D82A}">
                    <a16:rowId xmlns:a16="http://schemas.microsoft.com/office/drawing/2014/main" val="10005"/>
                  </a:ext>
                </a:extLst>
              </a:tr>
              <a:tr h="197930">
                <a:tc>
                  <a:txBody>
                    <a:bodyPr/>
                    <a:lstStyle/>
                    <a:p>
                      <a:pPr algn="ctr">
                        <a:lnSpc>
                          <a:spcPct val="115000"/>
                        </a:lnSpc>
                        <a:spcAft>
                          <a:spcPts val="0"/>
                        </a:spcAft>
                      </a:pPr>
                      <a:r>
                        <a:rPr lang="tr-TR" sz="1200" dirty="0">
                          <a:effectLst/>
                          <a:latin typeface="+mn-lt"/>
                        </a:rPr>
                        <a:t>4000-7999</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rPr>
                        <a:t>820</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ea typeface="Calibri" panose="020F0502020204030204" pitchFamily="34" charset="0"/>
                          <a:cs typeface="Times New Roman" panose="02020603050405020304" pitchFamily="18" charset="0"/>
                        </a:rPr>
                        <a:t>-</a:t>
                      </a:r>
                    </a:p>
                  </a:txBody>
                  <a:tcPr marL="33338" marR="33338" marT="0" marB="0" anchor="b"/>
                </a:tc>
                <a:extLst>
                  <a:ext uri="{0D108BD9-81ED-4DB2-BD59-A6C34878D82A}">
                    <a16:rowId xmlns:a16="http://schemas.microsoft.com/office/drawing/2014/main" val="10006"/>
                  </a:ext>
                </a:extLst>
              </a:tr>
              <a:tr h="197930">
                <a:tc>
                  <a:txBody>
                    <a:bodyPr/>
                    <a:lstStyle/>
                    <a:p>
                      <a:pPr algn="ctr">
                        <a:lnSpc>
                          <a:spcPct val="115000"/>
                        </a:lnSpc>
                        <a:spcAft>
                          <a:spcPts val="0"/>
                        </a:spcAft>
                      </a:pPr>
                      <a:r>
                        <a:rPr lang="tr-TR" sz="1200" dirty="0">
                          <a:effectLst/>
                          <a:latin typeface="+mn-lt"/>
                        </a:rPr>
                        <a:t>8000 ve ustu</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rPr>
                        <a:t>1500</a:t>
                      </a:r>
                      <a:endParaRPr lang="tr-TR" sz="1200" dirty="0">
                        <a:effectLst/>
                        <a:latin typeface="+mn-lt"/>
                        <a:ea typeface="Calibri" panose="020F0502020204030204" pitchFamily="34" charset="0"/>
                        <a:cs typeface="Times New Roman" panose="02020603050405020304" pitchFamily="18" charset="0"/>
                      </a:endParaRPr>
                    </a:p>
                  </a:txBody>
                  <a:tcPr marL="33338" marR="33338" marT="0" marB="0" anchor="b"/>
                </a:tc>
                <a:tc>
                  <a:txBody>
                    <a:bodyPr/>
                    <a:lstStyle/>
                    <a:p>
                      <a:pPr algn="ctr">
                        <a:lnSpc>
                          <a:spcPct val="115000"/>
                        </a:lnSpc>
                        <a:spcAft>
                          <a:spcPts val="0"/>
                        </a:spcAft>
                      </a:pPr>
                      <a:r>
                        <a:rPr lang="tr-TR" sz="1200" dirty="0">
                          <a:effectLst/>
                          <a:latin typeface="+mn-lt"/>
                          <a:ea typeface="Calibri" panose="020F0502020204030204" pitchFamily="34" charset="0"/>
                          <a:cs typeface="Times New Roman" panose="02020603050405020304" pitchFamily="18" charset="0"/>
                        </a:rPr>
                        <a:t>-</a:t>
                      </a:r>
                    </a:p>
                  </a:txBody>
                  <a:tcPr marL="33338" marR="33338" marT="0" marB="0" anchor="b"/>
                </a:tc>
                <a:extLst>
                  <a:ext uri="{0D108BD9-81ED-4DB2-BD59-A6C34878D82A}">
                    <a16:rowId xmlns:a16="http://schemas.microsoft.com/office/drawing/2014/main" val="10007"/>
                  </a:ext>
                </a:extLst>
              </a:tr>
            </a:tbl>
          </a:graphicData>
        </a:graphic>
      </p:graphicFrame>
      <p:pic>
        <p:nvPicPr>
          <p:cNvPr id="8" name="Resim 7"/>
          <p:cNvPicPr>
            <a:picLocks noChangeAspect="1"/>
          </p:cNvPicPr>
          <p:nvPr/>
        </p:nvPicPr>
        <p:blipFill>
          <a:blip r:embed="rId2"/>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25842304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Yer Tutucusu 10" descr="Üzerinde bilgisayar, telefon, kitap, vb. olan masa">
            <a:extLst>
              <a:ext uri="{FF2B5EF4-FFF2-40B4-BE49-F238E27FC236}">
                <a16:creationId xmlns:a16="http://schemas.microsoft.com/office/drawing/2014/main" id="{2E7ADBC3-DECA-9F4C-9289-9E43C727592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Başlık 2">
            <a:extLst>
              <a:ext uri="{FF2B5EF4-FFF2-40B4-BE49-F238E27FC236}">
                <a16:creationId xmlns:a16="http://schemas.microsoft.com/office/drawing/2014/main" id="{200B3D2B-613A-41BE-987D-E6A1324B456D}"/>
              </a:ext>
            </a:extLst>
          </p:cNvPr>
          <p:cNvSpPr>
            <a:spLocks noGrp="1"/>
          </p:cNvSpPr>
          <p:nvPr>
            <p:ph type="ctrTitle"/>
          </p:nvPr>
        </p:nvSpPr>
        <p:spPr>
          <a:xfrm>
            <a:off x="4753842" y="4051635"/>
            <a:ext cx="4390159" cy="723976"/>
          </a:xfrm>
        </p:spPr>
        <p:txBody>
          <a:bodyPr vert="horz" lIns="180000" tIns="135000" rIns="252000" bIns="180000" rtlCol="0" anchor="t">
            <a:noAutofit/>
          </a:bodyPr>
          <a:lstStyle/>
          <a:p>
            <a:pPr algn="ctr" rtl="0"/>
            <a:r>
              <a:rPr lang="tr-TR" sz="3000" dirty="0"/>
              <a:t>Mevlana Değişim Programı</a:t>
            </a:r>
          </a:p>
        </p:txBody>
      </p:sp>
      <p:sp>
        <p:nvSpPr>
          <p:cNvPr id="5" name="Slayt Numarası Yer Tutucusu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rtlCol="0"/>
          <a:lstStyle/>
          <a:p>
            <a:pPr rtl="0"/>
            <a:fld id="{19B51A1E-902D-48AF-9020-955120F399B6}" type="slidenum">
              <a:rPr lang="tr-TR" smtClean="0"/>
              <a:pPr rtl="0"/>
              <a:t>115</a:t>
            </a:fld>
            <a:endParaRPr lang="tr-TR" dirty="0"/>
          </a:p>
        </p:txBody>
      </p:sp>
      <p:pic>
        <p:nvPicPr>
          <p:cNvPr id="6" name="Resim 5"/>
          <p:cNvPicPr>
            <a:picLocks noChangeAspect="1"/>
          </p:cNvPicPr>
          <p:nvPr/>
        </p:nvPicPr>
        <p:blipFill>
          <a:blip r:embed="rId4"/>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23250216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Resim Yer Tutucusu 13" descr="Post-it notunda el yazısı">
            <a:extLst>
              <a:ext uri="{FF2B5EF4-FFF2-40B4-BE49-F238E27FC236}">
                <a16:creationId xmlns:a16="http://schemas.microsoft.com/office/drawing/2014/main" id="{7E468295-904F-0743-AD06-67DA21353B9E}"/>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0" y="857250"/>
            <a:ext cx="4572000" cy="4778513"/>
          </a:xfrm>
        </p:spPr>
      </p:pic>
      <p:sp>
        <p:nvSpPr>
          <p:cNvPr id="20" name="Dikdörtgen 19" descr="Vurgu bloğu">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7331869" y="2178802"/>
            <a:ext cx="1488131"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sp>
        <p:nvSpPr>
          <p:cNvPr id="2" name="Başlık 1">
            <a:extLst>
              <a:ext uri="{FF2B5EF4-FFF2-40B4-BE49-F238E27FC236}">
                <a16:creationId xmlns:a16="http://schemas.microsoft.com/office/drawing/2014/main" id="{3560F281-4FF6-4617-A809-AC9C15ECF18A}"/>
              </a:ext>
            </a:extLst>
          </p:cNvPr>
          <p:cNvSpPr>
            <a:spLocks noGrp="1"/>
          </p:cNvSpPr>
          <p:nvPr>
            <p:ph type="title"/>
          </p:nvPr>
        </p:nvSpPr>
        <p:spPr>
          <a:xfrm>
            <a:off x="3838575" y="2259597"/>
            <a:ext cx="4981425" cy="843259"/>
          </a:xfrm>
          <a:solidFill>
            <a:schemeClr val="bg1"/>
          </a:solidFill>
        </p:spPr>
        <p:txBody>
          <a:bodyPr rtlCol="0"/>
          <a:lstStyle/>
          <a:p>
            <a:pPr algn="ctr" rtl="0"/>
            <a:r>
              <a:rPr lang="tr-TR" sz="2625" dirty="0"/>
              <a:t>Mevlana  Değişim Programının İçeriği</a:t>
            </a:r>
          </a:p>
        </p:txBody>
      </p:sp>
      <p:sp>
        <p:nvSpPr>
          <p:cNvPr id="4" name="İçerik Yer Tutucusu 3">
            <a:extLst>
              <a:ext uri="{FF2B5EF4-FFF2-40B4-BE49-F238E27FC236}">
                <a16:creationId xmlns:a16="http://schemas.microsoft.com/office/drawing/2014/main" id="{D355C61F-C8F1-4977-8E1F-F16C0D9EA88C}"/>
              </a:ext>
            </a:extLst>
          </p:cNvPr>
          <p:cNvSpPr>
            <a:spLocks noGrp="1"/>
          </p:cNvSpPr>
          <p:nvPr>
            <p:ph sz="half" idx="1"/>
          </p:nvPr>
        </p:nvSpPr>
        <p:spPr>
          <a:xfrm>
            <a:off x="4716000" y="3102856"/>
            <a:ext cx="4104000" cy="2398394"/>
          </a:xfrm>
        </p:spPr>
        <p:txBody>
          <a:bodyPr rtlCol="0">
            <a:normAutofit fontScale="92500" lnSpcReduction="20000"/>
          </a:bodyPr>
          <a:lstStyle/>
          <a:p>
            <a:pPr marL="0" indent="0">
              <a:buNone/>
            </a:pPr>
            <a:r>
              <a:rPr lang="tr-TR" sz="2100" dirty="0"/>
              <a:t>Öğrenci Hareketliliği:</a:t>
            </a:r>
          </a:p>
          <a:p>
            <a:pPr rtl="0">
              <a:buFont typeface="Wingdings" panose="05000000000000000000" pitchFamily="2" charset="2"/>
              <a:buChar char="Ø"/>
            </a:pPr>
            <a:r>
              <a:rPr lang="tr-TR" dirty="0"/>
              <a:t>Öğrenim Hareketliliği</a:t>
            </a:r>
          </a:p>
          <a:p>
            <a:pPr marL="0" indent="0">
              <a:buNone/>
            </a:pPr>
            <a:endParaRPr lang="tr-TR" dirty="0"/>
          </a:p>
          <a:p>
            <a:pPr marL="0" indent="0">
              <a:buNone/>
            </a:pPr>
            <a:r>
              <a:rPr lang="tr-TR" sz="2100" dirty="0"/>
              <a:t>Personel Hareketliliği:</a:t>
            </a:r>
          </a:p>
          <a:p>
            <a:pPr rtl="0">
              <a:buFont typeface="Wingdings" panose="05000000000000000000" pitchFamily="2" charset="2"/>
              <a:buChar char="Ø"/>
            </a:pPr>
            <a:r>
              <a:rPr lang="tr-TR" dirty="0"/>
              <a:t>Ders Verme Hareketliliği</a:t>
            </a:r>
          </a:p>
          <a:p>
            <a:pPr marL="0" indent="0">
              <a:buNone/>
            </a:pPr>
            <a:endParaRPr lang="tr-TR" dirty="0"/>
          </a:p>
        </p:txBody>
      </p:sp>
      <p:sp>
        <p:nvSpPr>
          <p:cNvPr id="6" name="Slayt Numarası Yer Tutucusu 5">
            <a:extLst>
              <a:ext uri="{FF2B5EF4-FFF2-40B4-BE49-F238E27FC236}">
                <a16:creationId xmlns:a16="http://schemas.microsoft.com/office/drawing/2014/main" id="{1C554D9F-1895-486E-BFBA-905BB2D29E08}"/>
              </a:ext>
            </a:extLst>
          </p:cNvPr>
          <p:cNvSpPr>
            <a:spLocks noGrp="1"/>
          </p:cNvSpPr>
          <p:nvPr>
            <p:ph type="sldNum" sz="quarter" idx="33"/>
          </p:nvPr>
        </p:nvSpPr>
        <p:spPr/>
        <p:txBody>
          <a:bodyPr rtlCol="0"/>
          <a:lstStyle/>
          <a:p>
            <a:pPr rtl="0"/>
            <a:fld id="{19B51A1E-902D-48AF-9020-955120F399B6}" type="slidenum">
              <a:rPr lang="tr-TR" smtClean="0"/>
              <a:pPr rtl="0"/>
              <a:t>116</a:t>
            </a:fld>
            <a:endParaRPr lang="tr-TR" dirty="0"/>
          </a:p>
        </p:txBody>
      </p:sp>
      <p:pic>
        <p:nvPicPr>
          <p:cNvPr id="7" name="Resim 6"/>
          <p:cNvPicPr>
            <a:picLocks noChangeAspect="1"/>
          </p:cNvPicPr>
          <p:nvPr/>
        </p:nvPicPr>
        <p:blipFill>
          <a:blip r:embed="rId4"/>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40810443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2"/>
          </p:nvPr>
        </p:nvSpPr>
        <p:spPr>
          <a:xfrm>
            <a:off x="347923" y="5698461"/>
            <a:ext cx="4248000" cy="217925"/>
          </a:xfrm>
        </p:spPr>
        <p:txBody>
          <a:bodyPr/>
          <a:lstStyle/>
          <a:p>
            <a:pPr rtl="0"/>
            <a:r>
              <a:rPr lang="tr-TR"/>
              <a:t>Alt bilgi ekleme</a:t>
            </a:r>
            <a:endParaRPr lang="tr-TR" dirty="0"/>
          </a:p>
        </p:txBody>
      </p:sp>
      <p:sp>
        <p:nvSpPr>
          <p:cNvPr id="3" name="Slayt Numarası Yer Tutucusu 2"/>
          <p:cNvSpPr>
            <a:spLocks noGrp="1"/>
          </p:cNvSpPr>
          <p:nvPr>
            <p:ph type="sldNum" sz="quarter" idx="13"/>
          </p:nvPr>
        </p:nvSpPr>
        <p:spPr>
          <a:xfrm>
            <a:off x="8820000" y="5647891"/>
            <a:ext cx="324000" cy="319064"/>
          </a:xfrm>
        </p:spPr>
        <p:txBody>
          <a:bodyPr/>
          <a:lstStyle/>
          <a:p>
            <a:pPr rtl="0"/>
            <a:fld id="{19B51A1E-902D-48AF-9020-955120F399B6}" type="slidenum">
              <a:rPr lang="tr-TR" smtClean="0"/>
              <a:pPr rtl="0"/>
              <a:t>117</a:t>
            </a:fld>
            <a:endParaRPr lang="tr-TR" dirty="0"/>
          </a:p>
        </p:txBody>
      </p:sp>
      <p:sp>
        <p:nvSpPr>
          <p:cNvPr id="5" name="Başlık 1">
            <a:extLst>
              <a:ext uri="{FF2B5EF4-FFF2-40B4-BE49-F238E27FC236}">
                <a16:creationId xmlns:a16="http://schemas.microsoft.com/office/drawing/2014/main" id="{19304E83-A4F0-49C5-BB01-F5773509A2B3}"/>
              </a:ext>
            </a:extLst>
          </p:cNvPr>
          <p:cNvSpPr>
            <a:spLocks noGrp="1"/>
          </p:cNvSpPr>
          <p:nvPr>
            <p:ph type="title"/>
          </p:nvPr>
        </p:nvSpPr>
        <p:spPr>
          <a:xfrm>
            <a:off x="462223" y="1308460"/>
            <a:ext cx="8505000" cy="319064"/>
          </a:xfrm>
        </p:spPr>
        <p:txBody>
          <a:bodyPr rtlCol="0">
            <a:normAutofit fontScale="90000"/>
          </a:bodyPr>
          <a:lstStyle/>
          <a:p>
            <a:pPr algn="ctr" rtl="0"/>
            <a:r>
              <a:rPr lang="tr-TR" dirty="0"/>
              <a:t>Öğrenci Hareketliliği</a:t>
            </a:r>
          </a:p>
        </p:txBody>
      </p:sp>
      <p:sp>
        <p:nvSpPr>
          <p:cNvPr id="7" name="Dikdörtgen 6" descr="Vurgu bloğu sol">
            <a:extLst>
              <a:ext uri="{FF2B5EF4-FFF2-40B4-BE49-F238E27FC236}">
                <a16:creationId xmlns:a16="http://schemas.microsoft.com/office/drawing/2014/main" id="{7F65E93D-09FF-42EE-B9DD-750638966686}"/>
              </a:ext>
              <a:ext uri="{C183D7F6-B498-43B3-948B-1728B52AA6E4}">
                <adec:decorative xmlns:adec="http://schemas.microsoft.com/office/drawing/2017/decorative" val="1"/>
              </a:ext>
            </a:extLst>
          </p:cNvPr>
          <p:cNvSpPr/>
          <p:nvPr/>
        </p:nvSpPr>
        <p:spPr>
          <a:xfrm>
            <a:off x="462223" y="1739712"/>
            <a:ext cx="1488131" cy="848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cxnSp>
        <p:nvCxnSpPr>
          <p:cNvPr id="10" name="Düz Bağlayıcı 9" descr="Slayt ayırıcı">
            <a:extLst>
              <a:ext uri="{FF2B5EF4-FFF2-40B4-BE49-F238E27FC236}">
                <a16:creationId xmlns:a16="http://schemas.microsoft.com/office/drawing/2014/main" id="{5A563457-1EC8-4978-BCCB-AFD88C9ED04C}"/>
              </a:ext>
              <a:ext uri="{C183D7F6-B498-43B3-948B-1728B52AA6E4}">
                <adec:decorative xmlns:adec="http://schemas.microsoft.com/office/drawing/2017/decorative" val="1"/>
              </a:ext>
            </a:extLst>
          </p:cNvPr>
          <p:cNvCxnSpPr/>
          <p:nvPr/>
        </p:nvCxnSpPr>
        <p:spPr>
          <a:xfrm>
            <a:off x="4710223" y="2779353"/>
            <a:ext cx="0" cy="17809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Metin Yer Tutucusu 5">
            <a:extLst>
              <a:ext uri="{FF2B5EF4-FFF2-40B4-BE49-F238E27FC236}">
                <a16:creationId xmlns:a16="http://schemas.microsoft.com/office/drawing/2014/main" id="{B237D1CA-B91A-410E-A968-D017BBE99F99}"/>
              </a:ext>
            </a:extLst>
          </p:cNvPr>
          <p:cNvSpPr txBox="1">
            <a:spLocks/>
          </p:cNvSpPr>
          <p:nvPr/>
        </p:nvSpPr>
        <p:spPr>
          <a:xfrm>
            <a:off x="462223" y="1829828"/>
            <a:ext cx="4104000" cy="264982"/>
          </a:xfrm>
          <a:prstGeom prst="rect">
            <a:avLst/>
          </a:prstGeom>
          <a:solidFill>
            <a:schemeClr val="tx1">
              <a:lumMod val="75000"/>
              <a:lumOff val="25000"/>
            </a:schemeClr>
          </a:solidFill>
        </p:spPr>
        <p:txBody>
          <a:bodyPr vert="horz" lIns="0" tIns="0" rIns="0" bIns="0" rtlCol="0" anchor="ctr"/>
          <a:lstStyle>
            <a:defPPr rtl="0">
              <a:defRPr lang="tr-TR"/>
            </a:defPPr>
            <a:lvl1pPr marL="0" algn="ct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tr-TR" sz="1350" dirty="0"/>
              <a:t>Öğrenim Hareketliliği</a:t>
            </a:r>
          </a:p>
        </p:txBody>
      </p:sp>
      <p:sp>
        <p:nvSpPr>
          <p:cNvPr id="20" name="Dikdörtgen 19"/>
          <p:cNvSpPr/>
          <p:nvPr/>
        </p:nvSpPr>
        <p:spPr>
          <a:xfrm>
            <a:off x="462223" y="2172076"/>
            <a:ext cx="4133700" cy="3208571"/>
          </a:xfrm>
          <a:prstGeom prst="rect">
            <a:avLst/>
          </a:prstGeom>
        </p:spPr>
        <p:txBody>
          <a:bodyPr wrap="square">
            <a:spAutoFit/>
          </a:bodyPr>
          <a:lstStyle/>
          <a:p>
            <a:r>
              <a:rPr lang="tr-TR" sz="1350" b="1" dirty="0">
                <a:solidFill>
                  <a:schemeClr val="accent1">
                    <a:lumMod val="75000"/>
                  </a:schemeClr>
                </a:solidFill>
              </a:rPr>
              <a:t>Başvuru Tarihleri: </a:t>
            </a:r>
            <a:r>
              <a:rPr lang="tr-TR" sz="1350" dirty="0"/>
              <a:t>Şubat-Mart </a:t>
            </a:r>
          </a:p>
          <a:p>
            <a:endParaRPr lang="tr-TR" sz="1350" dirty="0"/>
          </a:p>
          <a:p>
            <a:r>
              <a:rPr lang="tr-TR" sz="1350" b="1" dirty="0">
                <a:solidFill>
                  <a:schemeClr val="accent1">
                    <a:lumMod val="75000"/>
                  </a:schemeClr>
                </a:solidFill>
              </a:rPr>
              <a:t>Başvuru Şartları:</a:t>
            </a:r>
          </a:p>
          <a:p>
            <a:pPr marL="214313" indent="-214313">
              <a:buFont typeface="Wingdings" panose="05000000000000000000" pitchFamily="2" charset="2"/>
              <a:buChar char="ü"/>
            </a:pPr>
            <a:r>
              <a:rPr lang="tr-TR" sz="1350" b="1" dirty="0"/>
              <a:t>Not Ortalaması</a:t>
            </a:r>
          </a:p>
          <a:p>
            <a:r>
              <a:rPr lang="tr-TR" sz="1350" dirty="0"/>
              <a:t>Ön lisans ve lisans  </a:t>
            </a:r>
            <a:r>
              <a:rPr lang="tr-TR" sz="1350" b="1" dirty="0"/>
              <a:t>      </a:t>
            </a:r>
            <a:r>
              <a:rPr lang="tr-TR" sz="1350" dirty="0"/>
              <a:t>2,50 / 4  ya da 65 / 100  </a:t>
            </a:r>
          </a:p>
          <a:p>
            <a:r>
              <a:rPr lang="tr-TR" sz="1350" dirty="0"/>
              <a:t>Yüksek Lisans ve Doktora       3,00 / 4  ya da 76,66 / 100</a:t>
            </a:r>
          </a:p>
          <a:p>
            <a:endParaRPr lang="tr-TR" sz="1350" dirty="0"/>
          </a:p>
          <a:p>
            <a:pPr marL="214313" indent="-214313">
              <a:buFont typeface="Wingdings" panose="05000000000000000000" pitchFamily="2" charset="2"/>
              <a:buChar char="ü"/>
            </a:pPr>
            <a:r>
              <a:rPr lang="tr-TR" sz="1350" b="1" dirty="0"/>
              <a:t>Dil Puanı </a:t>
            </a:r>
          </a:p>
          <a:p>
            <a:r>
              <a:rPr lang="tr-TR" sz="1350" dirty="0"/>
              <a:t>İngilizce Öğretmenliği        80 / 100</a:t>
            </a:r>
          </a:p>
          <a:p>
            <a:r>
              <a:rPr lang="tr-TR" sz="1350" dirty="0"/>
              <a:t>Diğer Bölümler       60 / 100</a:t>
            </a:r>
          </a:p>
          <a:p>
            <a:endParaRPr lang="tr-TR" sz="1350" dirty="0"/>
          </a:p>
          <a:p>
            <a:pPr marL="214313" indent="-214313">
              <a:buFont typeface="Wingdings" panose="05000000000000000000" pitchFamily="2" charset="2"/>
              <a:buChar char="ü"/>
            </a:pPr>
            <a:r>
              <a:rPr lang="tr-TR" sz="1350" b="1" dirty="0"/>
              <a:t>Başvuru Formu </a:t>
            </a:r>
          </a:p>
          <a:p>
            <a:pPr marL="214313" indent="-214313">
              <a:buFont typeface="Wingdings" panose="05000000000000000000" pitchFamily="2" charset="2"/>
              <a:buChar char="ü"/>
            </a:pPr>
            <a:endParaRPr lang="tr-TR" sz="1350" b="1" dirty="0"/>
          </a:p>
          <a:p>
            <a:pPr marL="214313" indent="-214313">
              <a:buFont typeface="Wingdings" panose="05000000000000000000" pitchFamily="2" charset="2"/>
              <a:buChar char="ü"/>
            </a:pPr>
            <a:r>
              <a:rPr lang="tr-TR" sz="1350" b="1" dirty="0"/>
              <a:t>Transkript</a:t>
            </a:r>
            <a:r>
              <a:rPr lang="tr-TR" sz="1350" dirty="0"/>
              <a:t> (Öğrenci işlerinden alınacak)</a:t>
            </a:r>
          </a:p>
          <a:p>
            <a:endParaRPr lang="tr-TR" sz="1350" dirty="0"/>
          </a:p>
        </p:txBody>
      </p:sp>
      <p:sp>
        <p:nvSpPr>
          <p:cNvPr id="22" name="Sağ Ok 21"/>
          <p:cNvSpPr/>
          <p:nvPr/>
        </p:nvSpPr>
        <p:spPr>
          <a:xfrm>
            <a:off x="1850674" y="3058955"/>
            <a:ext cx="199361" cy="15074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solidFill>
                <a:schemeClr val="tx1"/>
              </a:solidFill>
            </a:endParaRPr>
          </a:p>
        </p:txBody>
      </p:sp>
      <p:sp>
        <p:nvSpPr>
          <p:cNvPr id="24" name="Sağ Ok 23"/>
          <p:cNvSpPr/>
          <p:nvPr/>
        </p:nvSpPr>
        <p:spPr>
          <a:xfrm>
            <a:off x="2372242" y="3286498"/>
            <a:ext cx="199361" cy="15074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solidFill>
                <a:schemeClr val="tx1"/>
              </a:solidFill>
            </a:endParaRPr>
          </a:p>
        </p:txBody>
      </p:sp>
      <p:sp>
        <p:nvSpPr>
          <p:cNvPr id="25" name="Sağ Ok 24"/>
          <p:cNvSpPr/>
          <p:nvPr/>
        </p:nvSpPr>
        <p:spPr>
          <a:xfrm>
            <a:off x="2172882" y="3887237"/>
            <a:ext cx="199361" cy="15074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solidFill>
                <a:schemeClr val="tx1"/>
              </a:solidFill>
            </a:endParaRPr>
          </a:p>
        </p:txBody>
      </p:sp>
      <p:sp>
        <p:nvSpPr>
          <p:cNvPr id="26" name="Sağ Ok 25"/>
          <p:cNvSpPr/>
          <p:nvPr/>
        </p:nvSpPr>
        <p:spPr>
          <a:xfrm>
            <a:off x="1641234" y="4110521"/>
            <a:ext cx="199361" cy="15074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solidFill>
                <a:schemeClr val="tx1"/>
              </a:solidFill>
            </a:endParaRPr>
          </a:p>
        </p:txBody>
      </p:sp>
      <p:pic>
        <p:nvPicPr>
          <p:cNvPr id="21" name="Resim 20"/>
          <p:cNvPicPr>
            <a:picLocks noChangeAspect="1"/>
          </p:cNvPicPr>
          <p:nvPr/>
        </p:nvPicPr>
        <p:blipFill>
          <a:blip r:embed="rId2"/>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22934519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Yer Tutucusu 10" descr="Üzerinde bilgisayar, telefon, kitap, vb. olan masa">
            <a:extLst>
              <a:ext uri="{FF2B5EF4-FFF2-40B4-BE49-F238E27FC236}">
                <a16:creationId xmlns:a16="http://schemas.microsoft.com/office/drawing/2014/main" id="{2E7ADBC3-DECA-9F4C-9289-9E43C727592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Başlık 2">
            <a:extLst>
              <a:ext uri="{FF2B5EF4-FFF2-40B4-BE49-F238E27FC236}">
                <a16:creationId xmlns:a16="http://schemas.microsoft.com/office/drawing/2014/main" id="{200B3D2B-613A-41BE-987D-E6A1324B456D}"/>
              </a:ext>
            </a:extLst>
          </p:cNvPr>
          <p:cNvSpPr>
            <a:spLocks noGrp="1"/>
          </p:cNvSpPr>
          <p:nvPr>
            <p:ph type="ctrTitle"/>
          </p:nvPr>
        </p:nvSpPr>
        <p:spPr>
          <a:xfrm>
            <a:off x="4753842" y="4051635"/>
            <a:ext cx="4390159" cy="723976"/>
          </a:xfrm>
        </p:spPr>
        <p:txBody>
          <a:bodyPr vert="horz" lIns="180000" tIns="135000" rIns="252000" bIns="180000" rtlCol="0" anchor="t">
            <a:noAutofit/>
          </a:bodyPr>
          <a:lstStyle/>
          <a:p>
            <a:pPr algn="ctr" rtl="0"/>
            <a:r>
              <a:rPr lang="tr-TR" sz="3000" dirty="0"/>
              <a:t>Hibe Destek Programları</a:t>
            </a:r>
          </a:p>
        </p:txBody>
      </p:sp>
      <p:sp>
        <p:nvSpPr>
          <p:cNvPr id="5" name="Slayt Numarası Yer Tutucusu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rtlCol="0"/>
          <a:lstStyle/>
          <a:p>
            <a:pPr rtl="0"/>
            <a:fld id="{19B51A1E-902D-48AF-9020-955120F399B6}" type="slidenum">
              <a:rPr lang="tr-TR" smtClean="0"/>
              <a:pPr rtl="0"/>
              <a:t>118</a:t>
            </a:fld>
            <a:endParaRPr lang="tr-TR" dirty="0"/>
          </a:p>
        </p:txBody>
      </p:sp>
      <p:pic>
        <p:nvPicPr>
          <p:cNvPr id="6" name="Resim 5"/>
          <p:cNvPicPr>
            <a:picLocks noChangeAspect="1"/>
          </p:cNvPicPr>
          <p:nvPr/>
        </p:nvPicPr>
        <p:blipFill>
          <a:blip r:embed="rId4"/>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18694645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a:extLst>
              <a:ext uri="{FF2B5EF4-FFF2-40B4-BE49-F238E27FC236}">
                <a16:creationId xmlns:a16="http://schemas.microsoft.com/office/drawing/2014/main" id="{1C554D9F-1895-486E-BFBA-905BB2D29E08}"/>
              </a:ext>
            </a:extLst>
          </p:cNvPr>
          <p:cNvSpPr>
            <a:spLocks noGrp="1"/>
          </p:cNvSpPr>
          <p:nvPr>
            <p:ph type="sldNum" sz="quarter" idx="13"/>
          </p:nvPr>
        </p:nvSpPr>
        <p:spPr/>
        <p:txBody>
          <a:bodyPr rtlCol="0"/>
          <a:lstStyle/>
          <a:p>
            <a:pPr rtl="0"/>
            <a:fld id="{19B51A1E-902D-48AF-9020-955120F399B6}" type="slidenum">
              <a:rPr lang="tr-TR" smtClean="0"/>
              <a:pPr rtl="0"/>
              <a:t>119</a:t>
            </a:fld>
            <a:endParaRPr lang="tr-TR" dirty="0"/>
          </a:p>
        </p:txBody>
      </p:sp>
      <p:pic>
        <p:nvPicPr>
          <p:cNvPr id="14" name="Resim Yer Tutucusu 13" descr="Post-it notunda el yazısı">
            <a:extLst>
              <a:ext uri="{FF2B5EF4-FFF2-40B4-BE49-F238E27FC236}">
                <a16:creationId xmlns:a16="http://schemas.microsoft.com/office/drawing/2014/main" id="{7E468295-904F-0743-AD06-67DA21353B9E}"/>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a:stretch/>
        </p:blipFill>
        <p:spPr>
          <a:xfrm>
            <a:off x="0" y="857250"/>
            <a:ext cx="4572000" cy="4777979"/>
          </a:xfrm>
        </p:spPr>
      </p:pic>
      <p:sp>
        <p:nvSpPr>
          <p:cNvPr id="4" name="İçerik Yer Tutucusu 3">
            <a:extLst>
              <a:ext uri="{FF2B5EF4-FFF2-40B4-BE49-F238E27FC236}">
                <a16:creationId xmlns:a16="http://schemas.microsoft.com/office/drawing/2014/main" id="{D355C61F-C8F1-4977-8E1F-F16C0D9EA88C}"/>
              </a:ext>
            </a:extLst>
          </p:cNvPr>
          <p:cNvSpPr>
            <a:spLocks noGrp="1"/>
          </p:cNvSpPr>
          <p:nvPr>
            <p:ph sz="half" idx="4294967295"/>
          </p:nvPr>
        </p:nvSpPr>
        <p:spPr>
          <a:xfrm>
            <a:off x="4715916" y="2414707"/>
            <a:ext cx="4104084" cy="2398140"/>
          </a:xfrm>
        </p:spPr>
        <p:txBody>
          <a:bodyPr rtlCol="0">
            <a:normAutofit fontScale="55000" lnSpcReduction="20000"/>
          </a:bodyPr>
          <a:lstStyle/>
          <a:p>
            <a:pPr>
              <a:buFont typeface="Wingdings" panose="05000000000000000000" pitchFamily="2" charset="2"/>
              <a:buChar char="ü"/>
            </a:pPr>
            <a:r>
              <a:rPr lang="tr-TR" sz="1500" dirty="0"/>
              <a:t>ERASMUS</a:t>
            </a:r>
          </a:p>
          <a:p>
            <a:pPr lvl="1">
              <a:buFont typeface="Wingdings" panose="05000000000000000000" pitchFamily="2" charset="2"/>
              <a:buChar char="ü"/>
            </a:pPr>
            <a:r>
              <a:rPr lang="tr-TR" dirty="0">
                <a:solidFill>
                  <a:schemeClr val="tx1"/>
                </a:solidFill>
              </a:rPr>
              <a:t>Yükseköğretim</a:t>
            </a:r>
          </a:p>
          <a:p>
            <a:pPr lvl="1">
              <a:buFont typeface="Wingdings" panose="05000000000000000000" pitchFamily="2" charset="2"/>
              <a:buChar char="ü"/>
            </a:pPr>
            <a:r>
              <a:rPr lang="tr-TR" dirty="0">
                <a:solidFill>
                  <a:schemeClr val="tx1"/>
                </a:solidFill>
              </a:rPr>
              <a:t>Gençlik</a:t>
            </a:r>
          </a:p>
          <a:p>
            <a:pPr lvl="1">
              <a:buFont typeface="Wingdings" panose="05000000000000000000" pitchFamily="2" charset="2"/>
              <a:buChar char="ü"/>
            </a:pPr>
            <a:r>
              <a:rPr lang="tr-TR" dirty="0">
                <a:solidFill>
                  <a:schemeClr val="tx1"/>
                </a:solidFill>
              </a:rPr>
              <a:t>Yetişkin Eğitimi</a:t>
            </a:r>
          </a:p>
          <a:p>
            <a:pPr lvl="1">
              <a:buFont typeface="Wingdings" panose="05000000000000000000" pitchFamily="2" charset="2"/>
              <a:buChar char="ü"/>
            </a:pPr>
            <a:r>
              <a:rPr lang="tr-TR" dirty="0">
                <a:solidFill>
                  <a:schemeClr val="tx1"/>
                </a:solidFill>
              </a:rPr>
              <a:t>Mesleki Eğitim</a:t>
            </a:r>
          </a:p>
          <a:p>
            <a:pPr>
              <a:buFont typeface="Wingdings" panose="05000000000000000000" pitchFamily="2" charset="2"/>
              <a:buChar char="ü"/>
            </a:pPr>
            <a:r>
              <a:rPr lang="tr-TR" sz="1500" dirty="0"/>
              <a:t>GENÇLİK ve SPOR BAKANLIĞI </a:t>
            </a:r>
          </a:p>
          <a:p>
            <a:pPr lvl="1">
              <a:buFont typeface="Wingdings" panose="05000000000000000000" pitchFamily="2" charset="2"/>
              <a:buChar char="ü"/>
            </a:pPr>
            <a:r>
              <a:rPr lang="tr-TR" dirty="0">
                <a:solidFill>
                  <a:schemeClr val="tx1"/>
                </a:solidFill>
              </a:rPr>
              <a:t>Gençlik Projeleri Destek Programı </a:t>
            </a:r>
          </a:p>
          <a:p>
            <a:pPr>
              <a:buFont typeface="Wingdings" panose="05000000000000000000" pitchFamily="2" charset="2"/>
              <a:buChar char="ü"/>
            </a:pPr>
            <a:r>
              <a:rPr lang="tr-TR" sz="1500" dirty="0"/>
              <a:t>TÜBİTAK </a:t>
            </a:r>
          </a:p>
          <a:p>
            <a:pPr lvl="1">
              <a:buFont typeface="Wingdings" panose="05000000000000000000" pitchFamily="2" charset="2"/>
              <a:buChar char="ü"/>
            </a:pPr>
            <a:r>
              <a:rPr lang="tr-TR" dirty="0">
                <a:solidFill>
                  <a:schemeClr val="tx1"/>
                </a:solidFill>
              </a:rPr>
              <a:t>2209/A Üniversite Öğrencileri Araştırma Projeleri Destek Programı</a:t>
            </a:r>
            <a:endParaRPr lang="tr-TR" dirty="0"/>
          </a:p>
        </p:txBody>
      </p:sp>
      <p:sp>
        <p:nvSpPr>
          <p:cNvPr id="20" name="Dikdörtgen 19" descr="Vurgu bloğu">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7331869" y="1103343"/>
            <a:ext cx="1488131" cy="861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tr-TR" sz="1350" dirty="0"/>
          </a:p>
        </p:txBody>
      </p:sp>
      <p:sp>
        <p:nvSpPr>
          <p:cNvPr id="8" name="Başlık 1">
            <a:extLst>
              <a:ext uri="{FF2B5EF4-FFF2-40B4-BE49-F238E27FC236}">
                <a16:creationId xmlns:a16="http://schemas.microsoft.com/office/drawing/2014/main" id="{3560F281-4FF6-4617-A809-AC9C15ECF18A}"/>
              </a:ext>
            </a:extLst>
          </p:cNvPr>
          <p:cNvSpPr>
            <a:spLocks noGrp="1"/>
          </p:cNvSpPr>
          <p:nvPr>
            <p:ph type="title"/>
          </p:nvPr>
        </p:nvSpPr>
        <p:spPr>
          <a:xfrm>
            <a:off x="3838575" y="1189461"/>
            <a:ext cx="4981425" cy="843259"/>
          </a:xfrm>
          <a:solidFill>
            <a:schemeClr val="bg1"/>
          </a:solidFill>
        </p:spPr>
        <p:txBody>
          <a:bodyPr rtlCol="0"/>
          <a:lstStyle/>
          <a:p>
            <a:pPr algn="ctr" rtl="0"/>
            <a:r>
              <a:rPr lang="tr-TR" sz="2625" dirty="0"/>
              <a:t>Hibe Destek Programlarının </a:t>
            </a:r>
          </a:p>
        </p:txBody>
      </p:sp>
      <p:pic>
        <p:nvPicPr>
          <p:cNvPr id="9" name="Resim 8"/>
          <p:cNvPicPr>
            <a:picLocks noChangeAspect="1"/>
          </p:cNvPicPr>
          <p:nvPr/>
        </p:nvPicPr>
        <p:blipFill>
          <a:blip r:embed="rId4"/>
          <a:stretch>
            <a:fillRect/>
          </a:stretch>
        </p:blipFill>
        <p:spPr>
          <a:xfrm>
            <a:off x="7332888" y="5635763"/>
            <a:ext cx="1487112" cy="307181"/>
          </a:xfrm>
          <a:prstGeom prst="rect">
            <a:avLst/>
          </a:prstGeom>
        </p:spPr>
      </p:pic>
    </p:spTree>
    <p:extLst>
      <p:ext uri="{BB962C8B-B14F-4D97-AF65-F5344CB8AC3E}">
        <p14:creationId xmlns:p14="http://schemas.microsoft.com/office/powerpoint/2010/main" val="320429354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Resim Yer Tutucusu 31" descr="alkışlama">
            <a:extLst>
              <a:ext uri="{FF2B5EF4-FFF2-40B4-BE49-F238E27FC236}">
                <a16:creationId xmlns:a16="http://schemas.microsoft.com/office/drawing/2014/main" id="{AAB6EE12-FEF8-FB41-A909-0DA61D7725C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4" name="Başlık 13">
            <a:extLst>
              <a:ext uri="{FF2B5EF4-FFF2-40B4-BE49-F238E27FC236}">
                <a16:creationId xmlns:a16="http://schemas.microsoft.com/office/drawing/2014/main" id="{6C38D7A9-9299-4108-BB08-026F4B9CAE7B}"/>
              </a:ext>
            </a:extLst>
          </p:cNvPr>
          <p:cNvSpPr>
            <a:spLocks noGrp="1"/>
          </p:cNvSpPr>
          <p:nvPr>
            <p:ph type="ctrTitle"/>
          </p:nvPr>
        </p:nvSpPr>
        <p:spPr>
          <a:xfrm>
            <a:off x="6063916" y="2956016"/>
            <a:ext cx="3080084" cy="760263"/>
          </a:xfrm>
        </p:spPr>
        <p:txBody>
          <a:bodyPr rtlCol="0"/>
          <a:lstStyle/>
          <a:p>
            <a:pPr rtl="0"/>
            <a:r>
              <a:rPr lang="tr-TR" dirty="0"/>
              <a:t>Teşekkürler</a:t>
            </a:r>
          </a:p>
        </p:txBody>
      </p:sp>
      <p:sp>
        <p:nvSpPr>
          <p:cNvPr id="4" name="Metin Yer Tutucusu 3">
            <a:extLst>
              <a:ext uri="{FF2B5EF4-FFF2-40B4-BE49-F238E27FC236}">
                <a16:creationId xmlns:a16="http://schemas.microsoft.com/office/drawing/2014/main" id="{60828E04-9C2A-4859-8050-C2DF67A249CB}"/>
              </a:ext>
            </a:extLst>
          </p:cNvPr>
          <p:cNvSpPr>
            <a:spLocks noGrp="1"/>
          </p:cNvSpPr>
          <p:nvPr>
            <p:ph type="body" sz="quarter" idx="15"/>
          </p:nvPr>
        </p:nvSpPr>
        <p:spPr>
          <a:xfrm>
            <a:off x="6063916" y="3825529"/>
            <a:ext cx="2462491" cy="237600"/>
          </a:xfrm>
        </p:spPr>
        <p:txBody>
          <a:bodyPr rtlCol="0">
            <a:normAutofit fontScale="85000" lnSpcReduction="20000"/>
          </a:bodyPr>
          <a:lstStyle/>
          <a:p>
            <a:pPr rtl="0"/>
            <a:r>
              <a:rPr lang="tr-TR" sz="1350" dirty="0"/>
              <a:t>Dicle Üniversitesi Dış İlişkiler Ofisi </a:t>
            </a:r>
          </a:p>
        </p:txBody>
      </p:sp>
      <p:pic>
        <p:nvPicPr>
          <p:cNvPr id="8" name="Grafik 7" descr="Kullanıcı" title="Simge - Sunan Kişinin Adı">
            <a:extLst>
              <a:ext uri="{FF2B5EF4-FFF2-40B4-BE49-F238E27FC236}">
                <a16:creationId xmlns:a16="http://schemas.microsoft.com/office/drawing/2014/main" id="{111541C4-DB03-4E53-994D-499C7D73C4DF}"/>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614121" y="3862241"/>
            <a:ext cx="164175" cy="164175"/>
          </a:xfrm>
          <a:prstGeom prst="rect">
            <a:avLst/>
          </a:prstGeom>
        </p:spPr>
      </p:pic>
      <p:sp>
        <p:nvSpPr>
          <p:cNvPr id="5" name="Metin Yer Tutucusu 4">
            <a:extLst>
              <a:ext uri="{FF2B5EF4-FFF2-40B4-BE49-F238E27FC236}">
                <a16:creationId xmlns:a16="http://schemas.microsoft.com/office/drawing/2014/main" id="{11265965-2271-4C1C-BD0A-6F85F80FF9A6}"/>
              </a:ext>
            </a:extLst>
          </p:cNvPr>
          <p:cNvSpPr>
            <a:spLocks noGrp="1"/>
          </p:cNvSpPr>
          <p:nvPr>
            <p:ph type="body" sz="quarter" idx="16"/>
          </p:nvPr>
        </p:nvSpPr>
        <p:spPr>
          <a:xfrm>
            <a:off x="6063916" y="4087292"/>
            <a:ext cx="2462491" cy="237600"/>
          </a:xfrm>
        </p:spPr>
        <p:txBody>
          <a:bodyPr rtlCol="0">
            <a:normAutofit fontScale="85000" lnSpcReduction="20000"/>
          </a:bodyPr>
          <a:lstStyle/>
          <a:p>
            <a:pPr rtl="0"/>
            <a:r>
              <a:rPr lang="tr-TR" sz="1350" dirty="0"/>
              <a:t>0412 241 10 00 Dahili: 7858</a:t>
            </a:r>
          </a:p>
        </p:txBody>
      </p:sp>
      <p:pic>
        <p:nvPicPr>
          <p:cNvPr id="10" name="Grafik 9" descr="Akıllı Telefon" title="Simge - Sunan Kişinin Telefon Numarası">
            <a:extLst>
              <a:ext uri="{FF2B5EF4-FFF2-40B4-BE49-F238E27FC236}">
                <a16:creationId xmlns:a16="http://schemas.microsoft.com/office/drawing/2014/main" id="{A29DE31C-E099-4579-BB03-675E0A40C5F2}"/>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614121" y="4123577"/>
            <a:ext cx="164175" cy="164175"/>
          </a:xfrm>
          <a:prstGeom prst="rect">
            <a:avLst/>
          </a:prstGeom>
        </p:spPr>
      </p:pic>
      <p:sp>
        <p:nvSpPr>
          <p:cNvPr id="6" name="Metin Yer Tutucusu 5">
            <a:extLst>
              <a:ext uri="{FF2B5EF4-FFF2-40B4-BE49-F238E27FC236}">
                <a16:creationId xmlns:a16="http://schemas.microsoft.com/office/drawing/2014/main" id="{50A3BCC3-A277-4C0B-9EBA-EB53990D8EBD}"/>
              </a:ext>
            </a:extLst>
          </p:cNvPr>
          <p:cNvSpPr>
            <a:spLocks noGrp="1"/>
          </p:cNvSpPr>
          <p:nvPr>
            <p:ph type="body" sz="quarter" idx="17"/>
          </p:nvPr>
        </p:nvSpPr>
        <p:spPr>
          <a:xfrm>
            <a:off x="6063916" y="4349054"/>
            <a:ext cx="2462491" cy="237600"/>
          </a:xfrm>
        </p:spPr>
        <p:txBody>
          <a:bodyPr rtlCol="0">
            <a:normAutofit fontScale="85000" lnSpcReduction="20000"/>
          </a:bodyPr>
          <a:lstStyle/>
          <a:p>
            <a:pPr rtl="0"/>
            <a:r>
              <a:rPr lang="tr-TR" sz="1350" dirty="0"/>
              <a:t>erasmus@dicle.edu.tr</a:t>
            </a:r>
          </a:p>
        </p:txBody>
      </p:sp>
      <p:pic>
        <p:nvPicPr>
          <p:cNvPr id="9" name="Grafik 8" descr="Zarf" title="Simge Sunan Kişinin E-postası">
            <a:extLst>
              <a:ext uri="{FF2B5EF4-FFF2-40B4-BE49-F238E27FC236}">
                <a16:creationId xmlns:a16="http://schemas.microsoft.com/office/drawing/2014/main" id="{773C1382-ACE1-460F-A1B6-AB761A7D2E6B}"/>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8614121" y="4384913"/>
            <a:ext cx="164175" cy="164175"/>
          </a:xfrm>
          <a:prstGeom prst="rect">
            <a:avLst/>
          </a:prstGeom>
        </p:spPr>
      </p:pic>
      <p:sp>
        <p:nvSpPr>
          <p:cNvPr id="12" name="Slayt Numarası Yer Tutucusu 11">
            <a:extLst>
              <a:ext uri="{FF2B5EF4-FFF2-40B4-BE49-F238E27FC236}">
                <a16:creationId xmlns:a16="http://schemas.microsoft.com/office/drawing/2014/main" id="{91814EC9-246A-4C6E-941E-5774FE72F08E}"/>
              </a:ext>
            </a:extLst>
          </p:cNvPr>
          <p:cNvSpPr>
            <a:spLocks noGrp="1"/>
          </p:cNvSpPr>
          <p:nvPr>
            <p:ph type="sldNum" sz="quarter" idx="20"/>
          </p:nvPr>
        </p:nvSpPr>
        <p:spPr/>
        <p:txBody>
          <a:bodyPr rtlCol="0"/>
          <a:lstStyle/>
          <a:p>
            <a:pPr rtl="0"/>
            <a:fld id="{19B51A1E-902D-48AF-9020-955120F399B6}" type="slidenum">
              <a:rPr lang="tr-TR" smtClean="0"/>
              <a:pPr rtl="0"/>
              <a:t>120</a:t>
            </a:fld>
            <a:endParaRPr lang="tr-TR" dirty="0"/>
          </a:p>
        </p:txBody>
      </p:sp>
      <p:pic>
        <p:nvPicPr>
          <p:cNvPr id="15" name="Resim 14"/>
          <p:cNvPicPr>
            <a:picLocks noChangeAspect="1"/>
          </p:cNvPicPr>
          <p:nvPr/>
        </p:nvPicPr>
        <p:blipFill>
          <a:blip r:embed="rId10"/>
          <a:stretch>
            <a:fillRect/>
          </a:stretch>
        </p:blipFill>
        <p:spPr>
          <a:xfrm>
            <a:off x="7332888" y="5635763"/>
            <a:ext cx="1487112" cy="307181"/>
          </a:xfrm>
          <a:prstGeom prst="rect">
            <a:avLst/>
          </a:prstGeom>
        </p:spPr>
      </p:pic>
      <p:sp>
        <p:nvSpPr>
          <p:cNvPr id="13" name="Metin Yer Tutucusu 5">
            <a:extLst>
              <a:ext uri="{FF2B5EF4-FFF2-40B4-BE49-F238E27FC236}">
                <a16:creationId xmlns:a16="http://schemas.microsoft.com/office/drawing/2014/main" id="{50A3BCC3-A277-4C0B-9EBA-EB53990D8EBD}"/>
              </a:ext>
            </a:extLst>
          </p:cNvPr>
          <p:cNvSpPr>
            <a:spLocks noGrp="1"/>
          </p:cNvSpPr>
          <p:nvPr>
            <p:ph type="body" sz="quarter" idx="17"/>
          </p:nvPr>
        </p:nvSpPr>
        <p:spPr>
          <a:xfrm>
            <a:off x="6049629" y="4616435"/>
            <a:ext cx="2462491" cy="237600"/>
          </a:xfrm>
        </p:spPr>
        <p:txBody>
          <a:bodyPr rtlCol="0">
            <a:normAutofit fontScale="85000" lnSpcReduction="20000"/>
          </a:bodyPr>
          <a:lstStyle/>
          <a:p>
            <a:pPr rtl="0"/>
            <a:r>
              <a:rPr lang="tr-TR" sz="1350" dirty="0" err="1"/>
              <a:t>diclerasmus</a:t>
            </a:r>
            <a:endParaRPr lang="tr-TR" sz="1350" dirty="0"/>
          </a:p>
        </p:txBody>
      </p:sp>
      <p:pic>
        <p:nvPicPr>
          <p:cNvPr id="1026" name="Picture 2" descr="C:\Users\hp\Downloads\logo insta.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592811" y="4646549"/>
            <a:ext cx="206796" cy="206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1849</TotalTime>
  <Words>6846</Words>
  <Application>Microsoft Office PowerPoint</Application>
  <PresentationFormat>Ekran Gösterisi (4:3)</PresentationFormat>
  <Paragraphs>1195</Paragraphs>
  <Slides>120</Slides>
  <Notes>10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120</vt:i4>
      </vt:variant>
    </vt:vector>
  </HeadingPairs>
  <TitlesOfParts>
    <vt:vector size="129" baseType="lpstr">
      <vt:lpstr>Arial</vt:lpstr>
      <vt:lpstr>Arial Black</vt:lpstr>
      <vt:lpstr>Calibri</vt:lpstr>
      <vt:lpstr>Candara (Gövde)</vt:lpstr>
      <vt:lpstr>OpenSans</vt:lpstr>
      <vt:lpstr>Symbol</vt:lpstr>
      <vt:lpstr>Times New Roman</vt:lpstr>
      <vt:lpstr>Wingdings</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Kütüphane kaynakları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Vetis (Kampüs dışı erişim)</vt:lpstr>
      <vt:lpstr>PowerPoint Sunusu</vt:lpstr>
      <vt:lpstr>PowerPoint Sunusu</vt:lpstr>
      <vt:lpstr>PowerPoint Sunusu</vt:lpstr>
      <vt:lpstr>PowerPoint Sunusu</vt:lpstr>
      <vt:lpstr>PowerPoint Sunusu</vt:lpstr>
      <vt:lpstr>PowerPoint Sunusu</vt:lpstr>
      <vt:lpstr>DİCLE ÜNİVERSİTESİ Dış İlişkiler Ofisi</vt:lpstr>
      <vt:lpstr>Dış İlişkiler Ofisinin Sorumluluk  Alanı</vt:lpstr>
      <vt:lpstr>Erasmus  Öğrenci ve Personel Değişim Programı</vt:lpstr>
      <vt:lpstr>Erasmus Değişim Programının İçeriği</vt:lpstr>
      <vt:lpstr>ÖĞRENCİ HAREKETLİLİĞİ</vt:lpstr>
      <vt:lpstr>Öğrenci Hareketliliği  Türleri</vt:lpstr>
      <vt:lpstr>Öğrenci Hareketliliği  Türleri</vt:lpstr>
      <vt:lpstr>Öğrenci Hareketliliği Hibe Miktarları</vt:lpstr>
      <vt:lpstr>Erasmus Uluslararası Kredi Hareketliliği Programı</vt:lpstr>
      <vt:lpstr>PowerPoint Sunusu</vt:lpstr>
      <vt:lpstr>Dicle Üniversitesi UKH Projeleri</vt:lpstr>
      <vt:lpstr>Erasmus +UKH Ücretler (€)</vt:lpstr>
      <vt:lpstr>PERSONEL HAREKETLİLİĞİ</vt:lpstr>
      <vt:lpstr>Personel Hareketliliği  Türleri</vt:lpstr>
      <vt:lpstr>Personel Hareketliliği  Türleri</vt:lpstr>
      <vt:lpstr>Personel Hareketliliği Hibe Miktarları</vt:lpstr>
      <vt:lpstr>Mevlana Değişim Programı</vt:lpstr>
      <vt:lpstr>Mevlana  Değişim Programının İçeriği</vt:lpstr>
      <vt:lpstr>Öğrenci Hareketliliği</vt:lpstr>
      <vt:lpstr>Hibe Destek Programları</vt:lpstr>
      <vt:lpstr>Hibe Destek Programlarının </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Grafik</dc:creator>
  <cp:lastModifiedBy>HP</cp:lastModifiedBy>
  <cp:revision>132</cp:revision>
  <dcterms:created xsi:type="dcterms:W3CDTF">2022-05-05T09:29:46Z</dcterms:created>
  <dcterms:modified xsi:type="dcterms:W3CDTF">2023-11-23T06:55:54Z</dcterms:modified>
</cp:coreProperties>
</file>