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tr-TR" sz="4000" dirty="0" smtClean="0"/>
              <a:t>Cinsiyetiniz</a:t>
            </a:r>
            <a:endParaRPr lang="en-US" sz="40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Satışlar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39;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70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372-416E-8CA1-712F89FE98C0}"/>
                </c:ext>
              </c:extLst>
            </c:dLbl>
            <c:dLbl>
              <c:idx val="1"/>
              <c:layout>
                <c:manualLayout>
                  <c:x val="0.21261422183338197"/>
                  <c:y val="7.9112164988603073E-2"/>
                </c:manualLayout>
              </c:layout>
              <c:tx>
                <c:rich>
                  <a:bodyPr/>
                  <a:lstStyle/>
                  <a:p>
                    <a:r>
                      <a:rPr lang="tr-TR" dirty="0" smtClean="0"/>
                      <a:t>n=</a:t>
                    </a:r>
                    <a:r>
                      <a:rPr lang="en-US" dirty="0" smtClean="0"/>
                      <a:t>17</a:t>
                    </a:r>
                    <a:r>
                      <a:rPr lang="en-US" dirty="0"/>
                      <a:t>; </a:t>
                    </a:r>
                    <a:r>
                      <a:rPr lang="tr-TR" dirty="0" smtClean="0"/>
                      <a:t>%</a:t>
                    </a:r>
                    <a:r>
                      <a:rPr lang="en-US" dirty="0" smtClean="0"/>
                      <a:t>30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372-416E-8CA1-712F89FE98C0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Sayfa1!$A$2:$A$5</c:f>
              <c:strCache>
                <c:ptCount val="2"/>
                <c:pt idx="0">
                  <c:v>Kadın</c:v>
                </c:pt>
                <c:pt idx="1">
                  <c:v>Erkek</c:v>
                </c:pt>
              </c:strCache>
            </c:strRef>
          </c:cat>
          <c:val>
            <c:numRef>
              <c:f>Sayfa1!$B$2:$B$5</c:f>
              <c:numCache>
                <c:formatCode>General</c:formatCode>
                <c:ptCount val="4"/>
                <c:pt idx="0">
                  <c:v>39</c:v>
                </c:pt>
                <c:pt idx="1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372-416E-8CA1-712F89FE98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2"/>
        <c:delete val="1"/>
      </c:legendEntry>
      <c:legendEntry>
        <c:idx val="3"/>
        <c:delete val="1"/>
      </c:legendEntry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Ailenizde</a:t>
            </a:r>
            <a:r>
              <a:rPr lang="en-US" sz="3200" dirty="0"/>
              <a:t> </a:t>
            </a:r>
            <a:r>
              <a:rPr lang="en-US" sz="3200" dirty="0" err="1"/>
              <a:t>kaçıncı</a:t>
            </a:r>
            <a:r>
              <a:rPr lang="en-US" sz="3200" dirty="0"/>
              <a:t> </a:t>
            </a:r>
            <a:r>
              <a:rPr lang="en-US" sz="3200" dirty="0" err="1"/>
              <a:t>kuşak</a:t>
            </a:r>
            <a:r>
              <a:rPr lang="en-US" sz="3200" dirty="0"/>
              <a:t> </a:t>
            </a:r>
            <a:r>
              <a:rPr lang="en-US" sz="3200" dirty="0" err="1"/>
              <a:t>üniversite</a:t>
            </a:r>
            <a:r>
              <a:rPr lang="en-US" sz="3200" dirty="0"/>
              <a:t> </a:t>
            </a:r>
            <a:r>
              <a:rPr lang="en-US" sz="3200" dirty="0" err="1"/>
              <a:t>okuyan</a:t>
            </a:r>
            <a:r>
              <a:rPr lang="en-US" sz="3200" dirty="0"/>
              <a:t> </a:t>
            </a:r>
            <a:r>
              <a:rPr lang="en-US" sz="3200" dirty="0" err="1"/>
              <a:t>kişisiniz</a:t>
            </a:r>
            <a:r>
              <a:rPr lang="en-US" sz="3200" dirty="0"/>
              <a:t> ?</a:t>
            </a:r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Ailenizde kaçıncı kuşak üniversite okuyan kişisiniz ?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37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66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6DC-4954-BEBA-03EB0BC950A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6DC-4954-BEBA-03EB0BC950A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4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6DC-4954-BEBA-03EB0BC950AA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Sayfa1!$A$2:$A$5</c:f>
              <c:strCache>
                <c:ptCount val="3"/>
                <c:pt idx="0">
                  <c:v>1. Kuşak (Sadece ben)</c:v>
                </c:pt>
                <c:pt idx="1">
                  <c:v>2. Kuşak (Anne-baba ve Ben)</c:v>
                </c:pt>
                <c:pt idx="2">
                  <c:v>3. Kuşak (Dede-nine, Anne-baba ve ben)</c:v>
                </c:pt>
              </c:strCache>
            </c:strRef>
          </c:cat>
          <c:val>
            <c:numRef>
              <c:f>Sayfa1!$B$2:$B$5</c:f>
              <c:numCache>
                <c:formatCode>General</c:formatCode>
                <c:ptCount val="4"/>
                <c:pt idx="0">
                  <c:v>37</c:v>
                </c:pt>
                <c:pt idx="1">
                  <c:v>15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6DC-4954-BEBA-03EB0BC950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3"/>
        <c:delete val="1"/>
      </c:legendEntry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800" dirty="0" err="1"/>
              <a:t>Kayıtlı</a:t>
            </a:r>
            <a:r>
              <a:rPr lang="en-US" sz="2800" dirty="0"/>
              <a:t> </a:t>
            </a:r>
            <a:r>
              <a:rPr lang="en-US" sz="2800" dirty="0" err="1"/>
              <a:t>olduğunuz</a:t>
            </a:r>
            <a:r>
              <a:rPr lang="en-US" sz="2800" dirty="0"/>
              <a:t> </a:t>
            </a:r>
            <a:r>
              <a:rPr lang="en-US" sz="2800" dirty="0" err="1"/>
              <a:t>programdan</a:t>
            </a:r>
            <a:r>
              <a:rPr lang="en-US" sz="2800" dirty="0"/>
              <a:t> </a:t>
            </a:r>
            <a:r>
              <a:rPr lang="en-US" sz="2800" dirty="0" err="1"/>
              <a:t>memnuniyet</a:t>
            </a:r>
            <a:r>
              <a:rPr lang="en-US" sz="2800" dirty="0"/>
              <a:t> </a:t>
            </a:r>
            <a:r>
              <a:rPr lang="en-US" sz="2800" dirty="0" err="1"/>
              <a:t>düzeyinizi</a:t>
            </a:r>
            <a:r>
              <a:rPr lang="en-US" sz="2800" dirty="0"/>
              <a:t> </a:t>
            </a:r>
            <a:r>
              <a:rPr lang="en-US" sz="2800" dirty="0" err="1"/>
              <a:t>belirtiniz</a:t>
            </a:r>
            <a:endParaRPr lang="en-US" sz="2800" dirty="0"/>
          </a:p>
        </c:rich>
      </c:tx>
      <c:layout>
        <c:manualLayout>
          <c:xMode val="edge"/>
          <c:yMode val="edge"/>
          <c:x val="0.11614963060173035"/>
          <c:y val="1.3154287710857018E-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Kayıtlı olduğunuz programdan memnuniyet düzeyinizi belirtiniz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8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7D7-4231-8E53-A84B984C0B3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10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18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D7-4231-8E53-A84B984C0B3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37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7D7-4231-8E53-A84B984C0B39}"/>
                </c:ext>
              </c:extLst>
            </c:dLbl>
            <c:dLbl>
              <c:idx val="3"/>
              <c:layout>
                <c:manualLayout>
                  <c:x val="0.15133420822397201"/>
                  <c:y val="3.7446044978687212E-2"/>
                </c:manualLayout>
              </c:layout>
              <c:tx>
                <c:rich>
                  <a:bodyPr/>
                  <a:lstStyle/>
                  <a:p>
                    <a:r>
                      <a:rPr lang="tr-TR" dirty="0" smtClean="0"/>
                      <a:t>n=</a:t>
                    </a:r>
                    <a:r>
                      <a:rPr lang="en-US" dirty="0" smtClean="0"/>
                      <a:t>11</a:t>
                    </a:r>
                    <a:r>
                      <a:rPr lang="en-US" dirty="0"/>
                      <a:t>; </a:t>
                    </a:r>
                    <a:r>
                      <a:rPr lang="tr-TR" dirty="0" smtClean="0"/>
                      <a:t>%</a:t>
                    </a:r>
                    <a:r>
                      <a:rPr lang="en-US" dirty="0" smtClean="0"/>
                      <a:t>20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D7-4231-8E53-A84B984C0B3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6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7D7-4231-8E53-A84B984C0B39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Hiç memnun değilim</c:v>
                </c:pt>
                <c:pt idx="1">
                  <c:v>Memnun değilim</c:v>
                </c:pt>
                <c:pt idx="2">
                  <c:v>Kısmen memnunum</c:v>
                </c:pt>
                <c:pt idx="3">
                  <c:v>Memnunum</c:v>
                </c:pt>
                <c:pt idx="4">
                  <c:v>Oldukça memnunum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8</c:v>
                </c:pt>
                <c:pt idx="1">
                  <c:v>10</c:v>
                </c:pt>
                <c:pt idx="2">
                  <c:v>21</c:v>
                </c:pt>
                <c:pt idx="3">
                  <c:v>11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7D7-4231-8E53-A84B984C0B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800" dirty="0" err="1"/>
              <a:t>Öğretim</a:t>
            </a:r>
            <a:r>
              <a:rPr lang="en-US" sz="2800" dirty="0"/>
              <a:t> </a:t>
            </a:r>
            <a:r>
              <a:rPr lang="en-US" sz="2800" dirty="0" err="1"/>
              <a:t>elemanları</a:t>
            </a:r>
            <a:r>
              <a:rPr lang="en-US" sz="2800" dirty="0"/>
              <a:t> </a:t>
            </a:r>
            <a:r>
              <a:rPr lang="en-US" sz="2800" dirty="0" err="1"/>
              <a:t>alanındaki</a:t>
            </a:r>
            <a:r>
              <a:rPr lang="en-US" sz="2800" dirty="0"/>
              <a:t> </a:t>
            </a:r>
            <a:r>
              <a:rPr lang="en-US" sz="2800" dirty="0" err="1"/>
              <a:t>yenilikleri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gelişmeleri</a:t>
            </a:r>
            <a:r>
              <a:rPr lang="en-US" sz="2800" dirty="0"/>
              <a:t> </a:t>
            </a:r>
            <a:r>
              <a:rPr lang="en-US" sz="2800" dirty="0" err="1"/>
              <a:t>paylaşmaktadır</a:t>
            </a:r>
            <a:endParaRPr lang="en-US" sz="28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Öğretim elemanları alanındaki yenilikleri ve gelişmeleri paylaşmaktadır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71F-49BF-9461-8D21BFC25CA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71F-49BF-9461-8D21BFC25CA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24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44</a:t>
                    </a:r>
                    <a:endParaRPr lang="tr-TR" smtClean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71F-49BF-9461-8D21BFC25CA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4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71F-49BF-9461-8D21BFC25CA8}"/>
                </c:ext>
              </c:extLst>
            </c:dLbl>
            <c:dLbl>
              <c:idx val="4"/>
              <c:layout>
                <c:manualLayout>
                  <c:x val="0.11515905997861378"/>
                  <c:y val="0.12696921173830461"/>
                </c:manualLayout>
              </c:layout>
              <c:tx>
                <c:rich>
                  <a:bodyPr/>
                  <a:lstStyle/>
                  <a:p>
                    <a:r>
                      <a:rPr lang="tr-TR" dirty="0" smtClean="0"/>
                      <a:t>n=</a:t>
                    </a:r>
                    <a:r>
                      <a:rPr lang="en-US" dirty="0" smtClean="0"/>
                      <a:t>8</a:t>
                    </a:r>
                    <a:r>
                      <a:rPr lang="en-US" dirty="0"/>
                      <a:t>; </a:t>
                    </a:r>
                    <a:r>
                      <a:rPr lang="tr-TR" dirty="0" smtClean="0"/>
                      <a:t>%</a:t>
                    </a:r>
                    <a:r>
                      <a:rPr lang="en-US" dirty="0" smtClean="0"/>
                      <a:t>14</a:t>
                    </a:r>
                    <a:endParaRPr lang="tr-TR" dirty="0" smtClean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71F-49BF-9461-8D21BFC25CA8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7</c:v>
                </c:pt>
                <c:pt idx="1">
                  <c:v>12</c:v>
                </c:pt>
                <c:pt idx="2">
                  <c:v>24</c:v>
                </c:pt>
                <c:pt idx="3">
                  <c:v>4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71F-49BF-9461-8D21BFC25C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Derslerde</a:t>
            </a:r>
            <a:r>
              <a:rPr lang="en-US" sz="3200" dirty="0"/>
              <a:t> </a:t>
            </a:r>
            <a:r>
              <a:rPr lang="en-US" sz="3200" dirty="0" err="1"/>
              <a:t>teknolojik</a:t>
            </a:r>
            <a:r>
              <a:rPr lang="en-US" sz="3200" dirty="0"/>
              <a:t> </a:t>
            </a:r>
            <a:r>
              <a:rPr lang="en-US" sz="3200" dirty="0" err="1"/>
              <a:t>araç</a:t>
            </a:r>
            <a:r>
              <a:rPr lang="en-US" sz="3200" dirty="0"/>
              <a:t> </a:t>
            </a:r>
            <a:r>
              <a:rPr lang="en-US" sz="3200" dirty="0" err="1"/>
              <a:t>ve</a:t>
            </a:r>
            <a:r>
              <a:rPr lang="en-US" sz="3200" dirty="0"/>
              <a:t> </a:t>
            </a:r>
            <a:r>
              <a:rPr lang="en-US" sz="3200" dirty="0" err="1"/>
              <a:t>gereçler</a:t>
            </a:r>
            <a:r>
              <a:rPr lang="en-US" sz="3200" dirty="0"/>
              <a:t> </a:t>
            </a:r>
            <a:r>
              <a:rPr lang="en-US" sz="3200" dirty="0" err="1"/>
              <a:t>etkin</a:t>
            </a:r>
            <a:r>
              <a:rPr lang="en-US" sz="3200" dirty="0"/>
              <a:t> </a:t>
            </a:r>
            <a:r>
              <a:rPr lang="en-US" sz="3200" dirty="0" err="1"/>
              <a:t>kullanılmaktadır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Derslerde teknolojik araç ve gereçler etkin kullanılmaktadır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4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C54-40D2-A1B6-5579ACA38AB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C54-40D2-A1B6-5579ACA38AB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23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C54-40D2-A1B6-5579ACA38AB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C54-40D2-A1B6-5579ACA38AB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dirty="0" smtClean="0"/>
                      <a:t>n=</a:t>
                    </a:r>
                    <a:r>
                      <a:rPr lang="en-US" dirty="0" smtClean="0"/>
                      <a:t>9</a:t>
                    </a:r>
                    <a:r>
                      <a:rPr lang="en-US" dirty="0"/>
                      <a:t>; </a:t>
                    </a:r>
                    <a:r>
                      <a:rPr lang="tr-TR" dirty="0" smtClean="0"/>
                      <a:t>%</a:t>
                    </a:r>
                    <a:r>
                      <a:rPr lang="en-US" dirty="0" smtClean="0"/>
                      <a:t>16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C54-40D2-A1B6-5579ACA38AB9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4</c:v>
                </c:pt>
                <c:pt idx="1">
                  <c:v>12</c:v>
                </c:pt>
                <c:pt idx="2">
                  <c:v>23</c:v>
                </c:pt>
                <c:pt idx="3">
                  <c:v>7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C54-40D2-A1B6-5579ACA38A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Danışmanım</a:t>
            </a:r>
            <a:r>
              <a:rPr lang="en-US" sz="3200" dirty="0"/>
              <a:t> </a:t>
            </a:r>
            <a:r>
              <a:rPr lang="en-US" sz="3200" dirty="0" err="1"/>
              <a:t>sorunlarımla</a:t>
            </a:r>
            <a:r>
              <a:rPr lang="en-US" sz="3200" dirty="0"/>
              <a:t> </a:t>
            </a:r>
            <a:r>
              <a:rPr lang="en-US" sz="3200" dirty="0" err="1"/>
              <a:t>ilgilenmektedir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Danışmanım sorunlarımla ilgilenmektedir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F88-4947-82A2-E84A53A57D0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13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F88-4947-82A2-E84A53A57D0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18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32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F88-4947-82A2-E84A53A57D0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F88-4947-82A2-E84A53A57D05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F88-4947-82A2-E84A53A57D05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7</c:v>
                </c:pt>
                <c:pt idx="1">
                  <c:v>13</c:v>
                </c:pt>
                <c:pt idx="2">
                  <c:v>18</c:v>
                </c:pt>
                <c:pt idx="3">
                  <c:v>7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F88-4947-82A2-E84A53A57D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Dersliklerin</a:t>
            </a:r>
            <a:r>
              <a:rPr lang="en-US" sz="3200" dirty="0"/>
              <a:t> </a:t>
            </a:r>
            <a:r>
              <a:rPr lang="en-US" sz="3200" dirty="0" err="1"/>
              <a:t>donanımı</a:t>
            </a:r>
            <a:r>
              <a:rPr lang="en-US" sz="3200" dirty="0"/>
              <a:t> </a:t>
            </a:r>
            <a:r>
              <a:rPr lang="en-US" sz="3200" dirty="0" err="1"/>
              <a:t>uygundur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Dersliklerin donanımı uygundur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634-4939-BA04-737B766E72C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6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634-4939-BA04-737B766E72C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24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634-4939-BA04-737B766E72C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634-4939-BA04-737B766E72CD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9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634-4939-BA04-737B766E72CD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5</c:v>
                </c:pt>
                <c:pt idx="1">
                  <c:v>6</c:v>
                </c:pt>
                <c:pt idx="2">
                  <c:v>24</c:v>
                </c:pt>
                <c:pt idx="3">
                  <c:v>12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634-4939-BA04-737B766E72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Proje</a:t>
            </a:r>
            <a:r>
              <a:rPr lang="en-US" sz="3200" dirty="0"/>
              <a:t> </a:t>
            </a:r>
            <a:r>
              <a:rPr lang="en-US" sz="3200" dirty="0" err="1"/>
              <a:t>olanaklarından</a:t>
            </a:r>
            <a:r>
              <a:rPr lang="en-US" sz="3200" dirty="0"/>
              <a:t> </a:t>
            </a:r>
            <a:r>
              <a:rPr lang="en-US" sz="3200" dirty="0" err="1"/>
              <a:t>haberdar</a:t>
            </a:r>
            <a:r>
              <a:rPr lang="en-US" sz="3200" dirty="0"/>
              <a:t> </a:t>
            </a:r>
            <a:r>
              <a:rPr lang="en-US" sz="3200" dirty="0" err="1"/>
              <a:t>edilmekteyim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Proje olanaklarından haberdar edilmekteyim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4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155-41B5-9BAF-B85312210A7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9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155-41B5-9BAF-B85312210A7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19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34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155-41B5-9BAF-B85312210A7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155-41B5-9BAF-B85312210A7B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13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155-41B5-9BAF-B85312210A7B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4</c:v>
                </c:pt>
                <c:pt idx="1">
                  <c:v>9</c:v>
                </c:pt>
                <c:pt idx="2">
                  <c:v>19</c:v>
                </c:pt>
                <c:pt idx="3">
                  <c:v>11</c:v>
                </c:pt>
                <c:pt idx="4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155-41B5-9BAF-B85312210A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Üniversite</a:t>
            </a:r>
            <a:r>
              <a:rPr lang="en-US" sz="3200" dirty="0"/>
              <a:t> web </a:t>
            </a:r>
            <a:r>
              <a:rPr lang="en-US" sz="3200" dirty="0" err="1"/>
              <a:t>sayfası</a:t>
            </a:r>
            <a:r>
              <a:rPr lang="en-US" sz="3200" dirty="0"/>
              <a:t> </a:t>
            </a:r>
            <a:r>
              <a:rPr lang="en-US" sz="3200" dirty="0" err="1"/>
              <a:t>kullanışlıdır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Üniversite web sayfası kullanışlıdır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D46-4D50-ACB6-764D322036C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8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D46-4D50-ACB6-764D322036C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24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D46-4D50-ACB6-764D322036CC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D46-4D50-ACB6-764D322036CC}"/>
                </c:ext>
              </c:extLst>
            </c:dLbl>
            <c:dLbl>
              <c:idx val="4"/>
              <c:layout>
                <c:manualLayout>
                  <c:x val="0.17418623019344803"/>
                  <c:y val="9.2693332867242836E-2"/>
                </c:manualLayout>
              </c:layout>
              <c:tx>
                <c:rich>
                  <a:bodyPr/>
                  <a:lstStyle/>
                  <a:p>
                    <a:r>
                      <a:rPr lang="tr-TR" dirty="0" smtClean="0"/>
                      <a:t>n=</a:t>
                    </a:r>
                    <a:r>
                      <a:rPr lang="en-US" dirty="0" smtClean="0"/>
                      <a:t>14</a:t>
                    </a:r>
                    <a:r>
                      <a:rPr lang="en-US" dirty="0"/>
                      <a:t>; </a:t>
                    </a:r>
                    <a:r>
                      <a:rPr lang="tr-TR" dirty="0" smtClean="0"/>
                      <a:t>%</a:t>
                    </a:r>
                    <a:r>
                      <a:rPr lang="en-US" dirty="0" smtClean="0"/>
                      <a:t>25</a:t>
                    </a:r>
                    <a:endParaRPr lang="tr-TR" dirty="0" smtClean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D46-4D50-ACB6-764D322036CC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5</c:v>
                </c:pt>
                <c:pt idx="1">
                  <c:v>8</c:v>
                </c:pt>
                <c:pt idx="2">
                  <c:v>24</c:v>
                </c:pt>
                <c:pt idx="3">
                  <c:v>5</c:v>
                </c:pt>
                <c:pt idx="4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D46-4D50-ACB6-764D322036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Öğrencilere</a:t>
            </a:r>
            <a:r>
              <a:rPr lang="en-US" sz="3200" dirty="0"/>
              <a:t> </a:t>
            </a:r>
            <a:r>
              <a:rPr lang="en-US" sz="3200" dirty="0" err="1"/>
              <a:t>temiz</a:t>
            </a:r>
            <a:r>
              <a:rPr lang="en-US" sz="3200" dirty="0"/>
              <a:t> </a:t>
            </a:r>
            <a:r>
              <a:rPr lang="en-US" sz="3200" dirty="0" err="1"/>
              <a:t>ve</a:t>
            </a:r>
            <a:r>
              <a:rPr lang="en-US" sz="3200" dirty="0"/>
              <a:t> </a:t>
            </a:r>
            <a:r>
              <a:rPr lang="en-US" sz="3200" dirty="0" err="1"/>
              <a:t>hijyenik</a:t>
            </a:r>
            <a:r>
              <a:rPr lang="en-US" sz="3200" dirty="0"/>
              <a:t> </a:t>
            </a:r>
            <a:r>
              <a:rPr lang="en-US" sz="3200" dirty="0" err="1"/>
              <a:t>bir</a:t>
            </a:r>
            <a:r>
              <a:rPr lang="en-US" sz="3200" dirty="0"/>
              <a:t> </a:t>
            </a:r>
            <a:r>
              <a:rPr lang="en-US" sz="3200" dirty="0" err="1"/>
              <a:t>ortam</a:t>
            </a:r>
            <a:r>
              <a:rPr lang="en-US" sz="3200" dirty="0"/>
              <a:t> </a:t>
            </a:r>
            <a:r>
              <a:rPr lang="en-US" sz="3200" dirty="0" err="1"/>
              <a:t>sunulmaktadır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Öğrencilere temiz ve hijyenik bir ortam sunulmaktadır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856-40B0-9340-4D1B3F2BED3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9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856-40B0-9340-4D1B3F2BED3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23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856-40B0-9340-4D1B3F2BED3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8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856-40B0-9340-4D1B3F2BED3F}"/>
                </c:ext>
              </c:extLst>
            </c:dLbl>
            <c:dLbl>
              <c:idx val="4"/>
              <c:layout>
                <c:manualLayout>
                  <c:x val="0.13858048993875766"/>
                  <c:y val="0.1120465654879826"/>
                </c:manualLayout>
              </c:layout>
              <c:tx>
                <c:rich>
                  <a:bodyPr/>
                  <a:lstStyle/>
                  <a:p>
                    <a:r>
                      <a:rPr lang="tr-TR" dirty="0" smtClean="0"/>
                      <a:t>n=</a:t>
                    </a:r>
                    <a:r>
                      <a:rPr lang="en-US" dirty="0" smtClean="0"/>
                      <a:t>10</a:t>
                    </a:r>
                    <a:r>
                      <a:rPr lang="en-US" dirty="0"/>
                      <a:t>; </a:t>
                    </a:r>
                    <a:r>
                      <a:rPr lang="tr-TR" dirty="0" smtClean="0"/>
                      <a:t>%</a:t>
                    </a:r>
                    <a:r>
                      <a:rPr lang="en-US" dirty="0" smtClean="0"/>
                      <a:t>18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856-40B0-9340-4D1B3F2BED3F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5</c:v>
                </c:pt>
                <c:pt idx="1">
                  <c:v>9</c:v>
                </c:pt>
                <c:pt idx="2">
                  <c:v>23</c:v>
                </c:pt>
                <c:pt idx="3">
                  <c:v>8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856-40B0-9340-4D1B3F2BED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Öğrenci</a:t>
            </a:r>
            <a:r>
              <a:rPr lang="en-US" sz="3200" dirty="0"/>
              <a:t> </a:t>
            </a:r>
            <a:r>
              <a:rPr lang="en-US" sz="3200" dirty="0" err="1"/>
              <a:t>kulüp</a:t>
            </a:r>
            <a:r>
              <a:rPr lang="en-US" sz="3200" dirty="0"/>
              <a:t> </a:t>
            </a:r>
            <a:r>
              <a:rPr lang="en-US" sz="3200" dirty="0" err="1"/>
              <a:t>etkinlikleri</a:t>
            </a:r>
            <a:r>
              <a:rPr lang="en-US" sz="3200" dirty="0"/>
              <a:t> </a:t>
            </a:r>
            <a:r>
              <a:rPr lang="en-US" sz="3200" dirty="0" err="1"/>
              <a:t>yapılmaktadır</a:t>
            </a:r>
            <a:r>
              <a:rPr lang="en-US" sz="3200" dirty="0"/>
              <a:t>.</a:t>
            </a:r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Öğrenci kulüp etkinlikleri yapılmaktadır.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6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4FA-42BA-8C62-AD743DE43CEE}"/>
                </c:ext>
              </c:extLst>
            </c:dLbl>
            <c:dLbl>
              <c:idx val="1"/>
              <c:layout>
                <c:manualLayout>
                  <c:x val="-0.1826866433362497"/>
                  <c:y val="8.5812249724996417E-2"/>
                </c:manualLayout>
              </c:layout>
              <c:tx>
                <c:rich>
                  <a:bodyPr/>
                  <a:lstStyle/>
                  <a:p>
                    <a:r>
                      <a:rPr lang="tr-TR" dirty="0" smtClean="0"/>
                      <a:t>n=</a:t>
                    </a:r>
                    <a:r>
                      <a:rPr lang="en-US" dirty="0" smtClean="0"/>
                      <a:t>5</a:t>
                    </a:r>
                    <a:r>
                      <a:rPr lang="en-US" dirty="0"/>
                      <a:t>; </a:t>
                    </a:r>
                    <a:r>
                      <a:rPr lang="tr-TR" dirty="0" smtClean="0"/>
                      <a:t>%</a:t>
                    </a:r>
                    <a:r>
                      <a:rPr lang="en-US" dirty="0" smtClean="0"/>
                      <a:t>9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4FA-42BA-8C62-AD743DE43CE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24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4FA-42BA-8C62-AD743DE43CE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9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4FA-42BA-8C62-AD743DE43CE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4FA-42BA-8C62-AD743DE43CEE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6</c:v>
                </c:pt>
                <c:pt idx="1">
                  <c:v>5</c:v>
                </c:pt>
                <c:pt idx="2">
                  <c:v>24</c:v>
                </c:pt>
                <c:pt idx="3">
                  <c:v>9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4FA-42BA-8C62-AD743DE43C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800" dirty="0" err="1"/>
              <a:t>Üniversite</a:t>
            </a:r>
            <a:r>
              <a:rPr lang="en-US" sz="2800" dirty="0"/>
              <a:t> </a:t>
            </a:r>
            <a:r>
              <a:rPr lang="en-US" sz="2800" dirty="0" err="1"/>
              <a:t>tarafından</a:t>
            </a:r>
            <a:r>
              <a:rPr lang="en-US" sz="2800" dirty="0"/>
              <a:t> </a:t>
            </a:r>
            <a:r>
              <a:rPr lang="en-US" sz="2800" dirty="0" err="1"/>
              <a:t>kültürel</a:t>
            </a:r>
            <a:r>
              <a:rPr lang="en-US" sz="2800" dirty="0"/>
              <a:t>, </a:t>
            </a:r>
            <a:r>
              <a:rPr lang="en-US" sz="2800" dirty="0" err="1"/>
              <a:t>sportif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sanatsal</a:t>
            </a:r>
            <a:r>
              <a:rPr lang="en-US" sz="2800" dirty="0"/>
              <a:t> </a:t>
            </a:r>
            <a:r>
              <a:rPr lang="en-US" sz="2800" dirty="0" err="1"/>
              <a:t>olanaklar</a:t>
            </a:r>
            <a:r>
              <a:rPr lang="en-US" sz="2800" dirty="0"/>
              <a:t> </a:t>
            </a:r>
            <a:r>
              <a:rPr lang="en-US" sz="2800" dirty="0" err="1"/>
              <a:t>sunulmaktadır</a:t>
            </a:r>
            <a:endParaRPr lang="en-US" sz="28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Üniversite tarafından kültürel, sportif ve sanatsal olanaklar sunulmaktadır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3D2-4F0C-A8FB-FA59DB86E21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4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3D2-4F0C-A8FB-FA59DB86E21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39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3D2-4F0C-A8FB-FA59DB86E21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10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18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3D2-4F0C-A8FB-FA59DB86E21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13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3D2-4F0C-A8FB-FA59DB86E21E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7</c:v>
                </c:pt>
                <c:pt idx="1">
                  <c:v>4</c:v>
                </c:pt>
                <c:pt idx="2">
                  <c:v>22</c:v>
                </c:pt>
                <c:pt idx="3">
                  <c:v>10</c:v>
                </c:pt>
                <c:pt idx="4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3D2-4F0C-A8FB-FA59DB86E2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800" dirty="0" err="1"/>
              <a:t>Merkezi</a:t>
            </a:r>
            <a:r>
              <a:rPr lang="en-US" sz="2800" dirty="0"/>
              <a:t> </a:t>
            </a:r>
            <a:r>
              <a:rPr lang="en-US" sz="2800" dirty="0" err="1"/>
              <a:t>kütüphane</a:t>
            </a:r>
            <a:r>
              <a:rPr lang="en-US" sz="2800" dirty="0"/>
              <a:t> </a:t>
            </a:r>
            <a:r>
              <a:rPr lang="en-US" sz="2800" dirty="0" err="1"/>
              <a:t>fiziki</a:t>
            </a:r>
            <a:r>
              <a:rPr lang="en-US" sz="2800" dirty="0"/>
              <a:t> </a:t>
            </a:r>
            <a:r>
              <a:rPr lang="en-US" sz="2800" dirty="0" err="1"/>
              <a:t>yönden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donanım</a:t>
            </a:r>
            <a:r>
              <a:rPr lang="en-US" sz="2800" dirty="0"/>
              <a:t> </a:t>
            </a:r>
            <a:r>
              <a:rPr lang="en-US" sz="2800" dirty="0" err="1"/>
              <a:t>açısından</a:t>
            </a:r>
            <a:r>
              <a:rPr lang="en-US" sz="2800" dirty="0"/>
              <a:t> </a:t>
            </a:r>
            <a:r>
              <a:rPr lang="en-US" sz="2800" dirty="0" err="1"/>
              <a:t>uygundur</a:t>
            </a:r>
            <a:endParaRPr lang="en-US" sz="28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Merkezi kütüphane fiziki yönden ve donanım açısından uygundur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4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CF4-4236-9027-F79CB4F3064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9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CF4-4236-9027-F79CB4F3064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24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CF4-4236-9027-F79CB4F3064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CF4-4236-9027-F79CB4F3064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CF4-4236-9027-F79CB4F3064E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4</c:v>
                </c:pt>
                <c:pt idx="1">
                  <c:v>9</c:v>
                </c:pt>
                <c:pt idx="2">
                  <c:v>24</c:v>
                </c:pt>
                <c:pt idx="3">
                  <c:v>7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CF4-4236-9027-F79CB4F306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800" dirty="0" err="1"/>
              <a:t>Üniversitede</a:t>
            </a:r>
            <a:r>
              <a:rPr lang="en-US" sz="2800" dirty="0"/>
              <a:t> </a:t>
            </a:r>
            <a:r>
              <a:rPr lang="en-US" sz="2800" dirty="0" err="1"/>
              <a:t>yer</a:t>
            </a:r>
            <a:r>
              <a:rPr lang="en-US" sz="2800" dirty="0"/>
              <a:t> </a:t>
            </a:r>
            <a:r>
              <a:rPr lang="en-US" sz="2800" dirty="0" err="1"/>
              <a:t>alan</a:t>
            </a:r>
            <a:r>
              <a:rPr lang="en-US" sz="2800" dirty="0"/>
              <a:t> </a:t>
            </a:r>
            <a:r>
              <a:rPr lang="en-US" sz="2800" dirty="0" err="1"/>
              <a:t>kantin</a:t>
            </a:r>
            <a:r>
              <a:rPr lang="en-US" sz="2800" dirty="0"/>
              <a:t>, </a:t>
            </a:r>
            <a:r>
              <a:rPr lang="en-US" sz="2800" dirty="0" err="1"/>
              <a:t>kafe</a:t>
            </a:r>
            <a:r>
              <a:rPr lang="en-US" sz="2800" dirty="0"/>
              <a:t>, </a:t>
            </a:r>
            <a:r>
              <a:rPr lang="en-US" sz="2800" dirty="0" err="1"/>
              <a:t>restoran</a:t>
            </a:r>
            <a:r>
              <a:rPr lang="en-US" sz="2800" dirty="0"/>
              <a:t> vb. </a:t>
            </a:r>
            <a:r>
              <a:rPr lang="en-US" sz="2800" dirty="0" err="1"/>
              <a:t>işletmeler</a:t>
            </a:r>
            <a:r>
              <a:rPr lang="en-US" sz="2800" dirty="0"/>
              <a:t> </a:t>
            </a:r>
            <a:r>
              <a:rPr lang="en-US" sz="2800" dirty="0" err="1"/>
              <a:t>kaliteli</a:t>
            </a:r>
            <a:r>
              <a:rPr lang="en-US" sz="2800" dirty="0"/>
              <a:t> </a:t>
            </a:r>
            <a:r>
              <a:rPr lang="en-US" sz="2800" dirty="0" err="1"/>
              <a:t>hizmet</a:t>
            </a:r>
            <a:r>
              <a:rPr lang="en-US" sz="2800" dirty="0"/>
              <a:t> </a:t>
            </a:r>
            <a:r>
              <a:rPr lang="en-US" sz="2800" dirty="0" err="1"/>
              <a:t>sunmaktadır</a:t>
            </a:r>
            <a:endParaRPr lang="en-US" sz="28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Üniversitede yer alan kantin, kafe, restoran vb. işletmeler kaliteli hizmet sunmaktadır</c:v>
                </c:pt>
              </c:strCache>
            </c:strRef>
          </c:tx>
          <c:explosion val="2"/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452-4463-9C0F-71F75E2B94E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52-4463-9C0F-71F75E2B94E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19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34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452-4463-9C0F-71F75E2B94E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10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18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452-4463-9C0F-71F75E2B94E8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8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452-4463-9C0F-71F75E2B94E8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7</c:v>
                </c:pt>
                <c:pt idx="1">
                  <c:v>12</c:v>
                </c:pt>
                <c:pt idx="2">
                  <c:v>19</c:v>
                </c:pt>
                <c:pt idx="3">
                  <c:v>10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452-4463-9C0F-71F75E2B94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Üniversitenin</a:t>
            </a:r>
            <a:r>
              <a:rPr lang="en-US" sz="3200" dirty="0"/>
              <a:t> </a:t>
            </a:r>
            <a:r>
              <a:rPr lang="en-US" sz="3200" dirty="0" err="1"/>
              <a:t>kariyer</a:t>
            </a:r>
            <a:r>
              <a:rPr lang="en-US" sz="3200" dirty="0"/>
              <a:t> </a:t>
            </a:r>
            <a:r>
              <a:rPr lang="en-US" sz="3200" dirty="0" err="1"/>
              <a:t>planlama</a:t>
            </a:r>
            <a:r>
              <a:rPr lang="en-US" sz="3200" dirty="0"/>
              <a:t> </a:t>
            </a:r>
            <a:r>
              <a:rPr lang="en-US" sz="3200" dirty="0" err="1"/>
              <a:t>etkinlikleri</a:t>
            </a:r>
            <a:r>
              <a:rPr lang="en-US" sz="3200" dirty="0"/>
              <a:t> </a:t>
            </a:r>
            <a:r>
              <a:rPr lang="en-US" sz="3200" dirty="0" err="1"/>
              <a:t>yapılmaktadır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Üniversitenin kariyer planlama etkinlikleri yapılmaktadır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951-47A6-A4C1-6791BBE2A65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10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18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951-47A6-A4C1-6791BBE2A651}"/>
                </c:ext>
              </c:extLst>
            </c:dLbl>
            <c:dLbl>
              <c:idx val="2"/>
              <c:layout>
                <c:manualLayout>
                  <c:x val="-0.10717483231262764"/>
                  <c:y val="-0.32411525628801718"/>
                </c:manualLayout>
              </c:layout>
              <c:tx>
                <c:rich>
                  <a:bodyPr/>
                  <a:lstStyle/>
                  <a:p>
                    <a:r>
                      <a:rPr lang="tr-TR" dirty="0" smtClean="0"/>
                      <a:t>n=</a:t>
                    </a:r>
                    <a:r>
                      <a:rPr lang="en-US" dirty="0" smtClean="0"/>
                      <a:t>18</a:t>
                    </a:r>
                    <a:r>
                      <a:rPr lang="en-US" dirty="0"/>
                      <a:t>; </a:t>
                    </a:r>
                    <a:r>
                      <a:rPr lang="tr-TR" dirty="0" smtClean="0"/>
                      <a:t>%</a:t>
                    </a:r>
                    <a:r>
                      <a:rPr lang="en-US" dirty="0" smtClean="0"/>
                      <a:t>32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951-47A6-A4C1-6791BBE2A65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951-47A6-A4C1-6791BBE2A651}"/>
                </c:ext>
              </c:extLst>
            </c:dLbl>
            <c:dLbl>
              <c:idx val="4"/>
              <c:layout>
                <c:manualLayout>
                  <c:x val="0.12013099057062311"/>
                  <c:y val="0.12153815465831071"/>
                </c:manualLayout>
              </c:layout>
              <c:tx>
                <c:rich>
                  <a:bodyPr/>
                  <a:lstStyle/>
                  <a:p>
                    <a:r>
                      <a:rPr lang="tr-TR" dirty="0" smtClean="0"/>
                      <a:t>n=</a:t>
                    </a:r>
                    <a:r>
                      <a:rPr lang="en-US" dirty="0" smtClean="0"/>
                      <a:t>9</a:t>
                    </a:r>
                    <a:r>
                      <a:rPr lang="en-US" dirty="0"/>
                      <a:t>; </a:t>
                    </a:r>
                    <a:r>
                      <a:rPr lang="tr-TR" dirty="0" smtClean="0"/>
                      <a:t>%</a:t>
                    </a:r>
                    <a:r>
                      <a:rPr lang="en-US" dirty="0" smtClean="0"/>
                      <a:t>16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951-47A6-A4C1-6791BBE2A651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7</c:v>
                </c:pt>
                <c:pt idx="1">
                  <c:v>10</c:v>
                </c:pt>
                <c:pt idx="2">
                  <c:v>18</c:v>
                </c:pt>
                <c:pt idx="3">
                  <c:v>12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951-47A6-A4C1-6791BBE2A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800" dirty="0" err="1"/>
              <a:t>Değişim</a:t>
            </a:r>
            <a:r>
              <a:rPr lang="en-US" sz="2800" dirty="0"/>
              <a:t> </a:t>
            </a:r>
            <a:r>
              <a:rPr lang="en-US" sz="2800" dirty="0" err="1"/>
              <a:t>programları</a:t>
            </a:r>
            <a:r>
              <a:rPr lang="en-US" sz="2800" dirty="0"/>
              <a:t> (Erasmus +, </a:t>
            </a:r>
            <a:r>
              <a:rPr lang="en-US" sz="2800" dirty="0" err="1"/>
              <a:t>Farabi</a:t>
            </a:r>
            <a:r>
              <a:rPr lang="en-US" sz="2800" dirty="0"/>
              <a:t>, </a:t>
            </a:r>
            <a:r>
              <a:rPr lang="en-US" sz="2800" dirty="0" err="1"/>
              <a:t>Mevlana</a:t>
            </a:r>
            <a:r>
              <a:rPr lang="en-US" sz="2800" dirty="0"/>
              <a:t>, vb.) </a:t>
            </a:r>
            <a:r>
              <a:rPr lang="en-US" sz="2800" dirty="0" err="1"/>
              <a:t>bilgilendirme</a:t>
            </a:r>
            <a:r>
              <a:rPr lang="en-US" sz="2800" dirty="0"/>
              <a:t> </a:t>
            </a:r>
            <a:r>
              <a:rPr lang="en-US" sz="2800" dirty="0" err="1"/>
              <a:t>yapılmaktadır</a:t>
            </a:r>
            <a:endParaRPr lang="en-US" sz="28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Değişim programları (Erasmus +, Farabi, Mevlana, vb.) bilgilendirme yapılmaktadır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E88-4797-8073-FD53A803470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7;</a:t>
                    </a:r>
                    <a:r>
                      <a:rPr lang="tr-TR" baseline="0" smtClean="0"/>
                      <a:t> %</a:t>
                    </a:r>
                    <a:r>
                      <a:rPr lang="en-US" smtClean="0"/>
                      <a:t>13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88-4797-8073-FD53A8034704}"/>
                </c:ext>
              </c:extLst>
            </c:dLbl>
            <c:dLbl>
              <c:idx val="2"/>
              <c:layout>
                <c:manualLayout>
                  <c:x val="-0.18208977350053465"/>
                  <c:y val="-0.28192262315712208"/>
                </c:manualLayout>
              </c:layout>
              <c:tx>
                <c:rich>
                  <a:bodyPr/>
                  <a:lstStyle/>
                  <a:p>
                    <a:r>
                      <a:rPr lang="tr-TR" dirty="0" smtClean="0"/>
                      <a:t>n=</a:t>
                    </a:r>
                    <a:r>
                      <a:rPr lang="en-US" dirty="0" smtClean="0"/>
                      <a:t>16</a:t>
                    </a:r>
                    <a:r>
                      <a:rPr lang="en-US" dirty="0"/>
                      <a:t>; </a:t>
                    </a:r>
                    <a:r>
                      <a:rPr lang="tr-TR" dirty="0" smtClean="0"/>
                      <a:t>%</a:t>
                    </a:r>
                    <a:r>
                      <a:rPr lang="en-US" dirty="0" smtClean="0"/>
                      <a:t>29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E88-4797-8073-FD53A803470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E88-4797-8073-FD53A803470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14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E88-4797-8073-FD53A8034704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7</c:v>
                </c:pt>
                <c:pt idx="1">
                  <c:v>7</c:v>
                </c:pt>
                <c:pt idx="2">
                  <c:v>16</c:v>
                </c:pt>
                <c:pt idx="3">
                  <c:v>11</c:v>
                </c:pt>
                <c:pt idx="4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E88-4797-8073-FD53A80347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800" dirty="0" err="1"/>
              <a:t>Üniversitenin</a:t>
            </a:r>
            <a:r>
              <a:rPr lang="en-US" sz="2800" dirty="0"/>
              <a:t> </a:t>
            </a:r>
            <a:r>
              <a:rPr lang="en-US" sz="2800" dirty="0" err="1"/>
              <a:t>özel</a:t>
            </a:r>
            <a:r>
              <a:rPr lang="en-US" sz="2800" dirty="0"/>
              <a:t> </a:t>
            </a:r>
            <a:r>
              <a:rPr lang="en-US" sz="2800" dirty="0" err="1"/>
              <a:t>gereksinimli</a:t>
            </a:r>
            <a:r>
              <a:rPr lang="en-US" sz="2800" dirty="0"/>
              <a:t> </a:t>
            </a:r>
            <a:r>
              <a:rPr lang="en-US" sz="2800" dirty="0" err="1"/>
              <a:t>bireyler</a:t>
            </a:r>
            <a:r>
              <a:rPr lang="en-US" sz="2800" dirty="0"/>
              <a:t> </a:t>
            </a:r>
            <a:r>
              <a:rPr lang="en-US" sz="2800" dirty="0" err="1"/>
              <a:t>açısından</a:t>
            </a:r>
            <a:r>
              <a:rPr lang="en-US" sz="2800" dirty="0"/>
              <a:t> </a:t>
            </a:r>
            <a:r>
              <a:rPr lang="en-US" sz="2800" dirty="0" err="1"/>
              <a:t>erişilebilirliği</a:t>
            </a:r>
            <a:r>
              <a:rPr lang="en-US" sz="2800" dirty="0"/>
              <a:t> </a:t>
            </a:r>
            <a:r>
              <a:rPr lang="en-US" sz="2800" dirty="0" err="1"/>
              <a:t>uygundur</a:t>
            </a:r>
            <a:endParaRPr lang="en-US" sz="28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Üniversitenin özel gereksinimli bireyler açısından erişilebilirliği uygundur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4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8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F95-4C42-8631-667112B1E18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6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F95-4C42-8631-667112B1E18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41</a:t>
                    </a:r>
                    <a:endParaRPr lang="tr-TR" smtClean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F95-4C42-8631-667112B1E18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F95-4C42-8631-667112B1E18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F95-4C42-8631-667112B1E18E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4</c:v>
                </c:pt>
                <c:pt idx="1">
                  <c:v>6</c:v>
                </c:pt>
                <c:pt idx="2">
                  <c:v>22</c:v>
                </c:pt>
                <c:pt idx="3">
                  <c:v>11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F95-4C42-8631-667112B1E1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Topluma</a:t>
            </a:r>
            <a:r>
              <a:rPr lang="en-US" sz="3200" dirty="0"/>
              <a:t> </a:t>
            </a:r>
            <a:r>
              <a:rPr lang="en-US" sz="3200" dirty="0" err="1"/>
              <a:t>hizmet</a:t>
            </a:r>
            <a:r>
              <a:rPr lang="en-US" sz="3200" dirty="0"/>
              <a:t> </a:t>
            </a:r>
            <a:r>
              <a:rPr lang="en-US" sz="3200" dirty="0" err="1"/>
              <a:t>uygulamaları</a:t>
            </a:r>
            <a:r>
              <a:rPr lang="en-US" sz="3200" dirty="0"/>
              <a:t> </a:t>
            </a:r>
            <a:r>
              <a:rPr lang="en-US" sz="3200" dirty="0" err="1"/>
              <a:t>yapılmaktadır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Topluma hizmet uygulamaları yapılmaktadır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DCA-489B-ABD3-55EFEB77C0C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DCA-489B-ABD3-55EFEB77C0C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20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38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DCA-489B-ABD3-55EFEB77C0C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9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DCA-489B-ABD3-55EFEB77C0C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DCA-489B-ABD3-55EFEB77C0C6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7</c:v>
                </c:pt>
                <c:pt idx="1">
                  <c:v>5</c:v>
                </c:pt>
                <c:pt idx="2">
                  <c:v>20</c:v>
                </c:pt>
                <c:pt idx="3">
                  <c:v>9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DCA-489B-ABD3-55EFEB77C0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Üniversite</a:t>
            </a:r>
            <a:r>
              <a:rPr lang="en-US" sz="3200" dirty="0"/>
              <a:t> </a:t>
            </a:r>
            <a:r>
              <a:rPr lang="en-US" sz="3200" dirty="0" err="1"/>
              <a:t>içi</a:t>
            </a:r>
            <a:r>
              <a:rPr lang="en-US" sz="3200" dirty="0"/>
              <a:t> </a:t>
            </a:r>
            <a:r>
              <a:rPr lang="en-US" sz="3200" dirty="0" err="1"/>
              <a:t>huzur</a:t>
            </a:r>
            <a:r>
              <a:rPr lang="en-US" sz="3200" dirty="0"/>
              <a:t> </a:t>
            </a:r>
            <a:r>
              <a:rPr lang="en-US" sz="3200" dirty="0" err="1"/>
              <a:t>ve</a:t>
            </a:r>
            <a:r>
              <a:rPr lang="en-US" sz="3200" dirty="0"/>
              <a:t> </a:t>
            </a:r>
            <a:r>
              <a:rPr lang="en-US" sz="3200" dirty="0" err="1"/>
              <a:t>güven</a:t>
            </a:r>
            <a:r>
              <a:rPr lang="en-US" sz="3200" dirty="0"/>
              <a:t> </a:t>
            </a:r>
            <a:r>
              <a:rPr lang="en-US" sz="3200" dirty="0" err="1"/>
              <a:t>hizmetleri</a:t>
            </a:r>
            <a:r>
              <a:rPr lang="en-US" sz="3200" dirty="0"/>
              <a:t> </a:t>
            </a:r>
            <a:r>
              <a:rPr lang="en-US" sz="3200" dirty="0" err="1"/>
              <a:t>uygundur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Üniversite içi huzur ve güven hizmetleri uygundur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94A-4082-8D1D-A8C9F654EB0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13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94A-4082-8D1D-A8C9F654EB0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32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94A-4082-8D1D-A8C9F654EB0A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94A-4082-8D1D-A8C9F654EB0A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94A-4082-8D1D-A8C9F654EB0A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5</c:v>
                </c:pt>
                <c:pt idx="1">
                  <c:v>13</c:v>
                </c:pt>
                <c:pt idx="2">
                  <c:v>17</c:v>
                </c:pt>
                <c:pt idx="3">
                  <c:v>7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94A-4082-8D1D-A8C9F654EB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Kimya </a:t>
            </a:r>
            <a:r>
              <a:rPr lang="tr-TR" dirty="0" smtClean="0"/>
              <a:t>2023-2024 </a:t>
            </a:r>
            <a:r>
              <a:rPr lang="tr-TR" dirty="0"/>
              <a:t>B</a:t>
            </a:r>
            <a:r>
              <a:rPr lang="tr-TR" dirty="0" smtClean="0"/>
              <a:t>ahar </a:t>
            </a:r>
            <a:r>
              <a:rPr lang="tr-TR" dirty="0"/>
              <a:t>D</a:t>
            </a:r>
            <a:r>
              <a:rPr lang="tr-TR" dirty="0" smtClean="0"/>
              <a:t>önemi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74906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2119084"/>
              </p:ext>
            </p:extLst>
          </p:nvPr>
        </p:nvGraphicFramePr>
        <p:xfrm>
          <a:off x="457200" y="333375"/>
          <a:ext cx="8229600" cy="5792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3271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8152779"/>
              </p:ext>
            </p:extLst>
          </p:nvPr>
        </p:nvGraphicFramePr>
        <p:xfrm>
          <a:off x="457200" y="333375"/>
          <a:ext cx="8229600" cy="5792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83611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0381050"/>
              </p:ext>
            </p:extLst>
          </p:nvPr>
        </p:nvGraphicFramePr>
        <p:xfrm>
          <a:off x="457200" y="333375"/>
          <a:ext cx="8229600" cy="5792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20867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4139260"/>
              </p:ext>
            </p:extLst>
          </p:nvPr>
        </p:nvGraphicFramePr>
        <p:xfrm>
          <a:off x="457200" y="476250"/>
          <a:ext cx="8229600" cy="5649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18341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0326453"/>
              </p:ext>
            </p:extLst>
          </p:nvPr>
        </p:nvGraphicFramePr>
        <p:xfrm>
          <a:off x="457200" y="404813"/>
          <a:ext cx="8229600" cy="572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03185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710325"/>
              </p:ext>
            </p:extLst>
          </p:nvPr>
        </p:nvGraphicFramePr>
        <p:xfrm>
          <a:off x="457200" y="404813"/>
          <a:ext cx="8229600" cy="572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38712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0501072"/>
              </p:ext>
            </p:extLst>
          </p:nvPr>
        </p:nvGraphicFramePr>
        <p:xfrm>
          <a:off x="457200" y="260350"/>
          <a:ext cx="8229600" cy="5865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43430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6272698"/>
              </p:ext>
            </p:extLst>
          </p:nvPr>
        </p:nvGraphicFramePr>
        <p:xfrm>
          <a:off x="457200" y="404813"/>
          <a:ext cx="8229600" cy="572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9583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4451695"/>
              </p:ext>
            </p:extLst>
          </p:nvPr>
        </p:nvGraphicFramePr>
        <p:xfrm>
          <a:off x="457200" y="404813"/>
          <a:ext cx="8229600" cy="572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43695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931705"/>
              </p:ext>
            </p:extLst>
          </p:nvPr>
        </p:nvGraphicFramePr>
        <p:xfrm>
          <a:off x="457200" y="333375"/>
          <a:ext cx="8229600" cy="5792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85619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2104602"/>
              </p:ext>
            </p:extLst>
          </p:nvPr>
        </p:nvGraphicFramePr>
        <p:xfrm>
          <a:off x="539552" y="404664"/>
          <a:ext cx="8229600" cy="5749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30710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0556039"/>
              </p:ext>
            </p:extLst>
          </p:nvPr>
        </p:nvGraphicFramePr>
        <p:xfrm>
          <a:off x="457200" y="404813"/>
          <a:ext cx="8229600" cy="572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927870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6646889"/>
              </p:ext>
            </p:extLst>
          </p:nvPr>
        </p:nvGraphicFramePr>
        <p:xfrm>
          <a:off x="457200" y="333375"/>
          <a:ext cx="8229600" cy="5792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593598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1062538"/>
              </p:ext>
            </p:extLst>
          </p:nvPr>
        </p:nvGraphicFramePr>
        <p:xfrm>
          <a:off x="457200" y="333375"/>
          <a:ext cx="8229600" cy="5792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118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581547"/>
              </p:ext>
            </p:extLst>
          </p:nvPr>
        </p:nvGraphicFramePr>
        <p:xfrm>
          <a:off x="457200" y="476250"/>
          <a:ext cx="8229600" cy="5649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65645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7559479"/>
              </p:ext>
            </p:extLst>
          </p:nvPr>
        </p:nvGraphicFramePr>
        <p:xfrm>
          <a:off x="457200" y="404813"/>
          <a:ext cx="8229600" cy="572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14169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6071263"/>
              </p:ext>
            </p:extLst>
          </p:nvPr>
        </p:nvGraphicFramePr>
        <p:xfrm>
          <a:off x="457200" y="333375"/>
          <a:ext cx="8229600" cy="5792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909763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0051937"/>
              </p:ext>
            </p:extLst>
          </p:nvPr>
        </p:nvGraphicFramePr>
        <p:xfrm>
          <a:off x="457200" y="333375"/>
          <a:ext cx="8229600" cy="5792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842167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828305"/>
              </p:ext>
            </p:extLst>
          </p:nvPr>
        </p:nvGraphicFramePr>
        <p:xfrm>
          <a:off x="457200" y="404813"/>
          <a:ext cx="8229600" cy="572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59394825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575</Words>
  <Application>Microsoft Office PowerPoint</Application>
  <PresentationFormat>Ekran Gösterisi (4:3)</PresentationFormat>
  <Paragraphs>110</Paragraphs>
  <Slides>20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3" baseType="lpstr">
      <vt:lpstr>Arial</vt:lpstr>
      <vt:lpstr>Calibri</vt:lpstr>
      <vt:lpstr>Ofis Teması</vt:lpstr>
      <vt:lpstr>Kimya 2023-2024 Bahar Dönemi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Kimya 23-24 bahar dönemi</dc:title>
  <dc:creator>ANIL</dc:creator>
  <cp:lastModifiedBy>hp</cp:lastModifiedBy>
  <cp:revision>8</cp:revision>
  <dcterms:created xsi:type="dcterms:W3CDTF">2024-06-07T10:00:33Z</dcterms:created>
  <dcterms:modified xsi:type="dcterms:W3CDTF">2024-06-11T07:48:42Z</dcterms:modified>
</cp:coreProperties>
</file>