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1"/>
  </p:sldMasterIdLst>
  <p:notesMasterIdLst>
    <p:notesMasterId r:id="rId14"/>
  </p:notesMasterIdLst>
  <p:sldIdLst>
    <p:sldId id="256" r:id="rId2"/>
    <p:sldId id="261" r:id="rId3"/>
    <p:sldId id="257" r:id="rId4"/>
    <p:sldId id="260" r:id="rId5"/>
    <p:sldId id="262" r:id="rId6"/>
    <p:sldId id="258" r:id="rId7"/>
    <p:sldId id="259"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rzal" initials="M" lastIdx="1" clrIdx="0">
    <p:extLst>
      <p:ext uri="{19B8F6BF-5375-455C-9EA6-DF929625EA0E}">
        <p15:presenceInfo xmlns:p15="http://schemas.microsoft.com/office/powerpoint/2012/main" userId="66add82ce34397e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2-27T21:06:32.328" idx="1">
    <p:pos x="10" y="10"/>
    <p:text/>
    <p:extLst>
      <p:ext uri="{C676402C-5697-4E1C-873F-D02D1690AC5C}">
        <p15:threadingInfo xmlns:p15="http://schemas.microsoft.com/office/powerpoint/2012/main" timeZoneBias="-1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552616-D2FB-497C-AE5D-CF2178273A0B}" type="datetimeFigureOut">
              <a:rPr lang="tr-TR" smtClean="0"/>
              <a:t>09.09.2026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459E6D-E80A-47FB-B3E0-F4A0BD9EFAE6}" type="slidenum">
              <a:rPr lang="tr-TR" smtClean="0"/>
              <a:t>‹#›</a:t>
            </a:fld>
            <a:endParaRPr lang="tr-TR"/>
          </a:p>
        </p:txBody>
      </p:sp>
    </p:spTree>
    <p:extLst>
      <p:ext uri="{BB962C8B-B14F-4D97-AF65-F5344CB8AC3E}">
        <p14:creationId xmlns:p14="http://schemas.microsoft.com/office/powerpoint/2010/main" val="3305377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latin typeface="Cambria" panose="02040503050406030204" pitchFamily="18" charset="0"/>
              <a:ea typeface="Cambria" panose="02040503050406030204" pitchFamily="18" charset="0"/>
            </a:endParaRPr>
          </a:p>
        </p:txBody>
      </p:sp>
      <p:sp>
        <p:nvSpPr>
          <p:cNvPr id="4" name="Slayt Numarası Yer Tutucusu 3"/>
          <p:cNvSpPr>
            <a:spLocks noGrp="1"/>
          </p:cNvSpPr>
          <p:nvPr>
            <p:ph type="sldNum" sz="quarter" idx="10"/>
          </p:nvPr>
        </p:nvSpPr>
        <p:spPr/>
        <p:txBody>
          <a:bodyPr/>
          <a:lstStyle/>
          <a:p>
            <a:fld id="{FF459E6D-E80A-47FB-B3E0-F4A0BD9EFAE6}" type="slidenum">
              <a:rPr lang="tr-TR" smtClean="0"/>
              <a:t>7</a:t>
            </a:fld>
            <a:endParaRPr lang="tr-TR"/>
          </a:p>
        </p:txBody>
      </p:sp>
    </p:spTree>
    <p:extLst>
      <p:ext uri="{BB962C8B-B14F-4D97-AF65-F5344CB8AC3E}">
        <p14:creationId xmlns:p14="http://schemas.microsoft.com/office/powerpoint/2010/main" val="1158203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433917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1800423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2182412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16DFA86B-352B-4AFB-831A-77D8ECA74D1A}" type="datetimeFigureOut">
              <a:rPr lang="tr-TR" smtClean="0"/>
              <a:t>09.09.2026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198566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6DFA86B-352B-4AFB-831A-77D8ECA74D1A}" type="datetimeFigureOut">
              <a:rPr lang="tr-TR" smtClean="0"/>
              <a:t>09.09.2026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72020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16DFA86B-352B-4AFB-831A-77D8ECA74D1A}" type="datetimeFigureOut">
              <a:rPr lang="tr-TR" smtClean="0"/>
              <a:t>09.09.2026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61314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DFA86B-352B-4AFB-831A-77D8ECA74D1A}" type="datetimeFigureOut">
              <a:rPr lang="tr-TR" smtClean="0"/>
              <a:t>09.09.2026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979244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6DFA86B-352B-4AFB-831A-77D8ECA74D1A}" type="datetimeFigureOut">
              <a:rPr lang="tr-TR" smtClean="0"/>
              <a:t>09.09.2026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180287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16DFA86B-352B-4AFB-831A-77D8ECA74D1A}" type="datetimeFigureOut">
              <a:rPr lang="tr-TR" smtClean="0"/>
              <a:t>09.09.2026</a:t>
            </a:fld>
            <a:endParaRPr lang="tr-TR"/>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2276771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3041915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17793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34383745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252565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411780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13311172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6DFA86B-352B-4AFB-831A-77D8ECA74D1A}" type="datetimeFigureOut">
              <a:rPr lang="tr-TR" smtClean="0"/>
              <a:t>09.09.2026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E4A2B5-B572-40B1-B975-501384892095}" type="slidenum">
              <a:rPr lang="tr-TR" smtClean="0"/>
              <a:t>‹#›</a:t>
            </a:fld>
            <a:endParaRPr lang="tr-TR"/>
          </a:p>
        </p:txBody>
      </p:sp>
    </p:spTree>
    <p:extLst>
      <p:ext uri="{BB962C8B-B14F-4D97-AF65-F5344CB8AC3E}">
        <p14:creationId xmlns:p14="http://schemas.microsoft.com/office/powerpoint/2010/main" val="4018910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DFA86B-352B-4AFB-831A-77D8ECA74D1A}" type="datetimeFigureOut">
              <a:rPr lang="tr-TR" smtClean="0"/>
              <a:t>09.09.2026</a:t>
            </a:fld>
            <a:endParaRPr lang="tr-T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8E4A2B5-B572-40B1-B975-501384892095}" type="slidenum">
              <a:rPr lang="tr-TR" smtClean="0"/>
              <a:t>‹#›</a:t>
            </a:fld>
            <a:endParaRPr lang="tr-TR"/>
          </a:p>
        </p:txBody>
      </p:sp>
    </p:spTree>
    <p:extLst>
      <p:ext uri="{BB962C8B-B14F-4D97-AF65-F5344CB8AC3E}">
        <p14:creationId xmlns:p14="http://schemas.microsoft.com/office/powerpoint/2010/main" val="825745461"/>
      </p:ext>
    </p:extLst>
  </p:cSld>
  <p:clrMap bg1="dk1" tx1="lt1" bg2="dk2" tx2="lt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a:t>HASTA HAKLARI VE HASTA MAHREMİYETİ</a:t>
            </a:r>
          </a:p>
        </p:txBody>
      </p:sp>
    </p:spTree>
    <p:extLst>
      <p:ext uri="{BB962C8B-B14F-4D97-AF65-F5344CB8AC3E}">
        <p14:creationId xmlns:p14="http://schemas.microsoft.com/office/powerpoint/2010/main" val="2473621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40000" lnSpcReduction="20000"/>
          </a:bodyPr>
          <a:lstStyle/>
          <a:p>
            <a:r>
              <a:rPr lang="tr-TR" dirty="0"/>
              <a:t>1: Hasta, tıbbi işlem öncesinde tedavi hakkında bilgilendirilmelidir.</a:t>
            </a:r>
            <a:br>
              <a:rPr lang="tr-TR" dirty="0"/>
            </a:br>
            <a:r>
              <a:rPr lang="tr-TR" dirty="0"/>
              <a:t>Doğru ( )  Yanlış ( )</a:t>
            </a:r>
          </a:p>
          <a:p>
            <a:r>
              <a:rPr lang="tr-TR" dirty="0"/>
              <a:t>2: Diş hekimi, hastanın tıbbi kayıtlarını istediği gibi paylaşabilir.</a:t>
            </a:r>
            <a:br>
              <a:rPr lang="tr-TR" dirty="0"/>
            </a:br>
            <a:r>
              <a:rPr lang="tr-TR" dirty="0"/>
              <a:t>Doğru ( )  Yanlış ( ) </a:t>
            </a:r>
          </a:p>
          <a:p>
            <a:r>
              <a:rPr lang="tr-TR" dirty="0"/>
              <a:t>3: Hasta, tedaviyi reddetme hakkına sahiptir.</a:t>
            </a:r>
          </a:p>
          <a:p>
            <a:r>
              <a:rPr lang="tr-TR" dirty="0"/>
              <a:t>Doğru ( )  Yanlış ( )</a:t>
            </a:r>
          </a:p>
          <a:p>
            <a:br>
              <a:rPr lang="tr-TR" dirty="0"/>
            </a:br>
            <a:r>
              <a:rPr lang="tr-TR" dirty="0"/>
              <a:t>4: Diş hekimi, hastasının mahremiyetini ihlal edebilir.</a:t>
            </a:r>
          </a:p>
          <a:p>
            <a:r>
              <a:rPr lang="tr-TR" dirty="0"/>
              <a:t>Doğru ( )  Yanlış ( )</a:t>
            </a:r>
          </a:p>
          <a:p>
            <a:r>
              <a:rPr lang="tr-TR" dirty="0"/>
              <a:t>5: Diş hekimleri, hastaların gizlilik hakkını ihlal edemez.</a:t>
            </a:r>
            <a:br>
              <a:rPr lang="tr-TR" dirty="0"/>
            </a:br>
            <a:r>
              <a:rPr lang="tr-TR" dirty="0"/>
              <a:t>Doğru ( )  Yanlış ( )</a:t>
            </a:r>
          </a:p>
          <a:p>
            <a:r>
              <a:rPr lang="tr-TR" dirty="0"/>
              <a:t>6: Hasta, tıbbi işlemler sırasında kişisel dokunulmazlık hakkına sahiptir.</a:t>
            </a:r>
            <a:br>
              <a:rPr lang="tr-TR" dirty="0"/>
            </a:br>
            <a:r>
              <a:rPr lang="tr-TR" dirty="0"/>
              <a:t>Doğru ( )  Yanlış ( )</a:t>
            </a:r>
          </a:p>
          <a:p>
            <a:r>
              <a:rPr lang="tr-TR" dirty="0"/>
              <a:t>7: Sağlık hizmetine erişim hakkı, sadece belirli koşulları sağlayan kişiler için geçerlidir.</a:t>
            </a:r>
            <a:br>
              <a:rPr lang="tr-TR" dirty="0"/>
            </a:br>
            <a:r>
              <a:rPr lang="tr-TR" dirty="0"/>
              <a:t>Doğru ( )  Yanlış ( )</a:t>
            </a:r>
          </a:p>
          <a:p>
            <a:r>
              <a:rPr lang="tr-TR" dirty="0"/>
              <a:t>8: Hasta, tedaviye rıza göstermek zorundadır.</a:t>
            </a:r>
          </a:p>
          <a:p>
            <a:r>
              <a:rPr lang="tr-TR" dirty="0"/>
              <a:t>Doğru ( )  Yanlış ( )</a:t>
            </a:r>
          </a:p>
          <a:p>
            <a:r>
              <a:rPr lang="tr-TR" dirty="0"/>
              <a:t>9: Diş hekimi, tedavi sırasında gerektiği gibi bilgi vermek zorunda değildir.</a:t>
            </a:r>
            <a:br>
              <a:rPr lang="tr-TR" dirty="0"/>
            </a:br>
            <a:r>
              <a:rPr lang="tr-TR" dirty="0"/>
              <a:t>Doğru ( )  Yanlış ( )</a:t>
            </a:r>
          </a:p>
          <a:p>
            <a:r>
              <a:rPr lang="tr-TR" dirty="0"/>
              <a:t>10: Hasta, tıbbi işlem öncesinde alternatif tedavi seçeneklerini bilmek zorundadır.</a:t>
            </a:r>
            <a:br>
              <a:rPr lang="tr-TR" dirty="0"/>
            </a:br>
            <a:r>
              <a:rPr lang="tr-TR" dirty="0"/>
              <a:t>Doğru ( )  Yanlış ( )</a:t>
            </a:r>
            <a:br>
              <a:rPr lang="tr-TR" dirty="0"/>
            </a:br>
            <a:br>
              <a:rPr lang="tr-TR" dirty="0"/>
            </a:br>
            <a:endParaRPr lang="tr-TR" dirty="0"/>
          </a:p>
        </p:txBody>
      </p:sp>
    </p:spTree>
    <p:extLst>
      <p:ext uri="{BB962C8B-B14F-4D97-AF65-F5344CB8AC3E}">
        <p14:creationId xmlns:p14="http://schemas.microsoft.com/office/powerpoint/2010/main" val="1463093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HASTA HAKLARI</a:t>
            </a:r>
          </a:p>
        </p:txBody>
      </p:sp>
      <p:sp>
        <p:nvSpPr>
          <p:cNvPr id="3" name="İçerik Yer Tutucusu 2"/>
          <p:cNvSpPr>
            <a:spLocks noGrp="1"/>
          </p:cNvSpPr>
          <p:nvPr>
            <p:ph idx="1"/>
          </p:nvPr>
        </p:nvSpPr>
        <p:spPr>
          <a:xfrm>
            <a:off x="677334" y="1435609"/>
            <a:ext cx="8596668" cy="4605754"/>
          </a:xfrm>
        </p:spPr>
        <p:txBody>
          <a:bodyPr>
            <a:normAutofit fontScale="85000" lnSpcReduction="20000"/>
          </a:bodyPr>
          <a:lstStyle/>
          <a:p>
            <a:r>
              <a:rPr lang="tr-TR" sz="1900" b="1" dirty="0">
                <a:latin typeface="Cambria" panose="02040503050406030204" pitchFamily="18" charset="0"/>
                <a:ea typeface="Cambria" panose="02040503050406030204" pitchFamily="18" charset="0"/>
              </a:rPr>
              <a:t>Tedaviyi Reddetme ve Durdurma M.25</a:t>
            </a:r>
          </a:p>
          <a:p>
            <a:r>
              <a:rPr lang="tr-TR" sz="1900" b="1" dirty="0">
                <a:latin typeface="Cambria" panose="02040503050406030204" pitchFamily="18" charset="0"/>
                <a:ea typeface="Cambria" panose="02040503050406030204" pitchFamily="18" charset="0"/>
              </a:rPr>
              <a:t>Rıza Olmaksızın Tıbbi Ameliyeye Tabi TutulmamaM.22</a:t>
            </a:r>
          </a:p>
          <a:p>
            <a:r>
              <a:rPr lang="tr-TR" sz="1900" b="1" dirty="0">
                <a:latin typeface="Cambria" panose="02040503050406030204" pitchFamily="18" charset="0"/>
                <a:ea typeface="Cambria" panose="02040503050406030204" pitchFamily="18" charset="0"/>
              </a:rPr>
              <a:t>Bilgilerin Gizli Tutulması M.23</a:t>
            </a:r>
          </a:p>
          <a:p>
            <a:r>
              <a:rPr lang="tr-TR" sz="1900" b="1" dirty="0">
                <a:latin typeface="Cambria" panose="02040503050406030204" pitchFamily="18" charset="0"/>
                <a:ea typeface="Cambria" panose="02040503050406030204" pitchFamily="18" charset="0"/>
              </a:rPr>
              <a:t>Sağlık Durumu İle İlgili Bilgi Alma Hakkı</a:t>
            </a:r>
          </a:p>
          <a:p>
            <a:r>
              <a:rPr lang="tr-TR" sz="1900" b="1" dirty="0">
                <a:latin typeface="Cambria" panose="02040503050406030204" pitchFamily="18" charset="0"/>
                <a:ea typeface="Cambria" panose="02040503050406030204" pitchFamily="18" charset="0"/>
              </a:rPr>
              <a:t>SAĞLIK HİZMETLERİNDEN FAYDALANMA HAKKI</a:t>
            </a:r>
            <a:endParaRPr lang="tr-TR" sz="1900" dirty="0">
              <a:latin typeface="Cambria" panose="02040503050406030204" pitchFamily="18" charset="0"/>
              <a:ea typeface="Cambria" panose="02040503050406030204" pitchFamily="18" charset="0"/>
            </a:endParaRPr>
          </a:p>
          <a:p>
            <a:r>
              <a:rPr lang="tr-TR" sz="1900" b="1" dirty="0">
                <a:latin typeface="Cambria" panose="02040503050406030204" pitchFamily="18" charset="0"/>
                <a:ea typeface="Cambria" panose="02040503050406030204" pitchFamily="18" charset="0"/>
              </a:rPr>
              <a:t>Adalet ve Hakkaniyete Uygun Olarak Faydalanma m.6</a:t>
            </a:r>
          </a:p>
          <a:p>
            <a:r>
              <a:rPr lang="tr-TR" sz="1900" b="1" dirty="0">
                <a:latin typeface="Cambria" panose="02040503050406030204" pitchFamily="18" charset="0"/>
                <a:ea typeface="Cambria" panose="02040503050406030204" pitchFamily="18" charset="0"/>
              </a:rPr>
              <a:t>Bilgi İsteme m.7</a:t>
            </a:r>
            <a:endParaRPr lang="tr-TR" sz="1900" dirty="0">
              <a:latin typeface="Cambria" panose="02040503050406030204" pitchFamily="18" charset="0"/>
              <a:ea typeface="Cambria" panose="02040503050406030204" pitchFamily="18" charset="0"/>
            </a:endParaRPr>
          </a:p>
          <a:p>
            <a:r>
              <a:rPr lang="tr-TR" sz="1900" b="1" dirty="0">
                <a:latin typeface="Cambria" panose="02040503050406030204" pitchFamily="18" charset="0"/>
                <a:ea typeface="Cambria" panose="02040503050406030204" pitchFamily="18" charset="0"/>
              </a:rPr>
              <a:t>Sağlık Kuruluşunu Seçme ve Değiştirme m.8</a:t>
            </a:r>
          </a:p>
          <a:p>
            <a:r>
              <a:rPr lang="tr-TR" sz="1900" b="1" dirty="0">
                <a:latin typeface="Cambria" panose="02040503050406030204" pitchFamily="18" charset="0"/>
                <a:ea typeface="Cambria" panose="02040503050406030204" pitchFamily="18" charset="0"/>
              </a:rPr>
              <a:t>Personeli Tanıma, Seçme ve Değiştirme m.9</a:t>
            </a:r>
          </a:p>
          <a:p>
            <a:r>
              <a:rPr lang="tr-TR" sz="1900" b="1" dirty="0">
                <a:latin typeface="Cambria" panose="02040503050406030204" pitchFamily="18" charset="0"/>
                <a:ea typeface="Cambria" panose="02040503050406030204" pitchFamily="18" charset="0"/>
              </a:rPr>
              <a:t>Öncelik Sırasının Belirlenmesini İsteme m.10</a:t>
            </a:r>
          </a:p>
          <a:p>
            <a:r>
              <a:rPr lang="tr-TR" sz="1900" b="1" dirty="0">
                <a:latin typeface="Cambria" panose="02040503050406030204" pitchFamily="18" charset="0"/>
                <a:ea typeface="Cambria" panose="02040503050406030204" pitchFamily="18" charset="0"/>
              </a:rPr>
              <a:t>Tıbbi Gereklere Uygun Teşhis, Tedavi ve Bakım m.11</a:t>
            </a:r>
          </a:p>
          <a:p>
            <a:r>
              <a:rPr lang="tr-TR" sz="1900" b="1" dirty="0">
                <a:latin typeface="Cambria" panose="02040503050406030204" pitchFamily="18" charset="0"/>
                <a:ea typeface="Cambria" panose="02040503050406030204" pitchFamily="18" charset="0"/>
              </a:rPr>
              <a:t>Kayıtları İnceleme m.16</a:t>
            </a:r>
          </a:p>
          <a:p>
            <a:r>
              <a:rPr lang="tr-TR" sz="1900" b="1" dirty="0">
                <a:latin typeface="Cambria" panose="02040503050406030204" pitchFamily="18" charset="0"/>
                <a:ea typeface="Cambria" panose="02040503050406030204" pitchFamily="18" charset="0"/>
              </a:rPr>
              <a:t>Kayıtların Düzeltilmesini İsteme m17</a:t>
            </a:r>
          </a:p>
          <a:p>
            <a:r>
              <a:rPr lang="tr-TR" sz="1900" b="1" dirty="0">
                <a:latin typeface="Cambria" panose="02040503050406030204" pitchFamily="18" charset="0"/>
                <a:ea typeface="Cambria" panose="02040503050406030204" pitchFamily="18" charset="0"/>
              </a:rPr>
              <a:t>Bilgi Verilmesini Yasaklama m.20</a:t>
            </a:r>
            <a:endParaRPr lang="tr-TR" sz="1900" dirty="0">
              <a:latin typeface="Cambria" panose="02040503050406030204" pitchFamily="18" charset="0"/>
              <a:ea typeface="Cambria" panose="02040503050406030204" pitchFamily="18" charset="0"/>
            </a:endParaRPr>
          </a:p>
          <a:p>
            <a:endParaRPr lang="tr-TR" dirty="0"/>
          </a:p>
        </p:txBody>
      </p:sp>
      <p:sp>
        <p:nvSpPr>
          <p:cNvPr id="5" name="Yuvarlatılmış Dikdörtgen 4"/>
          <p:cNvSpPr/>
          <p:nvPr/>
        </p:nvSpPr>
        <p:spPr>
          <a:xfrm>
            <a:off x="9777984" y="1435609"/>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Hasta, tıbbi işlem öncesinde tedavi hakkında bilgilendirilmelidir.</a:t>
            </a:r>
          </a:p>
        </p:txBody>
      </p:sp>
    </p:spTree>
    <p:extLst>
      <p:ext uri="{BB962C8B-B14F-4D97-AF65-F5344CB8AC3E}">
        <p14:creationId xmlns:p14="http://schemas.microsoft.com/office/powerpoint/2010/main" val="3465423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MAHREMİYET</a:t>
            </a:r>
          </a:p>
        </p:txBody>
      </p:sp>
      <p:sp>
        <p:nvSpPr>
          <p:cNvPr id="3" name="İçerik Yer Tutucusu 2"/>
          <p:cNvSpPr>
            <a:spLocks noGrp="1"/>
          </p:cNvSpPr>
          <p:nvPr>
            <p:ph idx="1"/>
          </p:nvPr>
        </p:nvSpPr>
        <p:spPr>
          <a:xfrm>
            <a:off x="677334" y="1636775"/>
            <a:ext cx="8596668" cy="4404587"/>
          </a:xfrm>
        </p:spPr>
        <p:txBody>
          <a:bodyPr/>
          <a:lstStyle/>
          <a:p>
            <a:pPr marL="109538" indent="0" algn="just" defTabSz="1300163">
              <a:lnSpc>
                <a:spcPct val="80000"/>
              </a:lnSpc>
              <a:spcBef>
                <a:spcPts val="300"/>
              </a:spcBef>
              <a:buClr>
                <a:srgbClr val="A04DA3"/>
              </a:buClr>
              <a:buNone/>
            </a:pPr>
            <a:r>
              <a:rPr lang="tr-TR" sz="2400" dirty="0">
                <a:latin typeface="Cambria" panose="02040503050406030204" pitchFamily="18" charset="0"/>
                <a:ea typeface="Cambria" panose="02040503050406030204" pitchFamily="18" charset="0"/>
                <a:cs typeface="Georgia" pitchFamily="18" charset="0"/>
                <a:sym typeface="Georgia" pitchFamily="18" charset="0"/>
              </a:rPr>
              <a:t>Mahremiyet, bireyin maddi ve manevi değerler bütünlüğünü ve kişisel bilgilerine birisinin izinsizce girmesini kontrol edebilmesidir.</a:t>
            </a:r>
          </a:p>
          <a:p>
            <a:pPr marL="109538" indent="0" algn="just" defTabSz="1300163">
              <a:lnSpc>
                <a:spcPct val="80000"/>
              </a:lnSpc>
              <a:spcBef>
                <a:spcPts val="300"/>
              </a:spcBef>
              <a:buNone/>
            </a:pPr>
            <a:endParaRPr lang="tr-TR" sz="2400" dirty="0">
              <a:latin typeface="Cambria" panose="02040503050406030204" pitchFamily="18" charset="0"/>
              <a:ea typeface="Cambria" panose="02040503050406030204" pitchFamily="18" charset="0"/>
              <a:cs typeface="Georgia" pitchFamily="18" charset="0"/>
              <a:sym typeface="Georgia" pitchFamily="18" charset="0"/>
            </a:endParaRPr>
          </a:p>
          <a:p>
            <a:pPr marL="109538" indent="0" algn="just" defTabSz="1300163">
              <a:lnSpc>
                <a:spcPct val="80000"/>
              </a:lnSpc>
              <a:spcBef>
                <a:spcPts val="300"/>
              </a:spcBef>
              <a:buClr>
                <a:srgbClr val="A04DA3"/>
              </a:buClr>
              <a:buNone/>
            </a:pPr>
            <a:r>
              <a:rPr lang="tr-TR" sz="2400" dirty="0">
                <a:latin typeface="Cambria" panose="02040503050406030204" pitchFamily="18" charset="0"/>
                <a:ea typeface="Cambria" panose="02040503050406030204" pitchFamily="18" charset="0"/>
                <a:cs typeface="Georgia" pitchFamily="18" charset="0"/>
                <a:sym typeface="Georgia" pitchFamily="18" charset="0"/>
              </a:rPr>
              <a:t>Mahremiyet kavramı kişiye erişememe anlamına gelmekte olup en temel insan haklarından biridir. </a:t>
            </a:r>
          </a:p>
          <a:p>
            <a:pPr marL="109538" indent="0" algn="just" defTabSz="1300163">
              <a:lnSpc>
                <a:spcPct val="80000"/>
              </a:lnSpc>
              <a:spcBef>
                <a:spcPts val="300"/>
              </a:spcBef>
              <a:buClr>
                <a:srgbClr val="A04DA3"/>
              </a:buClr>
              <a:buNone/>
            </a:pPr>
            <a:endParaRPr lang="tr-TR" sz="2400" dirty="0">
              <a:latin typeface="Cambria" panose="02040503050406030204" pitchFamily="18" charset="0"/>
              <a:ea typeface="Cambria" panose="02040503050406030204" pitchFamily="18" charset="0"/>
              <a:cs typeface="Georgia" pitchFamily="18" charset="0"/>
              <a:sym typeface="Georgia" pitchFamily="18" charset="0"/>
            </a:endParaRPr>
          </a:p>
          <a:p>
            <a:pPr marL="109538" indent="0" algn="just" defTabSz="1300163">
              <a:lnSpc>
                <a:spcPct val="80000"/>
              </a:lnSpc>
              <a:spcBef>
                <a:spcPts val="300"/>
              </a:spcBef>
              <a:buClr>
                <a:srgbClr val="A04DA3"/>
              </a:buClr>
              <a:buNone/>
            </a:pPr>
            <a:r>
              <a:rPr lang="tr-TR" sz="2400" dirty="0">
                <a:latin typeface="Cambria" panose="02040503050406030204" pitchFamily="18" charset="0"/>
                <a:ea typeface="Cambria" panose="02040503050406030204" pitchFamily="18" charset="0"/>
                <a:cs typeface="Georgia" pitchFamily="18" charset="0"/>
                <a:sym typeface="Georgia" pitchFamily="18" charset="0"/>
              </a:rPr>
              <a:t>Tıpta gizlilik konusu mahremiyetin doğal bir sonucudur.</a:t>
            </a:r>
          </a:p>
          <a:p>
            <a:endParaRPr lang="tr-TR" dirty="0"/>
          </a:p>
        </p:txBody>
      </p:sp>
      <p:sp>
        <p:nvSpPr>
          <p:cNvPr id="4" name="Yuvarlatılmış Dikdörtgen 3"/>
          <p:cNvSpPr/>
          <p:nvPr/>
        </p:nvSpPr>
        <p:spPr>
          <a:xfrm>
            <a:off x="9777984" y="1472184"/>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Hasta, tedaviyi reddetme hakkına sahiptir.</a:t>
            </a:r>
          </a:p>
        </p:txBody>
      </p:sp>
    </p:spTree>
    <p:extLst>
      <p:ext uri="{BB962C8B-B14F-4D97-AF65-F5344CB8AC3E}">
        <p14:creationId xmlns:p14="http://schemas.microsoft.com/office/powerpoint/2010/main" val="619733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a:latin typeface="Cambria" panose="02040503050406030204" pitchFamily="18" charset="0"/>
                <a:ea typeface="Cambria" panose="02040503050406030204" pitchFamily="18" charset="0"/>
              </a:rPr>
              <a:t>Hastanın mahremiyeti kavramı hukuk sistemi içerisinde genel itibariyle Hasta Hakları Yönetmeliği (HHY) ve Sağlıkta Kalite Standartları (SKS) rehberi içerisinde yer almaktadır. 1998 yılında yayınlanan HHY Bölüm 4. Madde 21’de “Hastanın, mahremiyetine saygı gösterilmesi esastır, Hasta mahremiyetinin korunmasını açıkça talep de edebilir, Her türlü tıbbi müdahale hastanın mahremiyetine saygı gösterilmek suretiyle icra edilir” (Resmi Gazete 1998) denilmektedir.</a:t>
            </a:r>
          </a:p>
        </p:txBody>
      </p:sp>
      <p:sp>
        <p:nvSpPr>
          <p:cNvPr id="4" name="Yuvarlatılmış Dikdörtgen 3"/>
          <p:cNvSpPr/>
          <p:nvPr/>
        </p:nvSpPr>
        <p:spPr>
          <a:xfrm>
            <a:off x="9777984" y="1581912"/>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Diş hekimi, hastasının mahremiyetini ihlal edemez.</a:t>
            </a:r>
          </a:p>
        </p:txBody>
      </p:sp>
    </p:spTree>
    <p:extLst>
      <p:ext uri="{BB962C8B-B14F-4D97-AF65-F5344CB8AC3E}">
        <p14:creationId xmlns:p14="http://schemas.microsoft.com/office/powerpoint/2010/main" val="1741493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HASTA HAKLARININ KORUNMASI</a:t>
            </a:r>
          </a:p>
        </p:txBody>
      </p:sp>
      <p:sp>
        <p:nvSpPr>
          <p:cNvPr id="3" name="İçerik Yer Tutucusu 2"/>
          <p:cNvSpPr>
            <a:spLocks noGrp="1"/>
          </p:cNvSpPr>
          <p:nvPr>
            <p:ph idx="1"/>
          </p:nvPr>
        </p:nvSpPr>
        <p:spPr>
          <a:xfrm>
            <a:off x="677334" y="1453897"/>
            <a:ext cx="8596668" cy="4587466"/>
          </a:xfrm>
        </p:spPr>
        <p:txBody>
          <a:bodyPr>
            <a:normAutofit fontScale="85000" lnSpcReduction="20000"/>
          </a:bodyPr>
          <a:lstStyle/>
          <a:p>
            <a:r>
              <a:rPr lang="tr-TR" b="1" dirty="0">
                <a:latin typeface="Cambria" panose="02040503050406030204" pitchFamily="18" charset="0"/>
                <a:ea typeface="Cambria" panose="02040503050406030204" pitchFamily="18" charset="0"/>
              </a:rPr>
              <a:t>Mahremiyete Saygı Gösterilmesi</a:t>
            </a:r>
            <a:endParaRPr lang="tr-TR" dirty="0">
              <a:latin typeface="Cambria" panose="02040503050406030204" pitchFamily="18" charset="0"/>
              <a:ea typeface="Cambria" panose="02040503050406030204" pitchFamily="18" charset="0"/>
            </a:endParaRPr>
          </a:p>
          <a:p>
            <a:r>
              <a:rPr lang="tr-TR" b="1" dirty="0">
                <a:latin typeface="Cambria" panose="02040503050406030204" pitchFamily="18" charset="0"/>
                <a:ea typeface="Cambria" panose="02040503050406030204" pitchFamily="18" charset="0"/>
              </a:rPr>
              <a:t>Madde 21- </a:t>
            </a:r>
            <a:r>
              <a:rPr lang="tr-TR" b="1" dirty="0">
                <a:solidFill>
                  <a:schemeClr val="accent1"/>
                </a:solidFill>
                <a:latin typeface="Cambria" panose="02040503050406030204" pitchFamily="18" charset="0"/>
                <a:ea typeface="Cambria" panose="02040503050406030204" pitchFamily="18" charset="0"/>
              </a:rPr>
              <a:t>Hastanın, mahremiyetine saygı gösterilmesi esastır. </a:t>
            </a:r>
            <a:r>
              <a:rPr lang="tr-TR" dirty="0">
                <a:latin typeface="Cambria" panose="02040503050406030204" pitchFamily="18" charset="0"/>
                <a:ea typeface="Cambria" panose="02040503050406030204" pitchFamily="18" charset="0"/>
              </a:rPr>
              <a:t>Hasta mahremiyetinin korunmasını açıkça talep de edebilir. Her türlü tıbbi müdahale, hastanın mahremiyetine saygı gösterilmek suretiyle icra edilir.</a:t>
            </a:r>
          </a:p>
          <a:p>
            <a:r>
              <a:rPr lang="tr-TR" dirty="0">
                <a:latin typeface="Cambria" panose="02040503050406030204" pitchFamily="18" charset="0"/>
                <a:ea typeface="Cambria" panose="02040503050406030204" pitchFamily="18" charset="0"/>
              </a:rPr>
              <a:t>Mahremiyete saygı gösterilmesi ve bunu istemek hakkı;</a:t>
            </a:r>
          </a:p>
          <a:p>
            <a:r>
              <a:rPr lang="tr-TR" dirty="0">
                <a:latin typeface="Cambria" panose="02040503050406030204" pitchFamily="18" charset="0"/>
                <a:ea typeface="Cambria" panose="02040503050406030204" pitchFamily="18" charset="0"/>
              </a:rPr>
              <a:t>a) Hastanın, sağlık durumu ile ilgili tıbbi değerlendirmelerin gizlilik içerisinde yürütülmesini,</a:t>
            </a:r>
          </a:p>
          <a:p>
            <a:r>
              <a:rPr lang="tr-TR" dirty="0">
                <a:latin typeface="Cambria" panose="02040503050406030204" pitchFamily="18" charset="0"/>
                <a:ea typeface="Cambria" panose="02040503050406030204" pitchFamily="18" charset="0"/>
              </a:rPr>
              <a:t>b) Muayenenin, teşhisin, tedavinin ve hasta ile doğrudan teması gerektiren diğer işlemlerin makul bir gizlilik ortamında gerçekleştirilmesini,</a:t>
            </a:r>
          </a:p>
          <a:p>
            <a:r>
              <a:rPr lang="tr-TR" dirty="0">
                <a:latin typeface="Cambria" panose="02040503050406030204" pitchFamily="18" charset="0"/>
                <a:ea typeface="Cambria" panose="02040503050406030204" pitchFamily="18" charset="0"/>
              </a:rPr>
              <a:t>c) Tıbben sakınca olmayan hallerde yanında bir yakınının bulunmasına izin verilmesini,</a:t>
            </a:r>
          </a:p>
          <a:p>
            <a:r>
              <a:rPr lang="tr-TR" dirty="0">
                <a:latin typeface="Cambria" panose="02040503050406030204" pitchFamily="18" charset="0"/>
                <a:ea typeface="Cambria" panose="02040503050406030204" pitchFamily="18" charset="0"/>
              </a:rPr>
              <a:t>d) Tedavisi ile doğrudan ilgili olmayan kimselerin, tıbbi müdahale sırasında bulunmamasını,</a:t>
            </a:r>
          </a:p>
          <a:p>
            <a:r>
              <a:rPr lang="tr-TR" dirty="0">
                <a:latin typeface="Cambria" panose="02040503050406030204" pitchFamily="18" charset="0"/>
                <a:ea typeface="Cambria" panose="02040503050406030204" pitchFamily="18" charset="0"/>
              </a:rPr>
              <a:t>e) Hastalığın mahiyeti gerektirmedikçe hastanın şahsi ve ailevi hayatına  müdahale edilmemesini,</a:t>
            </a:r>
          </a:p>
          <a:p>
            <a:r>
              <a:rPr lang="tr-TR" dirty="0">
                <a:latin typeface="Cambria" panose="02040503050406030204" pitchFamily="18" charset="0"/>
                <a:ea typeface="Cambria" panose="02040503050406030204" pitchFamily="18" charset="0"/>
              </a:rPr>
              <a:t>f) Sağlık harcamalarının kaynağının gizli tutulmasını, kapsar.</a:t>
            </a:r>
          </a:p>
          <a:p>
            <a:r>
              <a:rPr lang="tr-TR" dirty="0">
                <a:latin typeface="Cambria" panose="02040503050406030204" pitchFamily="18" charset="0"/>
                <a:ea typeface="Cambria" panose="02040503050406030204" pitchFamily="18" charset="0"/>
              </a:rPr>
              <a:t>Ölüm olayı, mahremiyetin bozulması hakkını vermez.</a:t>
            </a:r>
          </a:p>
          <a:p>
            <a:r>
              <a:rPr lang="tr-TR" dirty="0">
                <a:latin typeface="Cambria" panose="02040503050406030204" pitchFamily="18" charset="0"/>
                <a:ea typeface="Cambria" panose="02040503050406030204" pitchFamily="18" charset="0"/>
              </a:rPr>
              <a:t>Eğitim verilen sağlık kurum ve kuruluşlarında, hastanın tedavisi ile doğrudan ilgili olmayanların tıbbi müdahale sırasında bulunması gerekli ise; önceden veya tedavi sırasında bunun için hastanın ayrıca rızası alınır.</a:t>
            </a:r>
          </a:p>
        </p:txBody>
      </p:sp>
      <p:sp>
        <p:nvSpPr>
          <p:cNvPr id="4" name="Yuvarlatılmış Dikdörtgen 3"/>
          <p:cNvSpPr/>
          <p:nvPr/>
        </p:nvSpPr>
        <p:spPr>
          <a:xfrm>
            <a:off x="9777984" y="1453897"/>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Diş hekimleri, hastaların gizlilik hakkını ihlal edemez.</a:t>
            </a:r>
          </a:p>
        </p:txBody>
      </p:sp>
    </p:spTree>
    <p:extLst>
      <p:ext uri="{BB962C8B-B14F-4D97-AF65-F5344CB8AC3E}">
        <p14:creationId xmlns:p14="http://schemas.microsoft.com/office/powerpoint/2010/main" val="17866332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ea typeface="Cambria" panose="02040503050406030204" pitchFamily="18" charset="0"/>
              </a:rPr>
              <a:t>Bilgilerin Gizli Tutulması</a:t>
            </a:r>
            <a:br>
              <a:rPr lang="tr-TR" dirty="0">
                <a:latin typeface="Cambria" panose="02040503050406030204" pitchFamily="18" charset="0"/>
                <a:ea typeface="Cambria" panose="02040503050406030204" pitchFamily="18" charset="0"/>
              </a:rPr>
            </a:br>
            <a:endParaRPr lang="tr-TR" dirty="0"/>
          </a:p>
        </p:txBody>
      </p:sp>
      <p:sp>
        <p:nvSpPr>
          <p:cNvPr id="3" name="İçerik Yer Tutucusu 2"/>
          <p:cNvSpPr>
            <a:spLocks noGrp="1"/>
          </p:cNvSpPr>
          <p:nvPr>
            <p:ph idx="1"/>
          </p:nvPr>
        </p:nvSpPr>
        <p:spPr>
          <a:xfrm>
            <a:off x="677334" y="1572767"/>
            <a:ext cx="8596668" cy="4468595"/>
          </a:xfrm>
        </p:spPr>
        <p:txBody>
          <a:bodyPr>
            <a:normAutofit/>
          </a:bodyPr>
          <a:lstStyle/>
          <a:p>
            <a:r>
              <a:rPr lang="tr-TR" b="1" dirty="0">
                <a:latin typeface="Cambria" panose="02040503050406030204" pitchFamily="18" charset="0"/>
                <a:ea typeface="Cambria" panose="02040503050406030204" pitchFamily="18" charset="0"/>
              </a:rPr>
              <a:t>Madde 23-</a:t>
            </a:r>
            <a:r>
              <a:rPr lang="tr-TR" dirty="0">
                <a:latin typeface="Cambria" panose="02040503050406030204" pitchFamily="18" charset="0"/>
                <a:ea typeface="Cambria" panose="02040503050406030204" pitchFamily="18" charset="0"/>
              </a:rPr>
              <a:t> Sağlık hizmetinin verilmesi sebebiyle edinilen bilgiler, kanun ile müsaade edilen haller dışında, hiçbir şekilde açıklanamaz.</a:t>
            </a:r>
          </a:p>
          <a:p>
            <a:r>
              <a:rPr lang="tr-TR" dirty="0">
                <a:latin typeface="Cambria" panose="02040503050406030204" pitchFamily="18" charset="0"/>
                <a:ea typeface="Cambria" panose="02040503050406030204" pitchFamily="18" charset="0"/>
              </a:rPr>
              <a:t>Kişinin rızasına dayansa bile, kişilik haklarından bütünüyle vazgeçilmesi, bu hakların başkalarına devri veya aşırı şekilde sınırlanması neticesini doğuran hallerde bilginin açıklanması, bunları açıklayanın hukuki sorumluluğunu kaldırmaz.</a:t>
            </a:r>
          </a:p>
          <a:p>
            <a:r>
              <a:rPr lang="tr-TR" dirty="0">
                <a:latin typeface="Cambria" panose="02040503050406030204" pitchFamily="18" charset="0"/>
                <a:ea typeface="Cambria" panose="02040503050406030204" pitchFamily="18" charset="0"/>
              </a:rPr>
              <a:t>Hukuki ve ahlaki yönden geçerli ve haklı bir sebebe dayanmaksızın hastaya zarar verme ihtimali bulunan bilginin ifşa edilmesi, personelin ve diğer kimselerin hukuki ve cezai sorumluluğunu da gerektirir.</a:t>
            </a:r>
          </a:p>
          <a:p>
            <a:r>
              <a:rPr lang="tr-TR" dirty="0">
                <a:latin typeface="Cambria" panose="02040503050406030204" pitchFamily="18" charset="0"/>
                <a:ea typeface="Cambria" panose="02040503050406030204" pitchFamily="18" charset="0"/>
              </a:rPr>
              <a:t>Araştırma ve eğitim amacı ile yapılan faaliyetlerde de hastanın kimlik bilgileri, rızası olmaksızın açıklanamaz.</a:t>
            </a:r>
          </a:p>
        </p:txBody>
      </p:sp>
      <p:sp>
        <p:nvSpPr>
          <p:cNvPr id="4" name="Yuvarlatılmış Dikdörtgen 3"/>
          <p:cNvSpPr/>
          <p:nvPr/>
        </p:nvSpPr>
        <p:spPr>
          <a:xfrm>
            <a:off x="9777984" y="1572767"/>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Hasta, tıbbi işlemler sırasında kişisel dokunulmazlık hakkına sahiptir.</a:t>
            </a:r>
          </a:p>
        </p:txBody>
      </p:sp>
    </p:spTree>
    <p:extLst>
      <p:ext uri="{BB962C8B-B14F-4D97-AF65-F5344CB8AC3E}">
        <p14:creationId xmlns:p14="http://schemas.microsoft.com/office/powerpoint/2010/main" val="1443420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ea typeface="Georgia" pitchFamily="18" charset="0"/>
                <a:cs typeface="Georgia" pitchFamily="18" charset="0"/>
                <a:sym typeface="Georgia" pitchFamily="18" charset="0"/>
              </a:rPr>
              <a:t>Tıbbi uygulamalarda hasta ile ilgili  mahremiyet durumları</a:t>
            </a:r>
            <a:br>
              <a:rPr lang="tr-TR" dirty="0">
                <a:latin typeface="Georgia" pitchFamily="18" charset="0"/>
                <a:ea typeface="Georgia" pitchFamily="18" charset="0"/>
                <a:cs typeface="Georgia" pitchFamily="18" charset="0"/>
                <a:sym typeface="Georgia" pitchFamily="18" charset="0"/>
              </a:rPr>
            </a:br>
            <a:endParaRPr lang="tr-TR" dirty="0"/>
          </a:p>
        </p:txBody>
      </p:sp>
      <p:sp>
        <p:nvSpPr>
          <p:cNvPr id="3" name="İçerik Yer Tutucusu 2"/>
          <p:cNvSpPr>
            <a:spLocks noGrp="1"/>
          </p:cNvSpPr>
          <p:nvPr>
            <p:ph idx="1"/>
          </p:nvPr>
        </p:nvSpPr>
        <p:spPr/>
        <p:txBody>
          <a:bodyPr/>
          <a:lstStyle/>
          <a:p>
            <a:pPr marL="760413" lvl="1" indent="-349250" defTabSz="1300163">
              <a:spcBef>
                <a:spcPts val="300"/>
              </a:spcBef>
              <a:buClr>
                <a:srgbClr val="438086"/>
              </a:buClr>
              <a:buFont typeface="Georgia" pitchFamily="18" charset="0"/>
              <a:buChar char="▫"/>
            </a:pPr>
            <a:r>
              <a:rPr lang="tr-TR" sz="3600" dirty="0">
                <a:solidFill>
                  <a:schemeClr val="tx2"/>
                </a:solidFill>
                <a:latin typeface="Cambria" panose="02040503050406030204" pitchFamily="18" charset="0"/>
                <a:ea typeface="Cambria" panose="02040503050406030204" pitchFamily="18" charset="0"/>
                <a:cs typeface="Georgia" pitchFamily="18" charset="0"/>
                <a:sym typeface="Georgia" pitchFamily="18" charset="0"/>
              </a:rPr>
              <a:t>Bedensel mahremiyet</a:t>
            </a:r>
          </a:p>
          <a:p>
            <a:pPr marL="760413" lvl="1" indent="-349250" defTabSz="1300163">
              <a:spcBef>
                <a:spcPts val="300"/>
              </a:spcBef>
              <a:buClr>
                <a:srgbClr val="438086"/>
              </a:buClr>
              <a:buFont typeface="Georgia" pitchFamily="18" charset="0"/>
              <a:buChar char="▫"/>
            </a:pPr>
            <a:r>
              <a:rPr lang="tr-TR" sz="3600" dirty="0">
                <a:solidFill>
                  <a:schemeClr val="tx2"/>
                </a:solidFill>
                <a:latin typeface="Cambria" panose="02040503050406030204" pitchFamily="18" charset="0"/>
                <a:ea typeface="Cambria" panose="02040503050406030204" pitchFamily="18" charset="0"/>
                <a:cs typeface="Georgia" pitchFamily="18" charset="0"/>
                <a:sym typeface="Georgia" pitchFamily="18" charset="0"/>
              </a:rPr>
              <a:t>Düşünsel mahremiyet</a:t>
            </a:r>
          </a:p>
          <a:p>
            <a:pPr marL="760413" lvl="1" indent="-349250" defTabSz="1300163">
              <a:spcBef>
                <a:spcPts val="300"/>
              </a:spcBef>
              <a:buClr>
                <a:srgbClr val="438086"/>
              </a:buClr>
              <a:buFont typeface="Georgia" pitchFamily="18" charset="0"/>
              <a:buChar char="▫"/>
            </a:pPr>
            <a:r>
              <a:rPr lang="tr-TR" sz="3600" dirty="0">
                <a:solidFill>
                  <a:schemeClr val="tx2"/>
                </a:solidFill>
                <a:latin typeface="Cambria" panose="02040503050406030204" pitchFamily="18" charset="0"/>
                <a:ea typeface="Cambria" panose="02040503050406030204" pitchFamily="18" charset="0"/>
                <a:cs typeface="Georgia" pitchFamily="18" charset="0"/>
                <a:sym typeface="Georgia" pitchFamily="18" charset="0"/>
              </a:rPr>
              <a:t>Kişisel bilgilerin mahremiyet</a:t>
            </a:r>
            <a:endParaRPr lang="tr-TR" dirty="0">
              <a:solidFill>
                <a:schemeClr val="tx2"/>
              </a:solidFill>
              <a:latin typeface="Cambria" panose="02040503050406030204" pitchFamily="18" charset="0"/>
              <a:ea typeface="Cambria" panose="02040503050406030204" pitchFamily="18" charset="0"/>
            </a:endParaRPr>
          </a:p>
        </p:txBody>
      </p:sp>
      <p:sp>
        <p:nvSpPr>
          <p:cNvPr id="4" name="Yuvarlatılmış Dikdörtgen 3"/>
          <p:cNvSpPr/>
          <p:nvPr/>
        </p:nvSpPr>
        <p:spPr>
          <a:xfrm>
            <a:off x="9777984" y="1417320"/>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Sağlık hizmetine erişim hakkı, sadece belirli koşulları sağlayan kişiler için geçerli DEĞİLDİR.</a:t>
            </a:r>
          </a:p>
        </p:txBody>
      </p:sp>
    </p:spTree>
    <p:extLst>
      <p:ext uri="{BB962C8B-B14F-4D97-AF65-F5344CB8AC3E}">
        <p14:creationId xmlns:p14="http://schemas.microsoft.com/office/powerpoint/2010/main" val="431759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6698 </a:t>
            </a:r>
            <a:r>
              <a:rPr lang="tr-TR" dirty="0" err="1"/>
              <a:t>sy</a:t>
            </a:r>
            <a:r>
              <a:rPr lang="tr-TR" dirty="0"/>
              <a:t>. Kişisel Verileri Koruma Kanunu 											(7.4.2016)</a:t>
            </a:r>
          </a:p>
        </p:txBody>
      </p:sp>
      <p:sp>
        <p:nvSpPr>
          <p:cNvPr id="3" name="İçerik Yer Tutucusu 2"/>
          <p:cNvSpPr>
            <a:spLocks noGrp="1"/>
          </p:cNvSpPr>
          <p:nvPr>
            <p:ph idx="1"/>
          </p:nvPr>
        </p:nvSpPr>
        <p:spPr/>
        <p:txBody>
          <a:bodyPr/>
          <a:lstStyle/>
          <a:p>
            <a:r>
              <a:rPr lang="tr-TR" sz="2400" b="1" dirty="0">
                <a:latin typeface="Cambria" panose="02040503050406030204" pitchFamily="18" charset="0"/>
                <a:ea typeface="Cambria" panose="02040503050406030204" pitchFamily="18" charset="0"/>
              </a:rPr>
              <a:t>KİŞİSEL VERİ, </a:t>
            </a:r>
            <a:r>
              <a:rPr lang="tr-TR" sz="2400" dirty="0">
                <a:latin typeface="Cambria" panose="02040503050406030204" pitchFamily="18" charset="0"/>
                <a:ea typeface="Cambria" panose="02040503050406030204" pitchFamily="18" charset="0"/>
              </a:rPr>
              <a:t>“</a:t>
            </a:r>
            <a:r>
              <a:rPr lang="tr-TR" sz="2400" i="1" dirty="0">
                <a:latin typeface="Cambria" panose="02040503050406030204" pitchFamily="18" charset="0"/>
                <a:ea typeface="Cambria" panose="02040503050406030204" pitchFamily="18" charset="0"/>
              </a:rPr>
              <a:t>kimliği belirli veya belirlenebilir gerçek kişiye ilişkin her türlü bilgi</a:t>
            </a:r>
            <a:r>
              <a:rPr lang="tr-TR" sz="2400" dirty="0">
                <a:latin typeface="Cambria" panose="02040503050406030204" pitchFamily="18" charset="0"/>
                <a:ea typeface="Cambria" panose="02040503050406030204" pitchFamily="18" charset="0"/>
              </a:rPr>
              <a:t>” şeklinde tanımlanmıştır. </a:t>
            </a:r>
          </a:p>
          <a:p>
            <a:endParaRPr lang="tr-TR" sz="2400" dirty="0">
              <a:latin typeface="Cambria" panose="02040503050406030204" pitchFamily="18" charset="0"/>
              <a:ea typeface="Cambria" panose="02040503050406030204" pitchFamily="18" charset="0"/>
            </a:endParaRPr>
          </a:p>
          <a:p>
            <a:r>
              <a:rPr lang="tr-TR" sz="2400" b="1" dirty="0">
                <a:latin typeface="Cambria" panose="02040503050406030204" pitchFamily="18" charset="0"/>
                <a:ea typeface="Cambria" panose="02040503050406030204" pitchFamily="18" charset="0"/>
              </a:rPr>
              <a:t>KİŞİSEL SAĞLIK VERİSİ, </a:t>
            </a:r>
            <a:r>
              <a:rPr lang="tr-TR" sz="2400" dirty="0">
                <a:latin typeface="Cambria" panose="02040503050406030204" pitchFamily="18" charset="0"/>
                <a:ea typeface="Cambria" panose="02040503050406030204" pitchFamily="18" charset="0"/>
              </a:rPr>
              <a:t>kimliği belirli ya da belirlenebilir gerçek kişinin fiziksel ve ruhsal sağlığına ilişkin her türlü bilgi ile kişiye sunulan sağlık hizmetiyle ilgili bilgilerden oluşun hassas verilerdir. (21.6.2019 t. Kişisel sağlık verileri hakkında yönetmelik)</a:t>
            </a:r>
          </a:p>
          <a:p>
            <a:endParaRPr lang="tr-TR" dirty="0"/>
          </a:p>
        </p:txBody>
      </p:sp>
      <p:sp>
        <p:nvSpPr>
          <p:cNvPr id="4" name="Yuvarlatılmış Dikdörtgen 3"/>
          <p:cNvSpPr/>
          <p:nvPr/>
        </p:nvSpPr>
        <p:spPr>
          <a:xfrm>
            <a:off x="9777984" y="1481328"/>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Hasta, tıbbi işlem öncesinde alternatif tedavi seçeneklerini bilmek zorundadır.</a:t>
            </a:r>
          </a:p>
        </p:txBody>
      </p:sp>
    </p:spTree>
    <p:extLst>
      <p:ext uri="{BB962C8B-B14F-4D97-AF65-F5344CB8AC3E}">
        <p14:creationId xmlns:p14="http://schemas.microsoft.com/office/powerpoint/2010/main" val="302387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000" dirty="0">
                <a:latin typeface="Cambria" panose="02040503050406030204" pitchFamily="18" charset="0"/>
                <a:ea typeface="Cambria" panose="02040503050406030204" pitchFamily="18" charset="0"/>
              </a:rPr>
              <a:t>Hassas nitelikli kişisel verilerin, veri sahibinin açık rızası olmaksızın işlenmesi yasaktır. Ancak sağlık ve cinsel hayat dışındaki kişisel veriler, kanunlarda öngörülen hallerde ilgili kişinin açık rızası aranmaksızın işlenebilir. Sağlık ve cinsel hayata ilişkin kişisel veriler ise ancak kamu sağlığının korunması, koruyucu hekimlik, tıbbi teşhis, tedavi ve bakım hizmetlerinin yürütülmesi, sağlık hizmetleri ile finansmanının planlanması ve yönetimi amacıyla, sır saklama yükümlülüğü altında bulunan kişiler veya yetkili kurum ve kuruluşlar tarafından ilgilinin açık rızası aranmaksızın işlenebilir. </a:t>
            </a:r>
          </a:p>
        </p:txBody>
      </p:sp>
      <p:sp>
        <p:nvSpPr>
          <p:cNvPr id="4" name="Yuvarlatılmış Dikdörtgen 3"/>
          <p:cNvSpPr/>
          <p:nvPr/>
        </p:nvSpPr>
        <p:spPr>
          <a:xfrm>
            <a:off x="9777984" y="1499616"/>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Diş hekimi, tedavi sırasında gerektiği gibi bilgi vermek zorundadır.</a:t>
            </a:r>
          </a:p>
        </p:txBody>
      </p:sp>
    </p:spTree>
    <p:extLst>
      <p:ext uri="{BB962C8B-B14F-4D97-AF65-F5344CB8AC3E}">
        <p14:creationId xmlns:p14="http://schemas.microsoft.com/office/powerpoint/2010/main" val="2830114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200" y="795528"/>
            <a:ext cx="8872728" cy="5859271"/>
          </a:xfrm>
        </p:spPr>
        <p:txBody>
          <a:bodyPr>
            <a:normAutofit/>
          </a:bodyPr>
          <a:lstStyle/>
          <a:p>
            <a:r>
              <a:rPr lang="tr-TR" sz="2000" dirty="0">
                <a:latin typeface="Cambria" panose="02040503050406030204" pitchFamily="18" charset="0"/>
                <a:ea typeface="Cambria" panose="02040503050406030204" pitchFamily="18" charset="0"/>
              </a:rPr>
              <a:t>Kişisel sağlık verilerinin işlenmesine temel düzenleme 6698 sayılı Kişisel Verilerin Korunması Hakkında Kanun ve ilgili yönetmeliklerdir. </a:t>
            </a:r>
          </a:p>
          <a:p>
            <a:r>
              <a:rPr lang="tr-TR" sz="2000" dirty="0">
                <a:latin typeface="Cambria" panose="02040503050406030204" pitchFamily="18" charset="0"/>
                <a:ea typeface="Cambria" panose="02040503050406030204" pitchFamily="18" charset="0"/>
              </a:rPr>
              <a:t>Tıbbi müdahalelerde kişisel sağlık verilerin hukuka aykırı işlenmesi durumunda veri sahibinin hukuken korunan malvarlığı değerlerinde zarara meydana getirebilir. Bu çerçevede kanun koyucu </a:t>
            </a:r>
            <a:r>
              <a:rPr lang="tr-TR" sz="2000" dirty="0" err="1">
                <a:latin typeface="Cambria" panose="02040503050406030204" pitchFamily="18" charset="0"/>
                <a:ea typeface="Cambria" panose="02040503050406030204" pitchFamily="18" charset="0"/>
              </a:rPr>
              <a:t>KVKKn</a:t>
            </a:r>
            <a:r>
              <a:rPr lang="tr-TR" sz="2000" dirty="0">
                <a:latin typeface="Cambria" panose="02040503050406030204" pitchFamily="18" charset="0"/>
                <a:ea typeface="Cambria" panose="02040503050406030204" pitchFamily="18" charset="0"/>
              </a:rPr>
              <a:t>.’</a:t>
            </a:r>
            <a:r>
              <a:rPr lang="tr-TR" sz="2000" dirty="0" err="1">
                <a:latin typeface="Cambria" panose="02040503050406030204" pitchFamily="18" charset="0"/>
                <a:ea typeface="Cambria" panose="02040503050406030204" pitchFamily="18" charset="0"/>
              </a:rPr>
              <a:t>nın</a:t>
            </a:r>
            <a:r>
              <a:rPr lang="tr-TR" sz="2000" dirty="0">
                <a:latin typeface="Cambria" panose="02040503050406030204" pitchFamily="18" charset="0"/>
                <a:ea typeface="Cambria" panose="02040503050406030204" pitchFamily="18" charset="0"/>
              </a:rPr>
              <a:t> 11. maddesinde ilgili kişinin hakların düzenlerken kişisel verilerin hukuka aykırı olarak işlenmesi nedeniyle meydana gelen zararlarının giderilmesini talep etme hakkına sahip olduğunu belirtilmiş ancak bunun ne şekilde olacağında dair bir açıklama yapmamıştır.</a:t>
            </a:r>
          </a:p>
          <a:p>
            <a:r>
              <a:rPr lang="tr-TR" sz="2000" dirty="0">
                <a:latin typeface="Cambria" panose="02040503050406030204" pitchFamily="18" charset="0"/>
                <a:ea typeface="Cambria" panose="02040503050406030204" pitchFamily="18" charset="0"/>
              </a:rPr>
              <a:t>Ancak </a:t>
            </a:r>
            <a:r>
              <a:rPr lang="tr-TR" sz="2000" dirty="0" err="1">
                <a:latin typeface="Cambria" panose="02040503050406030204" pitchFamily="18" charset="0"/>
                <a:ea typeface="Cambria" panose="02040503050406030204" pitchFamily="18" charset="0"/>
              </a:rPr>
              <a:t>KVKKn</a:t>
            </a:r>
            <a:r>
              <a:rPr lang="tr-TR" sz="2000" dirty="0">
                <a:latin typeface="Cambria" panose="02040503050406030204" pitchFamily="18" charset="0"/>
                <a:ea typeface="Cambria" panose="02040503050406030204" pitchFamily="18" charset="0"/>
              </a:rPr>
              <a:t>.’</a:t>
            </a:r>
            <a:r>
              <a:rPr lang="tr-TR" sz="2000" dirty="0" err="1">
                <a:latin typeface="Cambria" panose="02040503050406030204" pitchFamily="18" charset="0"/>
                <a:ea typeface="Cambria" panose="02040503050406030204" pitchFamily="18" charset="0"/>
              </a:rPr>
              <a:t>nın</a:t>
            </a:r>
            <a:r>
              <a:rPr lang="tr-TR" sz="2000" dirty="0">
                <a:latin typeface="Cambria" panose="02040503050406030204" pitchFamily="18" charset="0"/>
                <a:ea typeface="Cambria" panose="02040503050406030204" pitchFamily="18" charset="0"/>
              </a:rPr>
              <a:t> m.14/3’ te, </a:t>
            </a:r>
            <a:r>
              <a:rPr lang="tr-TR" sz="2000" dirty="0" err="1">
                <a:latin typeface="Cambria" panose="02040503050406030204" pitchFamily="18" charset="0"/>
                <a:ea typeface="Cambria" panose="02040503050406030204" pitchFamily="18" charset="0"/>
              </a:rPr>
              <a:t>kişisel</a:t>
            </a:r>
            <a:r>
              <a:rPr lang="tr-TR" sz="2000" dirty="0">
                <a:latin typeface="Cambria" panose="02040503050406030204" pitchFamily="18" charset="0"/>
                <a:ea typeface="Cambria" panose="02040503050406030204" pitchFamily="18" charset="0"/>
              </a:rPr>
              <a:t> verilerinin hukuka aykırı işlenmesi suretiyle, kişilik hakları ihlal edilenlerin, genel hükümlere göre tazminat hakkının bulunduğu belirtmiştir.</a:t>
            </a:r>
          </a:p>
        </p:txBody>
      </p:sp>
      <p:sp>
        <p:nvSpPr>
          <p:cNvPr id="4" name="Yuvarlatılmış Dikdörtgen 3"/>
          <p:cNvSpPr/>
          <p:nvPr/>
        </p:nvSpPr>
        <p:spPr>
          <a:xfrm>
            <a:off x="9777984" y="1252728"/>
            <a:ext cx="2414016" cy="34930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Hasta, tedaviye rıza göstermek zorunda DEĞİLDİR.</a:t>
            </a:r>
          </a:p>
        </p:txBody>
      </p:sp>
    </p:spTree>
    <p:extLst>
      <p:ext uri="{BB962C8B-B14F-4D97-AF65-F5344CB8AC3E}">
        <p14:creationId xmlns:p14="http://schemas.microsoft.com/office/powerpoint/2010/main" val="794214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	</a:t>
            </a:r>
            <a:r>
              <a:rPr lang="tr-TR" dirty="0">
                <a:latin typeface="Arial Black" panose="020B0A04020102020204" pitchFamily="34" charset="0"/>
              </a:rPr>
              <a:t>İYİ Kİ VARSINIZ</a:t>
            </a:r>
          </a:p>
        </p:txBody>
      </p:sp>
      <p:sp>
        <p:nvSpPr>
          <p:cNvPr id="3" name="İçerik Yer Tutucusu 2"/>
          <p:cNvSpPr>
            <a:spLocks noGrp="1"/>
          </p:cNvSpPr>
          <p:nvPr>
            <p:ph idx="1"/>
          </p:nvPr>
        </p:nvSpPr>
        <p:spPr/>
        <p:txBody>
          <a:bodyPr/>
          <a:lstStyle/>
          <a:p>
            <a:pPr marL="471488" indent="-361950" defTabSz="1300163">
              <a:spcBef>
                <a:spcPts val="300"/>
              </a:spcBef>
              <a:buClr>
                <a:srgbClr val="A04DA3"/>
              </a:buClr>
              <a:buFont typeface="Georgia" pitchFamily="18" charset="0"/>
              <a:buChar char="•"/>
            </a:pPr>
            <a:r>
              <a:rPr lang="tr-TR" sz="2400" dirty="0">
                <a:solidFill>
                  <a:schemeClr val="accent5"/>
                </a:solidFill>
                <a:latin typeface="Cambria" panose="02040503050406030204" pitchFamily="18" charset="0"/>
                <a:ea typeface="Cambria" panose="02040503050406030204" pitchFamily="18" charset="0"/>
                <a:cs typeface="Georgia" pitchFamily="18" charset="0"/>
                <a:sym typeface="Georgia" pitchFamily="18" charset="0"/>
              </a:rPr>
              <a:t>Tıpta gizliliği korumanın en önemli yöntemi hasta mahremiyeti ve gizliliğinin bir hasta hakkı olarak benimseyen sağlık çalışanlarının varlığıdır. </a:t>
            </a:r>
          </a:p>
          <a:p>
            <a:pPr marL="471488" indent="-361950" defTabSz="1300163">
              <a:spcBef>
                <a:spcPts val="300"/>
              </a:spcBef>
              <a:buClr>
                <a:srgbClr val="A04DA3"/>
              </a:buClr>
              <a:buFont typeface="Georgia" pitchFamily="18" charset="0"/>
              <a:buChar char="•"/>
            </a:pPr>
            <a:endParaRPr lang="tr-TR" sz="2400" dirty="0">
              <a:solidFill>
                <a:schemeClr val="accent5"/>
              </a:solidFill>
              <a:latin typeface="Cambria" panose="02040503050406030204" pitchFamily="18" charset="0"/>
              <a:ea typeface="Cambria" panose="02040503050406030204" pitchFamily="18" charset="0"/>
              <a:cs typeface="Georgia" pitchFamily="18" charset="0"/>
              <a:sym typeface="Georgia" pitchFamily="18" charset="0"/>
            </a:endParaRPr>
          </a:p>
          <a:p>
            <a:pPr marL="471488" indent="-361950" defTabSz="1300163">
              <a:spcBef>
                <a:spcPts val="300"/>
              </a:spcBef>
              <a:buClr>
                <a:srgbClr val="A04DA3"/>
              </a:buClr>
              <a:buFont typeface="Georgia" pitchFamily="18" charset="0"/>
              <a:buChar char="•"/>
            </a:pPr>
            <a:r>
              <a:rPr lang="tr-TR" sz="2400" dirty="0">
                <a:solidFill>
                  <a:schemeClr val="accent5"/>
                </a:solidFill>
                <a:latin typeface="Cambria" panose="02040503050406030204" pitchFamily="18" charset="0"/>
                <a:ea typeface="Cambria" panose="02040503050406030204" pitchFamily="18" charset="0"/>
                <a:cs typeface="Georgia" pitchFamily="18" charset="0"/>
                <a:sym typeface="Georgia" pitchFamily="18" charset="0"/>
              </a:rPr>
              <a:t>Her düzeydeki sağlık çalışanı bu konuda yükümlülük taşımaktadır</a:t>
            </a:r>
            <a:r>
              <a:rPr lang="tr-TR" sz="2400" dirty="0">
                <a:solidFill>
                  <a:schemeClr val="accent5"/>
                </a:solidFill>
                <a:latin typeface="Georgia" pitchFamily="18" charset="0"/>
                <a:ea typeface="Georgia" pitchFamily="18" charset="0"/>
                <a:cs typeface="Georgia" pitchFamily="18" charset="0"/>
                <a:sym typeface="Georgia" pitchFamily="18" charset="0"/>
              </a:rPr>
              <a:t>. </a:t>
            </a:r>
            <a:endParaRPr lang="tr-TR" sz="2400" dirty="0">
              <a:solidFill>
                <a:schemeClr val="accent5"/>
              </a:solidFill>
            </a:endParaRPr>
          </a:p>
          <a:p>
            <a:endParaRPr lang="tr-TR" dirty="0"/>
          </a:p>
        </p:txBody>
      </p:sp>
    </p:spTree>
    <p:extLst>
      <p:ext uri="{BB962C8B-B14F-4D97-AF65-F5344CB8AC3E}">
        <p14:creationId xmlns:p14="http://schemas.microsoft.com/office/powerpoint/2010/main" val="1090249290"/>
      </p:ext>
    </p:extLst>
  </p:cSld>
  <p:clrMapOvr>
    <a:masterClrMapping/>
  </p:clrMapOvr>
</p:sld>
</file>

<file path=ppt/theme/theme1.xml><?xml version="1.0" encoding="utf-8"?>
<a:theme xmlns:a="http://schemas.openxmlformats.org/drawingml/2006/main" name="Yüzeyler">
  <a:themeElements>
    <a:clrScheme name="Sarı Turuncu">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Yüzeyler">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Yüzeyler">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50</TotalTime>
  <Words>1073</Words>
  <Application>Microsoft Office PowerPoint</Application>
  <PresentationFormat>Geniş ekran</PresentationFormat>
  <Paragraphs>79</Paragraphs>
  <Slides>12</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12</vt:i4>
      </vt:variant>
    </vt:vector>
  </HeadingPairs>
  <TitlesOfParts>
    <vt:vector size="20" baseType="lpstr">
      <vt:lpstr>Arial</vt:lpstr>
      <vt:lpstr>Arial Black</vt:lpstr>
      <vt:lpstr>Calibri</vt:lpstr>
      <vt:lpstr>Cambria</vt:lpstr>
      <vt:lpstr>Georgia</vt:lpstr>
      <vt:lpstr>Trebuchet MS</vt:lpstr>
      <vt:lpstr>Wingdings 3</vt:lpstr>
      <vt:lpstr>Yüzeyler</vt:lpstr>
      <vt:lpstr>HASTA HAKLARI VE HASTA MAHREMİYETİ</vt:lpstr>
      <vt:lpstr>PowerPoint Sunusu</vt:lpstr>
      <vt:lpstr>HASTA HAKLARI</vt:lpstr>
      <vt:lpstr>MAHREMİYET</vt:lpstr>
      <vt:lpstr>PowerPoint Sunusu</vt:lpstr>
      <vt:lpstr>HASTA HAKLARININ KORUNMASI</vt:lpstr>
      <vt:lpstr>Bilgilerin Gizli Tutulması </vt:lpstr>
      <vt:lpstr>Tıbbi uygulamalarda hasta ile ilgili  mahremiyet durumları </vt:lpstr>
      <vt:lpstr>6698 sy. Kişisel Verileri Koruma Kanunu            (7.4.2016)</vt:lpstr>
      <vt:lpstr>PowerPoint Sunusu</vt:lpstr>
      <vt:lpstr>PowerPoint Sunusu</vt:lpstr>
      <vt:lpstr> İYİ Kİ VARSINIZ</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HASTA HAKLARI VE HASTA MAHREMİYETİ</dc:title>
  <dc:creator>Hp</dc:creator>
  <cp:lastModifiedBy>KALİTE BİRİMİ</cp:lastModifiedBy>
  <cp:revision>10</cp:revision>
  <dcterms:created xsi:type="dcterms:W3CDTF">2024-02-27T17:20:01Z</dcterms:created>
  <dcterms:modified xsi:type="dcterms:W3CDTF">2026-09-09T10:32:22Z</dcterms:modified>
</cp:coreProperties>
</file>