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4" r:id="rId2"/>
  </p:sldMasterIdLst>
  <p:notesMasterIdLst>
    <p:notesMasterId r:id="rId45"/>
  </p:notesMasterIdLst>
  <p:handoutMasterIdLst>
    <p:handoutMasterId r:id="rId46"/>
  </p:handoutMasterIdLst>
  <p:sldIdLst>
    <p:sldId id="256" r:id="rId3"/>
    <p:sldId id="281" r:id="rId4"/>
    <p:sldId id="283" r:id="rId5"/>
    <p:sldId id="286" r:id="rId6"/>
    <p:sldId id="295" r:id="rId7"/>
    <p:sldId id="296" r:id="rId8"/>
    <p:sldId id="298" r:id="rId9"/>
    <p:sldId id="300" r:id="rId10"/>
    <p:sldId id="301" r:id="rId11"/>
    <p:sldId id="302" r:id="rId12"/>
    <p:sldId id="303" r:id="rId13"/>
    <p:sldId id="304" r:id="rId14"/>
    <p:sldId id="306" r:id="rId15"/>
    <p:sldId id="308" r:id="rId16"/>
    <p:sldId id="309" r:id="rId17"/>
    <p:sldId id="311" r:id="rId18"/>
    <p:sldId id="312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20" r:id="rId27"/>
    <p:sldId id="322" r:id="rId28"/>
    <p:sldId id="323" r:id="rId29"/>
    <p:sldId id="324" r:id="rId30"/>
    <p:sldId id="325" r:id="rId31"/>
    <p:sldId id="326" r:id="rId32"/>
    <p:sldId id="328" r:id="rId33"/>
    <p:sldId id="327" r:id="rId34"/>
    <p:sldId id="330" r:id="rId35"/>
    <p:sldId id="332" r:id="rId36"/>
    <p:sldId id="333" r:id="rId37"/>
    <p:sldId id="334" r:id="rId38"/>
    <p:sldId id="335" r:id="rId39"/>
    <p:sldId id="336" r:id="rId40"/>
    <p:sldId id="337" r:id="rId41"/>
    <p:sldId id="339" r:id="rId42"/>
    <p:sldId id="338" r:id="rId43"/>
    <p:sldId id="273" r:id="rId4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E786940-D627-4C56-A22B-F49D53C589E2}">
          <p14:sldIdLst>
            <p14:sldId id="256"/>
            <p14:sldId id="281"/>
            <p14:sldId id="283"/>
            <p14:sldId id="286"/>
            <p14:sldId id="295"/>
            <p14:sldId id="296"/>
            <p14:sldId id="298"/>
            <p14:sldId id="300"/>
            <p14:sldId id="301"/>
            <p14:sldId id="302"/>
            <p14:sldId id="303"/>
            <p14:sldId id="304"/>
            <p14:sldId id="306"/>
            <p14:sldId id="308"/>
            <p14:sldId id="309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2"/>
            <p14:sldId id="323"/>
            <p14:sldId id="324"/>
            <p14:sldId id="325"/>
            <p14:sldId id="326"/>
            <p14:sldId id="328"/>
            <p14:sldId id="327"/>
            <p14:sldId id="330"/>
            <p14:sldId id="332"/>
            <p14:sldId id="333"/>
            <p14:sldId id="334"/>
            <p14:sldId id="335"/>
            <p14:sldId id="336"/>
            <p14:sldId id="337"/>
            <p14:sldId id="339"/>
            <p14:sldId id="338"/>
            <p14:sldId id="2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7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542"/>
    <a:srgbClr val="009982"/>
    <a:srgbClr val="FFFFFF"/>
    <a:srgbClr val="00A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382" autoAdjust="0"/>
  </p:normalViewPr>
  <p:slideViewPr>
    <p:cSldViewPr>
      <p:cViewPr varScale="1">
        <p:scale>
          <a:sx n="74" d="100"/>
          <a:sy n="74" d="100"/>
        </p:scale>
        <p:origin x="1446" y="6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2256"/>
    </p:cViewPr>
  </p:sorterViewPr>
  <p:notesViewPr>
    <p:cSldViewPr>
      <p:cViewPr varScale="1">
        <p:scale>
          <a:sx n="63" d="100"/>
          <a:sy n="63" d="100"/>
        </p:scale>
        <p:origin x="-2064" y="-96"/>
      </p:cViewPr>
      <p:guideLst>
        <p:guide orient="horz" pos="2141"/>
        <p:guide pos="3127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54456-E833-46DC-B226-8341546E2B25}" type="datetimeFigureOut">
              <a:rPr lang="en-GB" smtClean="0"/>
              <a:t>13/08/2021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E31E9A-84DA-4C40-892A-53BF19EA58B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9305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A79DB-FF66-4CED-AF66-5E73E601A0A8}" type="datetimeFigureOut">
              <a:rPr lang="en-GB" smtClean="0"/>
              <a:t>13/08/2021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C7192-2DFF-4A9E-BBBC-BD1A89C783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3912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"/>
            <a:ext cx="9143999" cy="6857464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1798365"/>
            <a:ext cx="8277225" cy="1661993"/>
          </a:xfrm>
        </p:spPr>
        <p:txBody>
          <a:bodyPr anchor="ctr">
            <a:spAutoFit/>
          </a:bodyPr>
          <a:lstStyle>
            <a:lvl1pPr algn="ctr">
              <a:defRPr sz="54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5805264"/>
            <a:ext cx="6837362" cy="288925"/>
          </a:xfrm>
        </p:spPr>
        <p:txBody>
          <a:bodyPr anchor="b">
            <a:spAutoFit/>
          </a:bodyPr>
          <a:lstStyle>
            <a:lvl1pPr marL="0" indent="0">
              <a:buFontTx/>
              <a:buNone/>
              <a:defRPr sz="1900"/>
            </a:lvl1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2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2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F9502-2BE2-42EE-B0E1-FFCA6DA4170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353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294035"/>
            <a:ext cx="7377112" cy="9747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4542"/>
                </a:solidFill>
              </a:defRPr>
            </a:lvl1pPr>
            <a:lvl2pPr>
              <a:defRPr>
                <a:solidFill>
                  <a:srgbClr val="004542"/>
                </a:solidFill>
              </a:defRPr>
            </a:lvl2pPr>
            <a:lvl3pPr>
              <a:defRPr>
                <a:solidFill>
                  <a:srgbClr val="004542"/>
                </a:solidFill>
              </a:defRPr>
            </a:lvl3pPr>
            <a:lvl4pPr>
              <a:defRPr>
                <a:solidFill>
                  <a:srgbClr val="004542"/>
                </a:solidFill>
              </a:defRPr>
            </a:lvl4pPr>
            <a:lvl5pPr>
              <a:defRPr>
                <a:solidFill>
                  <a:srgbClr val="00454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E1DE1D-833C-4BF7-AF21-F3B0B7E1299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250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3356992"/>
            <a:ext cx="7377112" cy="9747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F96BE5-36B3-4ABD-8470-3AB6BDFCBFEA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48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"/>
            <a:ext cx="9144000" cy="6857464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1798365"/>
            <a:ext cx="8277225" cy="1661993"/>
          </a:xfrm>
        </p:spPr>
        <p:txBody>
          <a:bodyPr anchor="ctr">
            <a:spAutoFit/>
          </a:bodyPr>
          <a:lstStyle>
            <a:lvl1pPr algn="ctr">
              <a:defRPr sz="54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5805264"/>
            <a:ext cx="6837362" cy="288925"/>
          </a:xfrm>
        </p:spPr>
        <p:txBody>
          <a:bodyPr anchor="b">
            <a:spAutoFit/>
          </a:bodyPr>
          <a:lstStyle>
            <a:lvl1pPr marL="0" indent="0">
              <a:buFontTx/>
              <a:buNone/>
              <a:defRPr sz="1900"/>
            </a:lvl1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2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2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F9502-2BE2-42EE-B0E1-FFCA6DA4170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592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294035"/>
            <a:ext cx="7377112" cy="9747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4542"/>
                </a:solidFill>
              </a:defRPr>
            </a:lvl1pPr>
            <a:lvl2pPr>
              <a:defRPr>
                <a:solidFill>
                  <a:srgbClr val="004542"/>
                </a:solidFill>
              </a:defRPr>
            </a:lvl2pPr>
            <a:lvl3pPr>
              <a:defRPr>
                <a:solidFill>
                  <a:srgbClr val="004542"/>
                </a:solidFill>
              </a:defRPr>
            </a:lvl3pPr>
            <a:lvl4pPr>
              <a:defRPr>
                <a:solidFill>
                  <a:srgbClr val="004542"/>
                </a:solidFill>
              </a:defRPr>
            </a:lvl4pPr>
            <a:lvl5pPr>
              <a:defRPr>
                <a:solidFill>
                  <a:srgbClr val="00454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E1DE1D-833C-4BF7-AF21-F3B0B7E1299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234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"/>
            <a:ext cx="9144000" cy="68574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3356992"/>
            <a:ext cx="7377112" cy="9747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F96BE5-36B3-4ABD-8470-3AB6BDFCBFEA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006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jpg"/><Relationship Id="rId5" Type="http://schemas.openxmlformats.org/officeDocument/2006/relationships/image" Target="../media/image5.jpe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50813"/>
            <a:ext cx="7377112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412875"/>
            <a:ext cx="8353425" cy="482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60960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3124200" y="66294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3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662940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F96BE5-36B3-4ABD-8470-3AB6BDFCBFEA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635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Tx/>
        <a:buBlip>
          <a:blip r:embed="rId5"/>
        </a:buBlip>
        <a:defRPr sz="1600">
          <a:solidFill>
            <a:srgbClr val="00454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Tx/>
        <a:buBlip>
          <a:blip r:embed="rId5"/>
        </a:buBlip>
        <a:defRPr sz="1600">
          <a:solidFill>
            <a:srgbClr val="00454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Tx/>
        <a:buBlip>
          <a:blip r:embed="rId5"/>
        </a:buBlip>
        <a:defRPr sz="1600">
          <a:solidFill>
            <a:srgbClr val="00454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Tx/>
        <a:buBlip>
          <a:blip r:embed="rId5"/>
        </a:buBlip>
        <a:defRPr sz="1600">
          <a:solidFill>
            <a:srgbClr val="00454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Tx/>
        <a:buBlip>
          <a:blip r:embed="rId5"/>
        </a:buBlip>
        <a:defRPr sz="1600">
          <a:solidFill>
            <a:srgbClr val="00454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"/>
            <a:ext cx="9144000" cy="6857464"/>
          </a:xfrm>
          <a:prstGeom prst="rect">
            <a:avLst/>
          </a:prstGeom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50813"/>
            <a:ext cx="7377112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412875"/>
            <a:ext cx="8353425" cy="482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60960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3124200" y="66294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3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662940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F96BE5-36B3-4ABD-8470-3AB6BDFCBFEA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613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Tx/>
        <a:buBlip>
          <a:blip r:embed="rId6"/>
        </a:buBlip>
        <a:defRPr sz="1600">
          <a:solidFill>
            <a:srgbClr val="00454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Tx/>
        <a:buBlip>
          <a:blip r:embed="rId6"/>
        </a:buBlip>
        <a:defRPr sz="1600">
          <a:solidFill>
            <a:srgbClr val="00454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Tx/>
        <a:buBlip>
          <a:blip r:embed="rId6"/>
        </a:buBlip>
        <a:defRPr sz="1600">
          <a:solidFill>
            <a:srgbClr val="00454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Tx/>
        <a:buBlip>
          <a:blip r:embed="rId6"/>
        </a:buBlip>
        <a:defRPr sz="1600">
          <a:solidFill>
            <a:srgbClr val="00454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Tx/>
        <a:buBlip>
          <a:blip r:embed="rId6"/>
        </a:buBlip>
        <a:defRPr sz="1600">
          <a:solidFill>
            <a:srgbClr val="00454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4486" y="1080026"/>
            <a:ext cx="8277225" cy="2492990"/>
          </a:xfrm>
        </p:spPr>
        <p:txBody>
          <a:bodyPr/>
          <a:lstStyle/>
          <a:p>
            <a:r>
              <a:rPr lang="tr-TR" dirty="0" smtClean="0"/>
              <a:t>Emerald eJournals Premier Koleksiyonu</a:t>
            </a:r>
            <a:br>
              <a:rPr lang="tr-TR" dirty="0" smtClean="0"/>
            </a:br>
            <a:r>
              <a:rPr lang="tr-TR" dirty="0" smtClean="0"/>
              <a:t>İçerik ve Kullanım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663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Emerald Publishing</a:t>
            </a:r>
            <a:endParaRPr lang="en-GB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5412" y="1340768"/>
            <a:ext cx="8353052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2"/>
              </a:buBlip>
              <a:defRPr sz="1600">
                <a:solidFill>
                  <a:srgbClr val="00454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2"/>
              </a:buBlip>
              <a:defRPr sz="1600">
                <a:solidFill>
                  <a:srgbClr val="004542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2"/>
              </a:buBlip>
              <a:defRPr sz="1600">
                <a:solidFill>
                  <a:srgbClr val="004542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2"/>
              </a:buBlip>
              <a:defRPr sz="1600">
                <a:solidFill>
                  <a:srgbClr val="004542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2"/>
              </a:buBlip>
              <a:defRPr sz="1600">
                <a:solidFill>
                  <a:srgbClr val="004542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336550" indent="-336550">
              <a:lnSpc>
                <a:spcPct val="90000"/>
              </a:lnSpc>
              <a:spcBef>
                <a:spcPts val="1563"/>
              </a:spcBef>
              <a:buClr>
                <a:srgbClr val="00974D"/>
              </a:buClr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en-GB" sz="2200" dirty="0" smtClean="0"/>
              <a:t>Emerald Group Publishing Limited 1967’de </a:t>
            </a:r>
            <a:r>
              <a:rPr lang="en-GB" sz="2200" dirty="0" err="1" smtClean="0"/>
              <a:t>İngiltere’de</a:t>
            </a:r>
            <a:r>
              <a:rPr lang="en-GB" sz="2200" dirty="0" smtClean="0"/>
              <a:t> </a:t>
            </a:r>
            <a:r>
              <a:rPr lang="en-GB" sz="2200" dirty="0" err="1" smtClean="0"/>
              <a:t>kuru</a:t>
            </a:r>
            <a:r>
              <a:rPr lang="tr-TR" sz="2200" dirty="0" smtClean="0"/>
              <a:t>lan uluslararası bir yayınevidir </a:t>
            </a:r>
          </a:p>
          <a:p>
            <a:pPr marL="336550" indent="-336550">
              <a:lnSpc>
                <a:spcPct val="90000"/>
              </a:lnSpc>
              <a:spcBef>
                <a:spcPts val="1563"/>
              </a:spcBef>
              <a:buClr>
                <a:srgbClr val="00974D"/>
              </a:buClr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tr-TR" sz="2200" dirty="0" smtClean="0"/>
              <a:t>305</a:t>
            </a:r>
            <a:r>
              <a:rPr lang="en-GB" sz="2200" dirty="0" smtClean="0"/>
              <a:t> </a:t>
            </a:r>
            <a:r>
              <a:rPr lang="tr-TR" sz="2200" dirty="0" smtClean="0"/>
              <a:t>elektronik </a:t>
            </a:r>
            <a:r>
              <a:rPr lang="en-GB" sz="2200" dirty="0" err="1" smtClean="0"/>
              <a:t>dergi</a:t>
            </a:r>
            <a:r>
              <a:rPr lang="en-GB" sz="2200" dirty="0" smtClean="0"/>
              <a:t>, </a:t>
            </a:r>
            <a:r>
              <a:rPr lang="tr-TR" sz="2200" dirty="0" smtClean="0"/>
              <a:t>1</a:t>
            </a:r>
            <a:r>
              <a:rPr lang="en-GB" sz="2200" dirty="0" smtClean="0"/>
              <a:t>6</a:t>
            </a:r>
            <a:r>
              <a:rPr lang="tr-TR" sz="2200" dirty="0" smtClean="0"/>
              <a:t>5</a:t>
            </a:r>
            <a:r>
              <a:rPr lang="en-GB" sz="2200" dirty="0" smtClean="0"/>
              <a:t>0 </a:t>
            </a:r>
            <a:r>
              <a:rPr lang="tr-TR" sz="2200" dirty="0" smtClean="0"/>
              <a:t>e</a:t>
            </a:r>
            <a:r>
              <a:rPr lang="en-GB" sz="2200" dirty="0" err="1" smtClean="0"/>
              <a:t>kitap</a:t>
            </a:r>
            <a:r>
              <a:rPr lang="tr-TR" sz="2200" dirty="0"/>
              <a:t> </a:t>
            </a:r>
            <a:r>
              <a:rPr lang="tr-TR" sz="2200" dirty="0" smtClean="0"/>
              <a:t>ve</a:t>
            </a:r>
            <a:r>
              <a:rPr lang="en-GB" sz="2200" dirty="0" smtClean="0"/>
              <a:t> </a:t>
            </a:r>
            <a:r>
              <a:rPr lang="tr-TR" sz="2200" dirty="0" smtClean="0"/>
              <a:t>1500</a:t>
            </a:r>
            <a:r>
              <a:rPr lang="en-GB" sz="2200" dirty="0" smtClean="0"/>
              <a:t> </a:t>
            </a:r>
            <a:r>
              <a:rPr lang="en-GB" sz="2200" dirty="0" err="1" smtClean="0"/>
              <a:t>Vaka</a:t>
            </a:r>
            <a:r>
              <a:rPr lang="en-GB" sz="2200" dirty="0" smtClean="0"/>
              <a:t> </a:t>
            </a:r>
            <a:r>
              <a:rPr lang="en-GB" sz="2200" dirty="0" err="1" smtClean="0"/>
              <a:t>çalışması</a:t>
            </a:r>
            <a:r>
              <a:rPr lang="tr-TR" sz="2200" dirty="0" smtClean="0"/>
              <a:t> sunar</a:t>
            </a:r>
          </a:p>
          <a:p>
            <a:pPr marL="336550" indent="-336550">
              <a:lnSpc>
                <a:spcPct val="90000"/>
              </a:lnSpc>
              <a:spcBef>
                <a:spcPts val="1563"/>
              </a:spcBef>
              <a:buClr>
                <a:srgbClr val="00974D"/>
              </a:buClr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tr-TR" sz="2200" dirty="0" smtClean="0"/>
              <a:t>Konu alanları ağırlıklı olarak yönetim bilimleridir</a:t>
            </a:r>
          </a:p>
          <a:p>
            <a:pPr marL="0" indent="0" algn="ctr">
              <a:lnSpc>
                <a:spcPct val="90000"/>
              </a:lnSpc>
              <a:spcBef>
                <a:spcPts val="1563"/>
              </a:spcBef>
              <a:buClr>
                <a:srgbClr val="00974D"/>
              </a:buClr>
              <a:buNone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en-GB" sz="2200" b="1" dirty="0"/>
              <a:t>TÜBİTAK ULAKBIM </a:t>
            </a:r>
            <a:r>
              <a:rPr lang="en-GB" sz="2200" b="1" dirty="0" err="1"/>
              <a:t>üzerinden</a:t>
            </a:r>
            <a:r>
              <a:rPr lang="en-GB" sz="2200" b="1" dirty="0"/>
              <a:t> 3 </a:t>
            </a:r>
            <a:r>
              <a:rPr lang="en-GB" sz="2200" b="1" dirty="0" err="1"/>
              <a:t>yıllık</a:t>
            </a:r>
            <a:r>
              <a:rPr lang="en-GB" sz="2200" b="1" dirty="0"/>
              <a:t> </a:t>
            </a:r>
            <a:r>
              <a:rPr lang="en-GB" sz="2200" b="1" dirty="0" err="1"/>
              <a:t>bir</a:t>
            </a:r>
            <a:r>
              <a:rPr lang="en-GB" sz="2200" b="1" dirty="0"/>
              <a:t> </a:t>
            </a:r>
            <a:r>
              <a:rPr lang="en-GB" sz="2200" b="1" dirty="0" err="1"/>
              <a:t>anlaşma</a:t>
            </a:r>
            <a:r>
              <a:rPr lang="en-GB" sz="2200" b="1" dirty="0"/>
              <a:t> </a:t>
            </a:r>
            <a:r>
              <a:rPr lang="en-GB" sz="2200" b="1" dirty="0" err="1"/>
              <a:t>ile</a:t>
            </a:r>
            <a:r>
              <a:rPr lang="en-GB" sz="2200" b="1" dirty="0"/>
              <a:t> </a:t>
            </a:r>
            <a:r>
              <a:rPr lang="en-GB" sz="2200" b="1" dirty="0" err="1"/>
              <a:t>bütün</a:t>
            </a:r>
            <a:r>
              <a:rPr lang="en-GB" sz="2200" b="1" dirty="0"/>
              <a:t> </a:t>
            </a:r>
            <a:r>
              <a:rPr lang="en-GB" sz="2200" b="1" dirty="0" err="1"/>
              <a:t>dergiler</a:t>
            </a:r>
            <a:r>
              <a:rPr lang="en-GB" sz="2200" b="1" dirty="0"/>
              <a:t> (Premier </a:t>
            </a:r>
            <a:r>
              <a:rPr lang="en-GB" sz="2200" b="1" dirty="0" err="1"/>
              <a:t>Koleksiyonu</a:t>
            </a:r>
            <a:r>
              <a:rPr lang="en-GB" sz="2200" b="1" dirty="0" smtClean="0"/>
              <a:t>)</a:t>
            </a:r>
            <a:r>
              <a:rPr lang="tr-TR" sz="2200" b="1" dirty="0" smtClean="0"/>
              <a:t> 2017 yılından itibaren</a:t>
            </a:r>
            <a:r>
              <a:rPr lang="en-GB" sz="2200" b="1" dirty="0" smtClean="0"/>
              <a:t> </a:t>
            </a:r>
            <a:r>
              <a:rPr lang="en-GB" sz="2200" b="1" dirty="0" err="1"/>
              <a:t>üniversitelerin</a:t>
            </a:r>
            <a:r>
              <a:rPr lang="en-GB" sz="2200" b="1" dirty="0"/>
              <a:t> </a:t>
            </a:r>
            <a:r>
              <a:rPr lang="en-GB" sz="2200" b="1" dirty="0" err="1"/>
              <a:t>erişimine</a:t>
            </a:r>
            <a:r>
              <a:rPr lang="en-GB" sz="2200" b="1" dirty="0"/>
              <a:t> </a:t>
            </a:r>
            <a:r>
              <a:rPr lang="en-GB" sz="2200" b="1" dirty="0" err="1" smtClean="0"/>
              <a:t>açıl</a:t>
            </a:r>
            <a:r>
              <a:rPr lang="tr-TR" sz="2200" b="1" dirty="0" smtClean="0"/>
              <a:t>mıştır</a:t>
            </a:r>
            <a:endParaRPr lang="en-GB" sz="2200" b="1" dirty="0"/>
          </a:p>
          <a:p>
            <a:pPr marL="0" indent="0" algn="ctr">
              <a:lnSpc>
                <a:spcPct val="90000"/>
              </a:lnSpc>
              <a:spcBef>
                <a:spcPts val="1563"/>
              </a:spcBef>
              <a:buClr>
                <a:srgbClr val="00974D"/>
              </a:buClr>
              <a:buNone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en-GB" sz="2200" b="1" dirty="0">
                <a:solidFill>
                  <a:srgbClr val="009982"/>
                </a:solidFill>
              </a:rPr>
              <a:t>	</a:t>
            </a:r>
            <a:r>
              <a:rPr lang="en-GB" sz="2800" b="1" dirty="0" err="1"/>
              <a:t>Erişim</a:t>
            </a:r>
            <a:r>
              <a:rPr lang="en-GB" sz="2800" b="1" dirty="0"/>
              <a:t> </a:t>
            </a:r>
            <a:r>
              <a:rPr lang="en-GB" sz="2800" b="1" dirty="0" err="1"/>
              <a:t>adresi</a:t>
            </a:r>
            <a:r>
              <a:rPr lang="en-GB" sz="2800" b="1" dirty="0"/>
              <a:t>: www.emeraldinsight.com</a:t>
            </a:r>
          </a:p>
          <a:p>
            <a:pPr marL="336550" indent="-336550">
              <a:lnSpc>
                <a:spcPct val="90000"/>
              </a:lnSpc>
              <a:spcBef>
                <a:spcPts val="1563"/>
              </a:spcBef>
              <a:buClr>
                <a:srgbClr val="00974D"/>
              </a:buClr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endParaRPr lang="en-GB" sz="2100" dirty="0" smtClean="0">
              <a:solidFill>
                <a:srgbClr val="0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7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78011"/>
            <a:ext cx="8712968" cy="974725"/>
          </a:xfrm>
        </p:spPr>
        <p:txBody>
          <a:bodyPr/>
          <a:lstStyle/>
          <a:p>
            <a:r>
              <a:rPr lang="tr-TR" sz="2800" dirty="0" smtClean="0"/>
              <a:t>Premier Dergilerinin Konuya göre sayısı</a:t>
            </a:r>
            <a:endParaRPr lang="en-GB" sz="2800" dirty="0"/>
          </a:p>
        </p:txBody>
      </p:sp>
      <p:graphicFrame>
        <p:nvGraphicFramePr>
          <p:cNvPr id="4" name="Group 2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6062296"/>
              </p:ext>
            </p:extLst>
          </p:nvPr>
        </p:nvGraphicFramePr>
        <p:xfrm>
          <a:off x="273943" y="620688"/>
          <a:ext cx="8618537" cy="5534027"/>
        </p:xfrm>
        <a:graphic>
          <a:graphicData uri="http://schemas.openxmlformats.org/drawingml/2006/table">
            <a:tbl>
              <a:tblPr/>
              <a:tblGrid>
                <a:gridCol w="5524744"/>
                <a:gridCol w="3093793"/>
              </a:tblGrid>
              <a:tr h="382413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KONU 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4" marB="45724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</a:t>
                      </a:r>
                      <a:r>
                        <a:rPr kumimoji="0" lang="en-GB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Dergi</a:t>
                      </a: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GB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Sayisi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4" marB="45724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7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Muhasebe, Finans ve Ekonomi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7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İşletme, Yönetim ve St</a:t>
                      </a:r>
                      <a:r>
                        <a:rPr kumimoji="0" lang="en-GB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rateji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55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7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İK, Öğrenme, Kurumsal Çalışmalar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7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Bilgi Yönetimi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7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Pazarlama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7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perasyonlar, Lojisti</a:t>
                      </a: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ve Kalite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7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Emlak Yönetimi ve İnsan Yapımı Çevre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7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Kamu Yönetimi ve Çevre Yönetimi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4" marB="4572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7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Turizm ve Otelcilik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7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ğitim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7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Mühendislik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6" marR="91446"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7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Sağlık ve Sosyal Yönetim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7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Kütüphanecilik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6" marR="91446"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081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294035"/>
            <a:ext cx="7377112" cy="758701"/>
          </a:xfrm>
        </p:spPr>
        <p:txBody>
          <a:bodyPr/>
          <a:lstStyle/>
          <a:p>
            <a:r>
              <a:rPr lang="tr-TR" dirty="0" smtClean="0"/>
              <a:t>Erişim adresi www.emeraldinsight.com</a:t>
            </a:r>
            <a:endParaRPr lang="en-GB" dirty="0"/>
          </a:p>
        </p:txBody>
      </p:sp>
      <p:pic>
        <p:nvPicPr>
          <p:cNvPr id="19462" name="Picture 6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4373" y="1582332"/>
            <a:ext cx="8528107" cy="3718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798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Dergileri inceleme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7464" y="1496628"/>
            <a:ext cx="7852968" cy="3538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779912" y="1001328"/>
            <a:ext cx="2808312" cy="990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72000" tIns="7200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Journals </a:t>
            </a:r>
            <a:r>
              <a:rPr lang="en-GB" sz="1700" kern="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&amp; Books </a:t>
            </a:r>
            <a:r>
              <a:rPr lang="tr-TR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sekmesine tıklayarak dergi ve kitapları görebilirsiniz</a:t>
            </a:r>
            <a:endParaRPr lang="en-GB" sz="1700" kern="0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>
            <a:off x="2051720" y="1340768"/>
            <a:ext cx="1728192" cy="72008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Rectangle 22"/>
          <p:cNvSpPr/>
          <p:nvPr/>
        </p:nvSpPr>
        <p:spPr bwMode="auto">
          <a:xfrm>
            <a:off x="1043608" y="2060848"/>
            <a:ext cx="1008112" cy="216024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431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46722"/>
            <a:ext cx="7377112" cy="974725"/>
          </a:xfrm>
        </p:spPr>
        <p:txBody>
          <a:bodyPr/>
          <a:lstStyle/>
          <a:p>
            <a:r>
              <a:rPr lang="tr-TR" dirty="0" smtClean="0"/>
              <a:t>Dergileri inceleme</a:t>
            </a:r>
            <a:endParaRPr lang="en-GB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4" y="1466235"/>
            <a:ext cx="8921048" cy="4388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131840" y="1052736"/>
            <a:ext cx="2590800" cy="990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72000" tIns="7200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Veya doğrudan ana sayfadaki konu başlıklarını seçebilirsiniz</a:t>
            </a:r>
            <a:endParaRPr lang="en-GB" sz="1700" kern="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51520" y="3933056"/>
            <a:ext cx="8765132" cy="1872208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1331640" y="2060848"/>
            <a:ext cx="2088232" cy="187220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flipH="1">
            <a:off x="2915816" y="1971328"/>
            <a:ext cx="1008112" cy="196172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4415526" y="1971328"/>
            <a:ext cx="53820" cy="196172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>
            <a:off x="4858055" y="1897697"/>
            <a:ext cx="1008112" cy="203373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5305148" y="1805608"/>
            <a:ext cx="2578359" cy="210736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1837184" y="5157192"/>
            <a:ext cx="2590800" cy="990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72000" tIns="7200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Örneğin </a:t>
            </a:r>
            <a:r>
              <a:rPr lang="en-US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Accounting</a:t>
            </a:r>
            <a:r>
              <a:rPr lang="tr-TR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, Finance</a:t>
            </a:r>
            <a:r>
              <a:rPr lang="en-US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&amp; </a:t>
            </a:r>
            <a:r>
              <a:rPr lang="tr-TR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Economics</a:t>
            </a:r>
            <a:r>
              <a:rPr lang="en-US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tr-TR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konusunu seçelim</a:t>
            </a:r>
            <a:endParaRPr lang="en-GB" sz="1700" kern="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4" name="Straight Arrow Connector 3"/>
          <p:cNvCxnSpPr>
            <a:stCxn id="12" idx="1"/>
          </p:cNvCxnSpPr>
          <p:nvPr/>
        </p:nvCxnSpPr>
        <p:spPr bwMode="auto">
          <a:xfrm flipH="1" flipV="1">
            <a:off x="1259632" y="5157192"/>
            <a:ext cx="577552" cy="4953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594763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46722"/>
            <a:ext cx="7377112" cy="974725"/>
          </a:xfrm>
        </p:spPr>
        <p:txBody>
          <a:bodyPr/>
          <a:lstStyle/>
          <a:p>
            <a:r>
              <a:rPr lang="tr-TR" dirty="0" smtClean="0"/>
              <a:t>Dergileri inceleme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552" y="1573932"/>
            <a:ext cx="7927554" cy="405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 bwMode="auto">
          <a:xfrm>
            <a:off x="467544" y="1916832"/>
            <a:ext cx="3024336" cy="570025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3491880" y="1501924"/>
            <a:ext cx="406896" cy="41490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3707904" y="908720"/>
            <a:ext cx="1825352" cy="157813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72000" tIns="7200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tr-TR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Yayın türü</a:t>
            </a:r>
            <a:r>
              <a:rPr lang="tr-TR" sz="1700" kern="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seçin:</a:t>
            </a:r>
            <a:r>
              <a:rPr lang="en-GB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n-GB" sz="1700" kern="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tr-TR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Bütün yayınlar</a:t>
            </a:r>
            <a:endParaRPr lang="en-GB" sz="1700" kern="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tr-TR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Sadece dergiler</a:t>
            </a:r>
            <a:endParaRPr lang="en-GB" sz="1700" kern="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tr-TR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Sadece seriler</a:t>
            </a:r>
            <a:endParaRPr lang="en-GB" sz="1700" kern="0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tr-TR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Sadece kitaplar</a:t>
            </a:r>
            <a:r>
              <a:rPr lang="en-GB" sz="1700" kern="0" dirty="0">
                <a:solidFill>
                  <a:srgbClr val="00998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GB" sz="1700" kern="0" dirty="0">
                <a:solidFill>
                  <a:srgbClr val="009982"/>
                </a:solidFill>
                <a:latin typeface="Calibri" pitchFamily="34" charset="0"/>
                <a:cs typeface="Calibri" pitchFamily="34" charset="0"/>
              </a:rPr>
            </a:br>
            <a:r>
              <a:rPr lang="en-GB" sz="1700" kern="0" dirty="0">
                <a:solidFill>
                  <a:srgbClr val="009982"/>
                </a:solidFill>
                <a:latin typeface="Calibri" pitchFamily="34" charset="0"/>
                <a:cs typeface="Calibri" pitchFamily="34" charset="0"/>
              </a:rPr>
              <a:t> </a:t>
            </a:r>
            <a:br>
              <a:rPr lang="en-GB" sz="1700" kern="0" dirty="0">
                <a:solidFill>
                  <a:srgbClr val="009982"/>
                </a:solidFill>
                <a:latin typeface="Calibri" pitchFamily="34" charset="0"/>
                <a:cs typeface="Calibri" pitchFamily="34" charset="0"/>
              </a:rPr>
            </a:br>
            <a:endParaRPr lang="en-GB" sz="1700" kern="0" dirty="0">
              <a:solidFill>
                <a:srgbClr val="009982"/>
              </a:solidFill>
              <a:latin typeface="Calibri" pitchFamily="34" charset="0"/>
              <a:cs typeface="Calibri" pitchFamily="34" charset="0"/>
            </a:endParaRPr>
          </a:p>
          <a:p>
            <a:endParaRPr lang="en-GB" sz="1700" kern="0" dirty="0">
              <a:solidFill>
                <a:srgbClr val="009982"/>
              </a:solidFill>
              <a:latin typeface="Calibri" pitchFamily="34" charset="0"/>
              <a:cs typeface="Calibri" pitchFamily="34" charset="0"/>
            </a:endParaRPr>
          </a:p>
          <a:p>
            <a:endParaRPr lang="en-GB" sz="1700" kern="0" dirty="0">
              <a:solidFill>
                <a:srgbClr val="00998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5652120" y="655427"/>
            <a:ext cx="2271802" cy="162144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72000" tIns="7200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tr-TR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VEYA erişim</a:t>
            </a:r>
            <a:endParaRPr lang="en-GB" sz="1700" kern="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tr-TR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Bütün içerik</a:t>
            </a:r>
            <a:endParaRPr lang="en-GB" sz="1700" kern="0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tr-TR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Sadece bize açık olan içerik ‘</a:t>
            </a:r>
            <a:r>
              <a:rPr lang="en-US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Only content I have access to</a:t>
            </a:r>
            <a:r>
              <a:rPr lang="tr-TR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’</a:t>
            </a:r>
            <a:endParaRPr lang="en-GB" sz="1700" kern="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GB" sz="1700" kern="0" dirty="0">
                <a:solidFill>
                  <a:srgbClr val="00998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GB" sz="1700" kern="0" dirty="0">
                <a:solidFill>
                  <a:srgbClr val="009982"/>
                </a:solidFill>
                <a:latin typeface="Calibri" pitchFamily="34" charset="0"/>
                <a:cs typeface="Calibri" pitchFamily="34" charset="0"/>
              </a:rPr>
            </a:br>
            <a:r>
              <a:rPr lang="en-GB" sz="1700" kern="0" dirty="0">
                <a:solidFill>
                  <a:srgbClr val="009982"/>
                </a:solidFill>
                <a:latin typeface="Calibri" pitchFamily="34" charset="0"/>
                <a:cs typeface="Calibri" pitchFamily="34" charset="0"/>
              </a:rPr>
              <a:t> </a:t>
            </a:r>
            <a:br>
              <a:rPr lang="en-GB" sz="1700" kern="0" dirty="0">
                <a:solidFill>
                  <a:srgbClr val="009982"/>
                </a:solidFill>
                <a:latin typeface="Calibri" pitchFamily="34" charset="0"/>
                <a:cs typeface="Calibri" pitchFamily="34" charset="0"/>
              </a:rPr>
            </a:br>
            <a:endParaRPr lang="en-GB" sz="1700" kern="0" dirty="0">
              <a:solidFill>
                <a:srgbClr val="009982"/>
              </a:solidFill>
              <a:latin typeface="Calibri" pitchFamily="34" charset="0"/>
              <a:cs typeface="Calibri" pitchFamily="34" charset="0"/>
            </a:endParaRPr>
          </a:p>
          <a:p>
            <a:endParaRPr lang="en-GB" sz="1700" kern="0" dirty="0">
              <a:solidFill>
                <a:srgbClr val="009982"/>
              </a:solidFill>
              <a:latin typeface="Calibri" pitchFamily="34" charset="0"/>
              <a:cs typeface="Calibri" pitchFamily="34" charset="0"/>
            </a:endParaRPr>
          </a:p>
          <a:p>
            <a:endParaRPr lang="en-GB" sz="1700" kern="0" dirty="0">
              <a:solidFill>
                <a:srgbClr val="00998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67544" y="2486857"/>
            <a:ext cx="3024336" cy="369099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cxnSp>
        <p:nvCxnSpPr>
          <p:cNvPr id="16" name="Elbow Connector 15"/>
          <p:cNvCxnSpPr/>
          <p:nvPr/>
        </p:nvCxnSpPr>
        <p:spPr bwMode="auto">
          <a:xfrm rot="10800000" flipV="1">
            <a:off x="3491880" y="2279401"/>
            <a:ext cx="2880322" cy="501527"/>
          </a:xfrm>
          <a:prstGeom prst="bentConnector3">
            <a:avLst>
              <a:gd name="adj1" fmla="val 16269"/>
            </a:avLst>
          </a:prstGeom>
          <a:solidFill>
            <a:schemeClr val="accent1"/>
          </a:solidFill>
          <a:ln w="12700" cap="flat" cmpd="sng" algn="ctr">
            <a:solidFill>
              <a:srgbClr val="009982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3852497" y="3429000"/>
            <a:ext cx="2087655" cy="1584176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72000" tIns="72000" rIns="0" bIns="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tr-TR" sz="17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Başlıkları alfabetik olarak listeleme</a:t>
            </a:r>
            <a:endParaRPr lang="en-GB" sz="17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>
              <a:spcBef>
                <a:spcPts val="200"/>
              </a:spcBef>
              <a:spcAft>
                <a:spcPts val="200"/>
              </a:spcAft>
              <a:buFontTx/>
              <a:buNone/>
            </a:pPr>
            <a:r>
              <a:rPr lang="tr-TR" sz="17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VEYA</a:t>
            </a:r>
            <a:endParaRPr lang="en-GB" sz="17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>
              <a:buFontTx/>
              <a:buNone/>
            </a:pPr>
            <a:r>
              <a:rPr lang="tr-TR" sz="17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Ayrıntılı Konu başlığı seçerek listeleme</a:t>
            </a:r>
            <a:endParaRPr lang="en-GB" sz="17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Bent Arrow 2"/>
          <p:cNvSpPr/>
          <p:nvPr/>
        </p:nvSpPr>
        <p:spPr bwMode="auto">
          <a:xfrm>
            <a:off x="5220072" y="2564904"/>
            <a:ext cx="813816" cy="868680"/>
          </a:xfrm>
          <a:prstGeom prst="ben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ight Arrow 3"/>
          <p:cNvSpPr/>
          <p:nvPr/>
        </p:nvSpPr>
        <p:spPr bwMode="auto">
          <a:xfrm>
            <a:off x="5796136" y="4096496"/>
            <a:ext cx="489204" cy="484632"/>
          </a:xfrm>
          <a:prstGeom prst="righ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940152" y="2348880"/>
            <a:ext cx="2716534" cy="792088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5940152" y="3140968"/>
            <a:ext cx="2716534" cy="2886950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596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46722"/>
            <a:ext cx="7377112" cy="974725"/>
          </a:xfrm>
        </p:spPr>
        <p:txBody>
          <a:bodyPr/>
          <a:lstStyle/>
          <a:p>
            <a:r>
              <a:rPr lang="tr-TR" dirty="0" smtClean="0"/>
              <a:t>Dergileri inceleme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552" y="1573932"/>
            <a:ext cx="6930027" cy="39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 bwMode="auto">
          <a:xfrm>
            <a:off x="611560" y="4221088"/>
            <a:ext cx="1656184" cy="288032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3439991" y="1834710"/>
            <a:ext cx="2316255" cy="95906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72000" tIns="72000" rIns="0" bIns="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8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Yayın adına tıklayarak kaynağı seçin</a:t>
            </a:r>
            <a:endParaRPr lang="en-GB" sz="18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flipH="1">
            <a:off x="2267744" y="2793779"/>
            <a:ext cx="1172248" cy="142730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545776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Dergileri inceleme - sonuç </a:t>
            </a: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85849" y="1340768"/>
            <a:ext cx="6178439" cy="4914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6216185" y="805362"/>
            <a:ext cx="2316255" cy="111147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72000" tIns="72000" rIns="0" bIns="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7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Bir sonrası adımda seçilen derginin sayılarının listesi gelir</a:t>
            </a:r>
            <a:endParaRPr lang="en-GB" sz="17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115616" y="3212976"/>
            <a:ext cx="4320480" cy="2952328"/>
          </a:xfrm>
          <a:prstGeom prst="rect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>
            <a:off x="4716016" y="1557451"/>
            <a:ext cx="1500169" cy="165552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02134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Dergileri inceleme – içindekiler sayfası</a:t>
            </a:r>
            <a:endParaRPr lang="en-GB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1" y="1628800"/>
            <a:ext cx="5587358" cy="4430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499992" y="1150639"/>
            <a:ext cx="3124199" cy="838201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Derginin bir sayısına tıkladığınızda</a:t>
            </a:r>
            <a:r>
              <a:rPr lang="en-GB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,</a:t>
            </a:r>
            <a:r>
              <a:rPr lang="tr-TR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o sayıdaki bütün makaleler listelenir</a:t>
            </a:r>
            <a:endParaRPr lang="en-GB" sz="1700" kern="0" dirty="0">
              <a:solidFill>
                <a:srgbClr val="00998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83568" y="3501008"/>
            <a:ext cx="5256584" cy="2664296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5868144" y="1772816"/>
            <a:ext cx="0" cy="172819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030426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Bir makaleye erişim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9592" y="1244910"/>
            <a:ext cx="4896544" cy="424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1619672" y="3068960"/>
            <a:ext cx="3528392" cy="360040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971600" y="3726066"/>
            <a:ext cx="4464496" cy="927069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7" name="Content Placeholder 2"/>
          <p:cNvSpPr txBox="1">
            <a:spLocks noGrp="1"/>
          </p:cNvSpPr>
          <p:nvPr>
            <p:ph idx="1"/>
          </p:nvPr>
        </p:nvSpPr>
        <p:spPr bwMode="auto">
          <a:xfrm>
            <a:off x="5796136" y="1204736"/>
            <a:ext cx="2391574" cy="172020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İçerik türünü ve erişiminiz olup olmadığını anlamak için ‘</a:t>
            </a:r>
            <a:r>
              <a:rPr lang="en-US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icon key</a:t>
            </a:r>
            <a:r>
              <a:rPr lang="tr-TR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’ alanına bakın</a:t>
            </a:r>
            <a:r>
              <a:rPr lang="en-US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en-GB" sz="1700" kern="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5796136" y="3356992"/>
            <a:ext cx="2409026" cy="1440160"/>
          </a:xfrm>
          <a:prstGeom prst="rect">
            <a:avLst/>
          </a:prstGeom>
          <a:ln w="9525"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tr-TR" sz="17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Makale seçenekleri</a:t>
            </a:r>
            <a:r>
              <a:rPr lang="en-GB" sz="17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:</a:t>
            </a:r>
          </a:p>
          <a:p>
            <a:r>
              <a:rPr lang="tr-TR" sz="17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Abstrakt olarak görüntüle</a:t>
            </a:r>
            <a:endParaRPr lang="en-GB" sz="1700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GB" sz="17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PDF </a:t>
            </a:r>
            <a:r>
              <a:rPr lang="tr-TR" sz="17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veya</a:t>
            </a:r>
            <a:r>
              <a:rPr lang="en-GB" sz="17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HTML</a:t>
            </a:r>
            <a:r>
              <a:rPr lang="tr-TR" sz="17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olarak </a:t>
            </a:r>
            <a:r>
              <a:rPr lang="tr-TR" sz="17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17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aç</a:t>
            </a:r>
            <a:endParaRPr lang="en-GB" dirty="0">
              <a:solidFill>
                <a:srgbClr val="009982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>
            <a:off x="5148064" y="2564904"/>
            <a:ext cx="648072" cy="50405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flipH="1">
            <a:off x="5436096" y="3356992"/>
            <a:ext cx="360040" cy="36907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060723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İndirilen makale görüntüsü</a:t>
            </a:r>
            <a:endParaRPr lang="en-GB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15"/>
          <a:stretch/>
        </p:blipFill>
        <p:spPr bwMode="auto">
          <a:xfrm>
            <a:off x="3203848" y="806185"/>
            <a:ext cx="5287168" cy="4692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 bwMode="auto">
          <a:xfrm>
            <a:off x="3419872" y="3068960"/>
            <a:ext cx="3744416" cy="648072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131840" y="2636912"/>
            <a:ext cx="216024" cy="3032720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13" name="Content Placeholder 2"/>
          <p:cNvSpPr txBox="1">
            <a:spLocks noGrp="1"/>
          </p:cNvSpPr>
          <p:nvPr>
            <p:ph idx="1"/>
          </p:nvPr>
        </p:nvSpPr>
        <p:spPr bwMode="auto">
          <a:xfrm>
            <a:off x="401216" y="1447800"/>
            <a:ext cx="2514600" cy="685056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6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İndirdiğiniz makalede şu bilgiler yer alacaktır:</a:t>
            </a:r>
            <a:endParaRPr lang="en-GB" sz="1600" kern="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401216" y="2348880"/>
            <a:ext cx="2514600" cy="914400"/>
          </a:xfrm>
          <a:prstGeom prst="rect">
            <a:avLst/>
          </a:prstGeom>
          <a:ln w="9525"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6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Bu makale kim tarafından ve ne zaman indirildi</a:t>
            </a:r>
            <a:endParaRPr lang="en-GB" sz="1600" kern="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endParaRPr lang="en-GB" sz="1600" dirty="0">
              <a:solidFill>
                <a:srgbClr val="00998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380434" y="3356992"/>
            <a:ext cx="2514600" cy="1075928"/>
          </a:xfrm>
          <a:prstGeom prst="rect">
            <a:avLst/>
          </a:prstGeom>
          <a:ln w="9525"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6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Yayınlandığından beri kaç kez indirildi, referansların sayısı </a:t>
            </a:r>
            <a:endParaRPr lang="en-GB" sz="1600" kern="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endParaRPr lang="en-GB" sz="1600" dirty="0">
              <a:solidFill>
                <a:srgbClr val="009982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83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Tarama Teknikleri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039" y="1556792"/>
            <a:ext cx="8353425" cy="4826000"/>
          </a:xfrm>
        </p:spPr>
        <p:txBody>
          <a:bodyPr/>
          <a:lstStyle/>
          <a:p>
            <a:pPr marL="0" indent="0">
              <a:buNone/>
            </a:pPr>
            <a:endParaRPr lang="en-US" sz="2800" dirty="0"/>
          </a:p>
          <a:p>
            <a:pPr marL="685800" indent="-685800"/>
            <a:r>
              <a:rPr lang="tr-TR" sz="2800" dirty="0" smtClean="0"/>
              <a:t>Hızlı Tarama - </a:t>
            </a:r>
            <a:r>
              <a:rPr lang="en-US" sz="2800" dirty="0" smtClean="0"/>
              <a:t>Quick Search</a:t>
            </a:r>
          </a:p>
          <a:p>
            <a:pPr marL="685800" indent="-685800"/>
            <a:endParaRPr lang="en-US" sz="2800" dirty="0"/>
          </a:p>
          <a:p>
            <a:pPr marL="685800" indent="-685800"/>
            <a:r>
              <a:rPr lang="tr-TR" sz="2800" dirty="0" smtClean="0"/>
              <a:t>Gelişmiş Tarama - </a:t>
            </a:r>
            <a:r>
              <a:rPr lang="en-US" sz="2800" dirty="0" smtClean="0"/>
              <a:t>Advance</a:t>
            </a:r>
            <a:r>
              <a:rPr lang="tr-TR" sz="2800" dirty="0" smtClean="0"/>
              <a:t>d</a:t>
            </a:r>
            <a:r>
              <a:rPr lang="en-US" sz="2800" dirty="0" smtClean="0"/>
              <a:t> Search</a:t>
            </a:r>
          </a:p>
          <a:p>
            <a:pPr marL="685800" indent="-685800"/>
            <a:endParaRPr lang="en-US" sz="2800" dirty="0"/>
          </a:p>
          <a:p>
            <a:pPr marL="685800" indent="-685800"/>
            <a:r>
              <a:rPr lang="tr-TR" sz="2800" dirty="0" smtClean="0"/>
              <a:t>Boolean Operatörleri -</a:t>
            </a:r>
            <a:r>
              <a:rPr lang="en-US" sz="2800" dirty="0" smtClean="0"/>
              <a:t> </a:t>
            </a:r>
            <a:r>
              <a:rPr lang="en-US" sz="2800" dirty="0"/>
              <a:t>Boolean Operators</a:t>
            </a:r>
          </a:p>
          <a:p>
            <a:pPr marL="685800" indent="-685800"/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477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Hızlı Tarama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59632" y="1775796"/>
            <a:ext cx="6872003" cy="3627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11284" y="980728"/>
            <a:ext cx="2813837" cy="55399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eaLnBrk="1" hangingPunct="1">
              <a:buFont typeface="Arial" pitchFamily="34" charset="0"/>
              <a:buChar char="•"/>
            </a:pPr>
            <a:r>
              <a:rPr lang="tr-TR" altLang="en-US" sz="15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Tarama kutusuna aradığınız terimi yazın</a:t>
            </a:r>
            <a:endParaRPr lang="en-GB" altLang="en-US" sz="15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702379" y="980728"/>
            <a:ext cx="2982261" cy="584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eaLnBrk="1" hangingPunct="1">
              <a:buFont typeface="Arial" pitchFamily="34" charset="0"/>
              <a:buChar char="•"/>
            </a:pPr>
            <a:r>
              <a:rPr lang="tr-TR" altLang="en-US" sz="16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Yayın türünü seçin</a:t>
            </a:r>
            <a:r>
              <a:rPr lang="en-GB" altLang="en-US" sz="16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(</a:t>
            </a:r>
            <a:r>
              <a:rPr lang="tr-TR" altLang="en-US" sz="16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örneğin</a:t>
            </a:r>
            <a:r>
              <a:rPr lang="en-GB" altLang="en-US" sz="16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altLang="en-US" sz="16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Makaleler ve kitap bölümleri</a:t>
            </a:r>
            <a:r>
              <a:rPr lang="en-GB" altLang="en-US" sz="16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en-GB" altLang="en-US" sz="16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187624" y="2420888"/>
            <a:ext cx="5121696" cy="792088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6372200" y="2420888"/>
            <a:ext cx="1661710" cy="936104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828656" y="1119226"/>
            <a:ext cx="1775792" cy="30777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GB" altLang="en-US" sz="14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‘Search’</a:t>
            </a:r>
            <a:r>
              <a:rPr lang="tr-TR" altLang="en-US" sz="14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e tıklayın</a:t>
            </a:r>
            <a:endParaRPr lang="en-US" altLang="en-US" sz="14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6" name="Elbow Connector 15"/>
          <p:cNvCxnSpPr/>
          <p:nvPr/>
        </p:nvCxnSpPr>
        <p:spPr bwMode="auto">
          <a:xfrm rot="5400000">
            <a:off x="7105705" y="1969890"/>
            <a:ext cx="1839832" cy="437573"/>
          </a:xfrm>
          <a:prstGeom prst="bentConnector3">
            <a:avLst>
              <a:gd name="adj1" fmla="val 109907"/>
            </a:avLst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1475656" y="1565503"/>
            <a:ext cx="288032" cy="9994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6300192" y="1556792"/>
            <a:ext cx="288032" cy="9994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26917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Hızlı Tarama - sonuçlar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88840"/>
            <a:ext cx="6408712" cy="44614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059832" y="1052736"/>
            <a:ext cx="3312368" cy="930236"/>
          </a:xfrm>
          <a:prstGeom prst="rect">
            <a:avLst/>
          </a:prstGeom>
          <a:ln>
            <a:noFill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Hızlı tarama, girilen kelimeyi bütün alanlarda tarar bu nedenle çok sayıda sonuç getirir</a:t>
            </a:r>
            <a:endParaRPr lang="en-US" altLang="en-US" sz="1700" kern="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467544" y="1052736"/>
            <a:ext cx="2456632" cy="615553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eaLnBrk="1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tr-TR" altLang="en-US" sz="17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Bulunan toplam yayın sayısı verilir</a:t>
            </a:r>
            <a:endParaRPr lang="en-GB" altLang="en-US" sz="17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862820" y="2337179"/>
            <a:ext cx="2565163" cy="803789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419871" y="4005064"/>
            <a:ext cx="720081" cy="214491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555776" y="5230733"/>
            <a:ext cx="720081" cy="214491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148063" y="6094829"/>
            <a:ext cx="720081" cy="214491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cxnSp>
        <p:nvCxnSpPr>
          <p:cNvPr id="4" name="Straight Arrow Connector 3"/>
          <p:cNvCxnSpPr/>
          <p:nvPr/>
        </p:nvCxnSpPr>
        <p:spPr bwMode="auto">
          <a:xfrm>
            <a:off x="2195736" y="1628800"/>
            <a:ext cx="504056" cy="11521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stCxn id="6" idx="2"/>
          </p:cNvCxnSpPr>
          <p:nvPr/>
        </p:nvCxnSpPr>
        <p:spPr bwMode="auto">
          <a:xfrm>
            <a:off x="1695860" y="1668289"/>
            <a:ext cx="427868" cy="122290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6516216" y="1058604"/>
            <a:ext cx="2304256" cy="930236"/>
          </a:xfrm>
          <a:prstGeom prst="rect">
            <a:avLst/>
          </a:prstGeom>
          <a:ln>
            <a:noFill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P</a:t>
            </a:r>
            <a:r>
              <a:rPr lang="tr-TR" altLang="en-US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latform sonuçları sınırlama konusunda yardımcı olur</a:t>
            </a:r>
            <a:r>
              <a:rPr lang="en-GB" sz="17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. </a:t>
            </a:r>
            <a:endParaRPr lang="en-US" altLang="en-US" sz="1700" kern="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>
            <a:off x="6804248" y="1988840"/>
            <a:ext cx="288032" cy="129614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flipH="1">
            <a:off x="6804248" y="1988840"/>
            <a:ext cx="446904" cy="13681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Rectangle 17"/>
          <p:cNvSpPr/>
          <p:nvPr/>
        </p:nvSpPr>
        <p:spPr bwMode="auto">
          <a:xfrm>
            <a:off x="6039285" y="3345292"/>
            <a:ext cx="2133115" cy="3104980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20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Hızlı taramayı düzenleme</a:t>
            </a: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0768"/>
            <a:ext cx="2215108" cy="487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307258"/>
            <a:ext cx="2180232" cy="5146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5868144" y="1412776"/>
            <a:ext cx="3024336" cy="4200362"/>
          </a:xfrm>
          <a:prstGeom prst="rect">
            <a:avLst/>
          </a:prstGeom>
          <a:ln>
            <a:noFill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50000"/>
              </a:spcBef>
              <a:buFontTx/>
              <a:buNone/>
            </a:pPr>
            <a:r>
              <a:rPr lang="tr-TR" altLang="en-US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Hızlı tarama sonuçlarını şu şekilde filtreleyebilirsiniz:</a:t>
            </a:r>
            <a:endParaRPr lang="en-US" altLang="en-US" sz="1700" kern="0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Keyword</a:t>
            </a:r>
            <a:r>
              <a:rPr lang="tr-TR" altLang="en-US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– Anahtar kelime</a:t>
            </a:r>
            <a:endParaRPr lang="en-US" altLang="en-US" sz="1700" kern="0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Publication Date</a:t>
            </a:r>
            <a:r>
              <a:rPr lang="tr-TR" altLang="en-US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– Yayın yılı</a:t>
            </a:r>
            <a:endParaRPr lang="en-US" altLang="en-US" sz="1700" kern="0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Publication</a:t>
            </a:r>
            <a:r>
              <a:rPr lang="tr-TR" altLang="en-US" sz="1700" kern="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altLang="en-US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– Yayın Adı</a:t>
            </a:r>
            <a:endParaRPr lang="en-US" altLang="en-US" sz="1700" kern="0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Subject</a:t>
            </a:r>
            <a:r>
              <a:rPr lang="tr-TR" altLang="en-US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- Konu</a:t>
            </a:r>
            <a:endParaRPr lang="en-US" altLang="en-US" sz="1700" kern="0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Type</a:t>
            </a:r>
            <a:r>
              <a:rPr lang="tr-TR" altLang="en-US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– Yayın Türü</a:t>
            </a:r>
            <a:endParaRPr lang="en-US" altLang="en-US" sz="1700" kern="0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Modify it further</a:t>
            </a:r>
            <a:r>
              <a:rPr lang="tr-TR" altLang="en-US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– Daha ileri düzeyde düzenleme</a:t>
            </a:r>
            <a:endParaRPr lang="en-US" altLang="en-US" sz="1700" kern="0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marL="0" indent="0" eaLnBrk="1" hangingPunct="1">
              <a:spcBef>
                <a:spcPct val="50000"/>
              </a:spcBef>
              <a:buFontTx/>
              <a:buNone/>
            </a:pPr>
            <a:r>
              <a:rPr lang="tr-TR" altLang="en-US" sz="1700" kern="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Ve isterseniz sadece erişiminize açık  olan içeriği seçin ‘Only content I have access to’</a:t>
            </a:r>
            <a:endParaRPr lang="en-US" altLang="en-US" sz="1700" kern="0" dirty="0">
              <a:solidFill>
                <a:srgbClr val="00998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059832" y="2348880"/>
            <a:ext cx="2448272" cy="2664296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275856" y="5878805"/>
            <a:ext cx="1872208" cy="214491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275855" y="5373215"/>
            <a:ext cx="1872209" cy="505589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27584" y="2206397"/>
            <a:ext cx="1035546" cy="142483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27584" y="3214509"/>
            <a:ext cx="1035546" cy="142483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27584" y="4077072"/>
            <a:ext cx="1035546" cy="142483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827584" y="5085184"/>
            <a:ext cx="1035546" cy="142483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059832" y="1307259"/>
            <a:ext cx="1035546" cy="177526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3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94035"/>
            <a:ext cx="7377112" cy="974725"/>
          </a:xfrm>
        </p:spPr>
        <p:txBody>
          <a:bodyPr/>
          <a:lstStyle/>
          <a:p>
            <a:r>
              <a:rPr lang="tr-TR" dirty="0" smtClean="0"/>
              <a:t>Gelişmiş Tarama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5" name="Picture 6" descr="http://www.infographaholic.com/wp-content/uploads/2015/06/Advanced-Search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332656"/>
            <a:ext cx="873968" cy="873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9592" y="1382963"/>
            <a:ext cx="7312144" cy="2132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 bwMode="auto">
          <a:xfrm>
            <a:off x="7020272" y="2060848"/>
            <a:ext cx="1191464" cy="864096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6624228" y="1268615"/>
            <a:ext cx="396044" cy="79223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6174432" y="777478"/>
            <a:ext cx="2286000" cy="64633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tr-TR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Gelişmiş Tarama linkine tıklayın</a:t>
            </a:r>
            <a:endParaRPr lang="en-GB" altLang="en-US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16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260648"/>
            <a:ext cx="8281168" cy="974725"/>
          </a:xfrm>
        </p:spPr>
        <p:txBody>
          <a:bodyPr/>
          <a:lstStyle/>
          <a:p>
            <a:r>
              <a:rPr lang="tr-T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Gelişmiş tarama</a:t>
            </a:r>
            <a:endParaRPr lang="en-GB" dirty="0"/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6377751" y="1052736"/>
            <a:ext cx="2010673" cy="78483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eaLnBrk="1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tr-TR" sz="15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Kelime veya terimlerinizi tarama kutusuna yazın</a:t>
            </a:r>
            <a:endParaRPr lang="en-GB" sz="1500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212976"/>
            <a:ext cx="3384376" cy="3553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764704"/>
            <a:ext cx="3947230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/>
        </p:nvSpPr>
        <p:spPr bwMode="auto">
          <a:xfrm>
            <a:off x="1676670" y="1628800"/>
            <a:ext cx="3615410" cy="303334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6372200" y="1988840"/>
            <a:ext cx="2010673" cy="10156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eaLnBrk="1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tr-TR" sz="15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Hangi alanlarda tarama yapmak istiyorsanız ona göre seçim yapın</a:t>
            </a:r>
            <a:endParaRPr lang="en-GB" sz="1500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0" name="Straight Arrow Connector 19"/>
          <p:cNvCxnSpPr>
            <a:stCxn id="6" idx="1"/>
          </p:cNvCxnSpPr>
          <p:nvPr/>
        </p:nvCxnSpPr>
        <p:spPr bwMode="auto">
          <a:xfrm flipH="1">
            <a:off x="5292081" y="1445151"/>
            <a:ext cx="1085670" cy="3920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Rectangle 22"/>
          <p:cNvSpPr/>
          <p:nvPr/>
        </p:nvSpPr>
        <p:spPr bwMode="auto">
          <a:xfrm>
            <a:off x="1664246" y="1988840"/>
            <a:ext cx="1035546" cy="216024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 bwMode="auto">
          <a:xfrm flipH="1">
            <a:off x="2843808" y="2132856"/>
            <a:ext cx="3533944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Text Box 9"/>
          <p:cNvSpPr txBox="1">
            <a:spLocks noChangeArrowheads="1"/>
          </p:cNvSpPr>
          <p:nvPr/>
        </p:nvSpPr>
        <p:spPr bwMode="auto">
          <a:xfrm>
            <a:off x="6372200" y="3140968"/>
            <a:ext cx="2010673" cy="124649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eaLnBrk="1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tr-TR" sz="15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Boolean operatörleri kullanmak için tıklayın</a:t>
            </a:r>
            <a:r>
              <a:rPr lang="en-GB" sz="15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GB" sz="15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‘AND’, ‘OR’, ‘NOT</a:t>
            </a:r>
            <a:r>
              <a:rPr lang="en-GB" sz="15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’</a:t>
            </a:r>
            <a:endParaRPr lang="en-GB" altLang="en-US" sz="15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998" y="2208639"/>
            <a:ext cx="1152128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 Box 9"/>
          <p:cNvSpPr txBox="1">
            <a:spLocks noChangeArrowheads="1"/>
          </p:cNvSpPr>
          <p:nvPr/>
        </p:nvSpPr>
        <p:spPr bwMode="auto">
          <a:xfrm>
            <a:off x="6372200" y="4558769"/>
            <a:ext cx="2010673" cy="10156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eaLnBrk="1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tr-TR" sz="15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İçerik ve yayın yılı filtrelerini kullanarak aramanızı daraltın</a:t>
            </a:r>
            <a:endParaRPr lang="en-GB" sz="1500" dirty="0">
              <a:solidFill>
                <a:srgbClr val="FFFFFF"/>
              </a:solidFill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1664246" y="4293096"/>
            <a:ext cx="3411810" cy="2376264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 bwMode="auto">
          <a:xfrm flipH="1">
            <a:off x="5076056" y="4653136"/>
            <a:ext cx="1296145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282660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 animBg="1"/>
      <p:bldP spid="26" grpId="0" animBg="1"/>
      <p:bldP spid="3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Profil oluşturma -</a:t>
            </a:r>
            <a:r>
              <a:rPr lang="en-GB" alt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“Your Profile”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en-US" sz="2300" b="1" u="sng" dirty="0" smtClean="0">
                <a:latin typeface="Calibri" pitchFamily="34" charset="0"/>
                <a:cs typeface="Calibri" pitchFamily="34" charset="0"/>
              </a:rPr>
              <a:t>Neden gerekli </a:t>
            </a:r>
            <a:r>
              <a:rPr lang="en-US" altLang="en-US" sz="2300" b="1" u="sng" dirty="0" smtClean="0">
                <a:latin typeface="Calibri" pitchFamily="34" charset="0"/>
                <a:cs typeface="Calibri" pitchFamily="34" charset="0"/>
              </a:rPr>
              <a:t>?</a:t>
            </a:r>
          </a:p>
          <a:p>
            <a:pPr marL="0" indent="0">
              <a:lnSpc>
                <a:spcPct val="150000"/>
              </a:lnSpc>
              <a:buNone/>
            </a:pPr>
            <a:endParaRPr lang="en-GB" altLang="en-US" dirty="0" smtClean="0">
              <a:latin typeface="Calibri" pitchFamily="34" charset="0"/>
              <a:cs typeface="Calibri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tr-TR" altLang="en-US" sz="2000" dirty="0" smtClean="0">
                <a:latin typeface="Calibri" pitchFamily="34" charset="0"/>
                <a:cs typeface="Calibri" pitchFamily="34" charset="0"/>
              </a:rPr>
              <a:t>Kendinize bir Emerald profili oluşturarak </a:t>
            </a:r>
            <a:r>
              <a:rPr lang="tr-TR" altLang="en-US" sz="2000" b="1" u="sng" dirty="0" smtClean="0">
                <a:solidFill>
                  <a:srgbClr val="007434"/>
                </a:solidFill>
                <a:latin typeface="Calibri" pitchFamily="34" charset="0"/>
                <a:cs typeface="Calibri" pitchFamily="34" charset="0"/>
              </a:rPr>
              <a:t>ekstra özelliklerden yararlanın</a:t>
            </a:r>
            <a:r>
              <a:rPr lang="en-GB" altLang="en-US" sz="2000" b="1" u="sng" dirty="0" smtClean="0">
                <a:solidFill>
                  <a:srgbClr val="007434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n-GB" altLang="en-US" sz="2000" b="1" u="sng" dirty="0">
              <a:solidFill>
                <a:srgbClr val="007434"/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000" dirty="0" smtClean="0">
                <a:latin typeface="Calibri" pitchFamily="34" charset="0"/>
                <a:cs typeface="Calibri" pitchFamily="34" charset="0"/>
              </a:rPr>
              <a:t>Size özel bir profil </a:t>
            </a:r>
            <a:r>
              <a:rPr lang="tr-TR" sz="2000" b="1" u="sng" dirty="0" smtClean="0">
                <a:solidFill>
                  <a:srgbClr val="007434"/>
                </a:solidFill>
                <a:latin typeface="Calibri" pitchFamily="34" charset="0"/>
                <a:cs typeface="Calibri" pitchFamily="34" charset="0"/>
              </a:rPr>
              <a:t>online erişiminizi yönetmenizi sağlar</a:t>
            </a:r>
            <a:endParaRPr lang="en-GB" sz="2000" b="1" u="sng" dirty="0">
              <a:solidFill>
                <a:srgbClr val="007434"/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000" b="1" u="sng" dirty="0" smtClean="0">
                <a:solidFill>
                  <a:srgbClr val="007434"/>
                </a:solidFill>
                <a:latin typeface="Calibri" pitchFamily="34" charset="0"/>
                <a:cs typeface="Calibri" pitchFamily="34" charset="0"/>
              </a:rPr>
              <a:t>Favoriler listeleri oluşturma</a:t>
            </a:r>
            <a:r>
              <a:rPr lang="tr-TR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dirty="0" smtClean="0">
                <a:latin typeface="Calibri" pitchFamily="34" charset="0"/>
                <a:cs typeface="Calibri" pitchFamily="34" charset="0"/>
              </a:rPr>
              <a:t>imkanı verir</a:t>
            </a:r>
            <a:endParaRPr lang="en-GB" sz="2000" b="1" u="sng" dirty="0">
              <a:solidFill>
                <a:srgbClr val="007434"/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000" b="1" u="sng" dirty="0" smtClean="0">
                <a:solidFill>
                  <a:srgbClr val="007434"/>
                </a:solidFill>
                <a:latin typeface="Calibri" pitchFamily="34" charset="0"/>
                <a:cs typeface="Calibri" pitchFamily="34" charset="0"/>
              </a:rPr>
              <a:t>Size özel email uyarıları kurma,</a:t>
            </a:r>
            <a:r>
              <a:rPr lang="en-GB" sz="2000" b="1" u="sng" dirty="0" smtClean="0">
                <a:solidFill>
                  <a:srgbClr val="007434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GB" sz="2000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lang="tr-TR" sz="2000" dirty="0" smtClean="0">
                <a:latin typeface="Calibri" pitchFamily="34" charset="0"/>
                <a:cs typeface="Calibri" pitchFamily="34" charset="0"/>
              </a:rPr>
              <a:t>ercihinize göre</a:t>
            </a:r>
            <a:r>
              <a:rPr lang="en-GB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u="sng" dirty="0" smtClean="0">
                <a:solidFill>
                  <a:srgbClr val="007434"/>
                </a:solidFill>
                <a:latin typeface="Calibri" pitchFamily="34" charset="0"/>
                <a:cs typeface="Calibri" pitchFamily="34" charset="0"/>
              </a:rPr>
              <a:t>özel bildirimler alma</a:t>
            </a:r>
            <a:r>
              <a:rPr lang="en-GB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dirty="0" smtClean="0">
                <a:latin typeface="Calibri" pitchFamily="34" charset="0"/>
                <a:cs typeface="Calibri" pitchFamily="34" charset="0"/>
              </a:rPr>
              <a:t>ve ilgilendiğiniz konularda </a:t>
            </a:r>
            <a:r>
              <a:rPr lang="tr-TR" sz="2000" b="1" u="sng" dirty="0" smtClean="0">
                <a:solidFill>
                  <a:srgbClr val="007434"/>
                </a:solidFill>
                <a:latin typeface="Calibri" pitchFamily="34" charset="0"/>
                <a:cs typeface="Calibri" pitchFamily="34" charset="0"/>
              </a:rPr>
              <a:t>özel haberler alma</a:t>
            </a:r>
            <a:r>
              <a:rPr lang="tr-TR" sz="2000" dirty="0" smtClean="0">
                <a:solidFill>
                  <a:srgbClr val="007434"/>
                </a:solidFill>
                <a:latin typeface="Calibri" pitchFamily="34" charset="0"/>
                <a:cs typeface="Calibri" pitchFamily="34" charset="0"/>
              </a:rPr>
              <a:t> imkanları sağlar.</a:t>
            </a:r>
            <a:endParaRPr lang="en-GB" sz="2000" dirty="0">
              <a:latin typeface="Calibri" pitchFamily="34" charset="0"/>
              <a:cs typeface="Calibri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447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8698"/>
            <a:ext cx="8450598" cy="169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Profil Oluşturma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 bwMode="auto">
          <a:xfrm>
            <a:off x="5508104" y="1772816"/>
            <a:ext cx="1152128" cy="360040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2123728" y="908720"/>
            <a:ext cx="5544616" cy="588605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ea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GB" altLang="en-US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“</a:t>
            </a:r>
            <a:r>
              <a:rPr lang="en-US" altLang="en-US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Profil</a:t>
            </a:r>
            <a:r>
              <a:rPr lang="en-US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”</a:t>
            </a:r>
            <a:r>
              <a:rPr lang="tr-TR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hesabı oluşturmak için </a:t>
            </a:r>
            <a:r>
              <a:rPr lang="en-US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“login”</a:t>
            </a:r>
            <a:r>
              <a:rPr lang="tr-TR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i seçin veya her sayfanın başında bulunan</a:t>
            </a:r>
            <a:r>
              <a:rPr lang="en-US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“Register”</a:t>
            </a:r>
            <a:r>
              <a:rPr lang="tr-TR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a tıklayın</a:t>
            </a:r>
            <a:r>
              <a:rPr lang="en-US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en-GB" altLang="en-US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808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Profil oluşturma</a:t>
            </a:r>
            <a:endParaRPr lang="en-GB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90" y="980728"/>
            <a:ext cx="4245910" cy="4778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548" y="1052736"/>
            <a:ext cx="4181010" cy="5045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6105129" y="1200585"/>
            <a:ext cx="2859359" cy="2084399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tr-TR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Gelen online formu doldurun, geçerli bir email hesabı girdiğinizden emin olun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‘Submit’ but</a:t>
            </a:r>
            <a:r>
              <a:rPr lang="tr-TR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onuna tıklayarak kaydınızı tamamlayın</a:t>
            </a:r>
            <a:endParaRPr lang="en-GB" altLang="en-US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028384" y="5733256"/>
            <a:ext cx="720080" cy="360040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8676456" y="2322488"/>
            <a:ext cx="0" cy="341076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29104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Profil oluşturma</a:t>
            </a:r>
            <a:endParaRPr lang="en-GB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3528" y="1332873"/>
            <a:ext cx="8131703" cy="3990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4139952" y="3068960"/>
            <a:ext cx="3821907" cy="2084399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tr-TR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Kayıt işlemini tamamladıktan sonra Login’e tıklayın ve kayıt olurken verdiğiniz ‘username’ i girin, bu genellikle email adresiniz olacaktır. Sonra yine kendi belirlediğiniz şifreyi girin ve</a:t>
            </a:r>
            <a:r>
              <a:rPr lang="en-US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‘My Account’</a:t>
            </a:r>
            <a:r>
              <a:rPr lang="tr-TR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alanına erişin.</a:t>
            </a:r>
            <a:endParaRPr lang="en-GB" altLang="en-US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67544" y="3068960"/>
            <a:ext cx="3528392" cy="1728192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79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 dirty="0" smtClean="0"/>
              <a:t>Profil Özellikleri</a:t>
            </a:r>
            <a:endParaRPr lang="en-GB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1052736"/>
            <a:ext cx="7488832" cy="1610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4355976" y="872716"/>
            <a:ext cx="1368152" cy="360040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804248" y="1196752"/>
            <a:ext cx="1368152" cy="180020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1043608" y="2663104"/>
            <a:ext cx="3821907" cy="837904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tr-TR" altLang="en-US" sz="15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Giriş yaptıktan sonra  kendi adınız ve kurumunuzun adı sağ üst köşede görünecektir</a:t>
            </a:r>
            <a:r>
              <a:rPr lang="en-US" altLang="en-US" sz="15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. </a:t>
            </a:r>
            <a:endParaRPr lang="en-GB" altLang="en-US" sz="15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5040052" y="2677913"/>
            <a:ext cx="3821907" cy="607071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en-US" altLang="en-US" sz="15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‘My Account’ </a:t>
            </a:r>
            <a:r>
              <a:rPr lang="tr-TR" altLang="en-US" sz="15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özelliklerine erişmek için adınızın üzerine tıklayın</a:t>
            </a:r>
            <a:endParaRPr lang="en-GB" altLang="en-US" sz="15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24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Hesabım - </a:t>
            </a:r>
            <a:r>
              <a:rPr lang="en-US" dirty="0" smtClean="0"/>
              <a:t>My </a:t>
            </a:r>
            <a:r>
              <a:rPr lang="en-US" dirty="0"/>
              <a:t>Account</a:t>
            </a:r>
            <a:endParaRPr lang="en-GB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52" y="1224068"/>
            <a:ext cx="7619156" cy="472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5580112" y="1052736"/>
            <a:ext cx="2590800" cy="976403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en-US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‘My Account’ </a:t>
            </a:r>
            <a:r>
              <a:rPr lang="tr-TR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a  tıklayarak bütün seçenekleri görün.</a:t>
            </a:r>
            <a:endParaRPr lang="en-GB" altLang="en-US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25252" y="1572120"/>
            <a:ext cx="1368152" cy="360040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69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294035"/>
            <a:ext cx="8065144" cy="974725"/>
          </a:xfrm>
        </p:spPr>
        <p:txBody>
          <a:bodyPr/>
          <a:lstStyle/>
          <a:p>
            <a:r>
              <a:rPr lang="tr-TR" dirty="0" smtClean="0"/>
              <a:t>Hesabım </a:t>
            </a:r>
            <a:r>
              <a:rPr lang="en-US" dirty="0" smtClean="0"/>
              <a:t>- </a:t>
            </a:r>
            <a:r>
              <a:rPr lang="tr-TR" dirty="0" smtClean="0"/>
              <a:t>Ayrıntılar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52" y="1224068"/>
            <a:ext cx="7619156" cy="472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2843808" y="1932160"/>
            <a:ext cx="2664296" cy="1064792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2195736" y="929396"/>
            <a:ext cx="4831443" cy="699404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en-US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Details </a:t>
            </a:r>
            <a:r>
              <a:rPr lang="tr-TR" altLang="en-US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sekmesi , kayıt sırasında girdiğiniz bilgileri güncellemenize yardım eder. </a:t>
            </a:r>
            <a:endParaRPr lang="en-GB" altLang="en-US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5034496" y="3068960"/>
            <a:ext cx="3785976" cy="699404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tr-TR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Abonelik bilgileriniz</a:t>
            </a:r>
            <a:r>
              <a:rPr lang="en-GB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Access sekmesi altında görünecektir</a:t>
            </a:r>
            <a:endParaRPr lang="en-GB" altLang="en-US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580112" y="1916832"/>
            <a:ext cx="2664296" cy="1064792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239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Hesabım - Uyarılar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11770"/>
            <a:ext cx="8011964" cy="4893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5652120" y="2780928"/>
            <a:ext cx="2664296" cy="1064792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4962488" y="1556792"/>
            <a:ext cx="3785976" cy="837904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tr-TR" altLang="en-US" sz="15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Uyarılar alanını kullanarak e-mail uyarılarınızı yönetin, örneğin İçindekiler Sayfaları, Atıf ve </a:t>
            </a:r>
            <a:r>
              <a:rPr lang="tr-TR" altLang="en-US" sz="15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K</a:t>
            </a:r>
            <a:r>
              <a:rPr lang="tr-TR" altLang="en-US" sz="15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onu uyarıları </a:t>
            </a:r>
            <a:endParaRPr lang="en-GB" altLang="en-US" sz="15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>
            <a:off x="6012160" y="2348880"/>
            <a:ext cx="72008" cy="432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2555776" y="5096568"/>
            <a:ext cx="3024336" cy="1068736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tr-TR" altLang="en-US" sz="15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İşaretliler Listesi, herhangi bir makaleyi, dergiyi, kitap bölümünü işaretli materyal listesi altına koyabilirsiniz. </a:t>
            </a:r>
            <a:endParaRPr lang="en-GB" altLang="en-US" sz="15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843808" y="3930482"/>
            <a:ext cx="2664296" cy="1064792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5796136" y="5081760"/>
            <a:ext cx="2376264" cy="1299568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tr-TR" altLang="en-US" sz="15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Taramalar,  yaptığınız taramayı  kaydetmenize  ve  birkaç  adımda araştırmanıza erişmeye yardımcı  olur.</a:t>
            </a:r>
            <a:r>
              <a:rPr lang="en-US" altLang="en-US" sz="15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n-GB" altLang="en-US" sz="15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652120" y="3933056"/>
            <a:ext cx="2664296" cy="1064792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 flipV="1">
            <a:off x="3419872" y="4293096"/>
            <a:ext cx="324036" cy="77851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H="1" flipV="1">
            <a:off x="6048164" y="4281712"/>
            <a:ext cx="324036" cy="7314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70857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Hesabım – Uyarı oluşturma</a:t>
            </a:r>
            <a:endParaRPr lang="en-GB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70068" y="1340768"/>
            <a:ext cx="5486308" cy="4773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6516216" y="4941168"/>
            <a:ext cx="2160240" cy="699404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en-US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TOC</a:t>
            </a:r>
            <a:r>
              <a:rPr lang="tr-TR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– içindekiler uyarıları</a:t>
            </a:r>
            <a:endParaRPr lang="en-US" altLang="en-US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627784" y="4941168"/>
            <a:ext cx="3700474" cy="1064792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46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Hesabım – İçindekiler Sayfası uyarıları</a:t>
            </a:r>
            <a:endParaRPr lang="en-GB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552" y="1362257"/>
            <a:ext cx="5611866" cy="480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6260734" y="1395120"/>
            <a:ext cx="2415722" cy="2084399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tr-TR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‘İçindekiler Sayfaları’ uyarılarını dergi ana sayfasını ziyaret ettiğinizde ‘ToC Alert’ üzerine tıklayarak da kurabilirsiniz</a:t>
            </a:r>
            <a:r>
              <a:rPr lang="en-US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. </a:t>
            </a:r>
            <a:endParaRPr lang="en-GB" altLang="en-US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283968" y="2492896"/>
            <a:ext cx="576064" cy="360040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02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Hesabım - Atıf uyarısı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7568" y="1340768"/>
            <a:ext cx="5438807" cy="4773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3707904" y="5301208"/>
            <a:ext cx="864096" cy="288032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5911044" y="4653136"/>
            <a:ext cx="2405372" cy="422405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en-US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Citation</a:t>
            </a:r>
            <a:r>
              <a:rPr lang="tr-TR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– atıf uyarısı</a:t>
            </a:r>
            <a:endParaRPr lang="en-GB" altLang="en-US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706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Hesabım - Atıf Uyasısı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1102" y="1371898"/>
            <a:ext cx="4924675" cy="4793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707904" y="1366960"/>
            <a:ext cx="5328592" cy="1068736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tr-TR" altLang="en-US" sz="15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Herhangi bir makalenin atıf takibini web sayfasından ayarlayabilirsiniz.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altLang="en-US" sz="15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Derginin ilgili sayısını açın,  istediğiniz makalenin kutusunu seçin ve </a:t>
            </a:r>
            <a:r>
              <a:rPr lang="en-US" altLang="en-US" sz="15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‘Track Citations’</a:t>
            </a:r>
            <a:r>
              <a:rPr lang="tr-TR" altLang="en-US" sz="15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üzerine tıklayın.</a:t>
            </a:r>
            <a:endParaRPr lang="en-GB" altLang="en-US" sz="15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699792" y="2636912"/>
            <a:ext cx="648072" cy="216024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755576" y="2924944"/>
            <a:ext cx="360040" cy="2592288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>
            <a:off x="1115616" y="1844824"/>
            <a:ext cx="2592289" cy="108012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511646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294035"/>
            <a:ext cx="7849120" cy="974725"/>
          </a:xfrm>
        </p:spPr>
        <p:txBody>
          <a:bodyPr/>
          <a:lstStyle/>
          <a:p>
            <a:r>
              <a:rPr lang="tr-TR" dirty="0" smtClean="0"/>
              <a:t>Hesabım - Uyarılar</a:t>
            </a:r>
            <a:endParaRPr lang="en-GB" dirty="0"/>
          </a:p>
        </p:txBody>
      </p:sp>
      <p:pic>
        <p:nvPicPr>
          <p:cNvPr id="6" name="Picture 2" descr="D:\Disha - Work\Presentation\Usage Presentations\my account 6.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95" y="1227897"/>
            <a:ext cx="7148513" cy="4662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D:\Disha - Work\Presentation\Usage Presentations\my account 6.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640" y="3515292"/>
            <a:ext cx="225616" cy="2594581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7162800" y="790604"/>
            <a:ext cx="1828800" cy="2361398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tr-TR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Uyarı almak istediğiniz Bülten veya Konuları seçin ve sayfa sonundaki ‘submit’e tıklayın</a:t>
            </a:r>
            <a:endParaRPr lang="en-GB" altLang="en-US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7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Hesabım - Uyarılar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53194" y="1340768"/>
            <a:ext cx="5403181" cy="4773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4571999" y="5301208"/>
            <a:ext cx="1339045" cy="288032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6127068" y="4529796"/>
            <a:ext cx="2477380" cy="1068736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tr-TR" altLang="en-US" sz="15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Özet ve konu uyarıları almak için </a:t>
            </a:r>
            <a:r>
              <a:rPr lang="en-US" altLang="en-US" sz="15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‘</a:t>
            </a:r>
            <a:r>
              <a:rPr lang="tr-TR" altLang="en-US" sz="15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Digest and Subject Alerts ‘ linkine tıklayın</a:t>
            </a:r>
            <a:endParaRPr lang="en-GB" altLang="en-US" sz="15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656891" y="4437112"/>
            <a:ext cx="1411053" cy="288032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75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Hesabım </a:t>
            </a:r>
            <a:r>
              <a:rPr lang="en-US" dirty="0" smtClean="0"/>
              <a:t>– </a:t>
            </a:r>
            <a:r>
              <a:rPr lang="tr-TR" dirty="0" smtClean="0"/>
              <a:t>İşaretliler Listesi</a:t>
            </a:r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3568" y="1474068"/>
            <a:ext cx="4896545" cy="4619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 bwMode="auto">
          <a:xfrm>
            <a:off x="1907704" y="2276872"/>
            <a:ext cx="792088" cy="216024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27584" y="2564904"/>
            <a:ext cx="360040" cy="3096344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>
            <a:off x="2699792" y="2276872"/>
            <a:ext cx="2880321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 Box 17"/>
          <p:cNvSpPr txBox="1">
            <a:spLocks noChangeArrowheads="1"/>
          </p:cNvSpPr>
          <p:nvPr/>
        </p:nvSpPr>
        <p:spPr bwMode="auto">
          <a:xfrm>
            <a:off x="5580112" y="1055409"/>
            <a:ext cx="3060340" cy="1868955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tr-TR" altLang="en-US" sz="14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İşaretliler – Market List – altına istediğiniz sayıda makale, dergi, kitap bülümü ekleyebilirsiniz.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altLang="en-US" sz="14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Bunun için ilgili dergi, makale bölüm veya kitap sayfasını  açın.  </a:t>
            </a:r>
            <a:r>
              <a:rPr lang="tr-TR" altLang="en-US" sz="14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İ</a:t>
            </a:r>
            <a:r>
              <a:rPr lang="tr-TR" altLang="en-US" sz="14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lgili kaynağı seçin ve </a:t>
            </a:r>
            <a:r>
              <a:rPr lang="en-US" altLang="en-US" sz="14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‘Add to Marked list’ </a:t>
            </a:r>
            <a:r>
              <a:rPr lang="tr-TR" altLang="en-US" sz="14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veya</a:t>
            </a:r>
            <a:r>
              <a:rPr lang="en-US" altLang="en-US" sz="14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‘Add to Favorites’</a:t>
            </a:r>
            <a:r>
              <a:rPr lang="tr-TR" altLang="en-US" sz="14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üzerine tıklayın.</a:t>
            </a:r>
            <a:endParaRPr lang="en-GB" altLang="en-US" sz="14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152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Hesabım </a:t>
            </a:r>
            <a:r>
              <a:rPr lang="en-US" dirty="0" smtClean="0"/>
              <a:t>- </a:t>
            </a:r>
            <a:r>
              <a:rPr lang="tr-TR" dirty="0" smtClean="0"/>
              <a:t>Taramalar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1412776"/>
            <a:ext cx="6987953" cy="4555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4139953" y="2821929"/>
            <a:ext cx="4392488" cy="607071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tr-TR" altLang="en-US" sz="15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Kaydettiğiniz bütün taramalara erişmek için bu sekmeye tıklayın</a:t>
            </a:r>
            <a:endParaRPr lang="en-GB" altLang="en-US" sz="15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699792" y="3429000"/>
            <a:ext cx="4896544" cy="1440160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115616" y="4512170"/>
            <a:ext cx="739156" cy="212974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37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294035"/>
            <a:ext cx="8065144" cy="974725"/>
          </a:xfrm>
        </p:spPr>
        <p:txBody>
          <a:bodyPr/>
          <a:lstStyle/>
          <a:p>
            <a:r>
              <a:rPr lang="tr-TR" altLang="en-US" dirty="0" smtClean="0"/>
              <a:t>Kayıtlı bir tarama için uyarı kurma</a:t>
            </a:r>
            <a:r>
              <a:rPr lang="en-GB" altLang="en-US" dirty="0" smtClean="0"/>
              <a:t> 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552" y="1183984"/>
            <a:ext cx="7367322" cy="2960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4499992" y="2060848"/>
            <a:ext cx="1859643" cy="1253402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tr-TR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Tarama terimlerinizi girin ve enter’e basın</a:t>
            </a:r>
            <a:r>
              <a:rPr lang="en-US" altLang="en-US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. </a:t>
            </a:r>
            <a:endParaRPr lang="en-GB" altLang="en-US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27584" y="1412776"/>
            <a:ext cx="2952328" cy="216024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 flipV="1">
            <a:off x="3779912" y="1520788"/>
            <a:ext cx="720082" cy="54006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90301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294035"/>
            <a:ext cx="8353176" cy="974725"/>
          </a:xfrm>
        </p:spPr>
        <p:txBody>
          <a:bodyPr/>
          <a:lstStyle/>
          <a:p>
            <a:r>
              <a:rPr lang="tr-TR" altLang="en-US" dirty="0" smtClean="0"/>
              <a:t>Kayıtlı bir tarama için uyarı kurma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8720"/>
            <a:ext cx="7886704" cy="517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6372200" y="1988840"/>
            <a:ext cx="1008112" cy="288032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115616" y="3645024"/>
            <a:ext cx="360040" cy="2016224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724128" y="2636912"/>
            <a:ext cx="2160240" cy="648072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979145"/>
            <a:ext cx="504056" cy="449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7"/>
          <p:cNvSpPr txBox="1">
            <a:spLocks noChangeArrowheads="1"/>
          </p:cNvSpPr>
          <p:nvPr/>
        </p:nvSpPr>
        <p:spPr bwMode="auto">
          <a:xfrm>
            <a:off x="3203848" y="1685304"/>
            <a:ext cx="1859643" cy="837904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tr-TR" altLang="en-US" sz="15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Kaydetmek istediğiniz taramayı seçin</a:t>
            </a:r>
            <a:endParaRPr lang="en-GB" altLang="en-US" sz="15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3203847" y="2502238"/>
            <a:ext cx="1859643" cy="1530401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tr-TR" altLang="en-US" sz="15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Sağ köşedeki ‘saved searches’ e tıklayın, taramaya bir isim verin ve ‘save’ üzerine tıklayın.</a:t>
            </a:r>
            <a:endParaRPr lang="en-GB" altLang="en-US" dirty="0">
              <a:solidFill>
                <a:srgbClr val="009982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1475656" y="2276872"/>
            <a:ext cx="1728194" cy="133214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flipV="1">
            <a:off x="5063490" y="2852936"/>
            <a:ext cx="804654" cy="99503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Rectangle 16"/>
          <p:cNvSpPr/>
          <p:nvPr/>
        </p:nvSpPr>
        <p:spPr bwMode="auto">
          <a:xfrm>
            <a:off x="7299920" y="2996952"/>
            <a:ext cx="368424" cy="144016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53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Makale künyelerini kaydetme</a:t>
            </a:r>
            <a:endParaRPr lang="en-GB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7584" y="1052736"/>
            <a:ext cx="5026951" cy="5058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1331640" y="3212976"/>
            <a:ext cx="360040" cy="2016224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499992" y="2924944"/>
            <a:ext cx="1238225" cy="1008112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5232637" y="908720"/>
            <a:ext cx="2579723" cy="837904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tr-TR" altLang="en-US" sz="15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Seçtiğiniz makalelerin künyelerini kaydetmek için ‘Download Citation’ ı seçin </a:t>
            </a:r>
            <a:endParaRPr lang="en-GB" altLang="en-US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5292080" y="1803823"/>
            <a:ext cx="0" cy="113662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749517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Künyeleri kaydetme</a:t>
            </a:r>
            <a:endParaRPr lang="en-GB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9592" y="1124744"/>
            <a:ext cx="7615000" cy="3993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4067944" y="1700808"/>
            <a:ext cx="2232248" cy="884070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altLang="en-US" sz="16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İlgili formatı seçin ve </a:t>
            </a:r>
            <a:r>
              <a:rPr lang="en-US" altLang="en-US" sz="16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‘download article</a:t>
            </a:r>
            <a:r>
              <a:rPr lang="tr-TR" altLang="en-US" sz="16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6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citation data’</a:t>
            </a:r>
            <a:r>
              <a:rPr lang="tr-TR" altLang="en-US" sz="16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tr-TR" altLang="en-US" sz="1600" dirty="0">
                <a:solidFill>
                  <a:srgbClr val="FFFFFF"/>
                </a:solidFill>
                <a:latin typeface="Calibri" panose="020F0502020204030204" pitchFamily="34" charset="0"/>
              </a:rPr>
              <a:t>y</a:t>
            </a:r>
            <a:r>
              <a:rPr lang="tr-TR" altLang="en-US" sz="16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a tıklayın</a:t>
            </a:r>
            <a:endParaRPr lang="en-US" altLang="en-US" sz="16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115616" y="3573016"/>
            <a:ext cx="2376264" cy="1440160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655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Künyeleri kaydetme</a:t>
            </a:r>
            <a:endParaRPr lang="en-GB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87624" y="1340768"/>
            <a:ext cx="4951919" cy="4490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4067944" y="2526346"/>
            <a:ext cx="2376264" cy="1622734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altLang="en-US" sz="1600" dirty="0" smtClean="0">
                <a:solidFill>
                  <a:srgbClr val="FFFFFF"/>
                </a:solidFill>
              </a:rPr>
              <a:t>Ayrıca makalenin abstrakt sayfasından da doğrudan makalenin künyesini bir referans düzenleyiciye kaydetebilirsiniz. </a:t>
            </a:r>
            <a:endParaRPr lang="en-US" altLang="en-US" sz="1600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907704" y="4077072"/>
            <a:ext cx="1512168" cy="252028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789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294035"/>
            <a:ext cx="8353176" cy="974725"/>
          </a:xfrm>
        </p:spPr>
        <p:txBody>
          <a:bodyPr/>
          <a:lstStyle/>
          <a:p>
            <a:r>
              <a:rPr lang="tr-TR" dirty="0" smtClean="0">
                <a:cs typeface="Calibri" panose="020F0502020204030204" pitchFamily="34" charset="0"/>
              </a:rPr>
              <a:t>Ek yardımcı kaynaklar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31640" y="2060848"/>
            <a:ext cx="6206076" cy="229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1259632" y="2204864"/>
            <a:ext cx="1368152" cy="1224136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259632" y="3429000"/>
            <a:ext cx="1368152" cy="1008112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9982"/>
              </a:solidFill>
              <a:latin typeface="Arial" charset="0"/>
            </a:endParaRPr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251520" y="980728"/>
            <a:ext cx="6912768" cy="699404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altLang="en-US" dirty="0" smtClean="0">
                <a:solidFill>
                  <a:srgbClr val="FFFFFF"/>
                </a:solidFill>
                <a:latin typeface="Calibri" panose="020F0502020204030204" pitchFamily="34" charset="0"/>
              </a:rPr>
              <a:t>Çeşitli kullanıcı grupları için hazırlanmış ek kaynaklara ulaşmak için bu adrese girin:  www.</a:t>
            </a:r>
            <a:r>
              <a:rPr lang="en-US" altLang="en-US" dirty="0" smtClean="0">
                <a:solidFill>
                  <a:srgbClr val="FFFFFF"/>
                </a:solidFill>
                <a:latin typeface="Calibri" panose="020F0502020204030204" pitchFamily="34" charset="0"/>
              </a:rPr>
              <a:t>emeraldpublishing.com</a:t>
            </a:r>
            <a:endParaRPr lang="en-US" altLang="en-US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2915816" y="2060848"/>
            <a:ext cx="3024336" cy="2684563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altLang="en-US" sz="15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Kaynaklar; </a:t>
            </a:r>
          </a:p>
          <a:p>
            <a:r>
              <a:rPr lang="tr-TR" altLang="en-US" sz="15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For Authors – Yazarlar için</a:t>
            </a:r>
          </a:p>
          <a:p>
            <a:r>
              <a:rPr lang="tr-TR" altLang="en-US" sz="15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For Editors  - Editörler için</a:t>
            </a:r>
          </a:p>
          <a:p>
            <a:r>
              <a:rPr lang="tr-TR" altLang="en-US" sz="15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For Reviewer – Hakemler için</a:t>
            </a:r>
          </a:p>
          <a:p>
            <a:r>
              <a:rPr lang="tr-TR" altLang="en-US" sz="15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For Librarians – Kütüphaneciler için</a:t>
            </a:r>
          </a:p>
          <a:p>
            <a:endParaRPr lang="tr-TR" altLang="en-US" sz="15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r>
              <a:rPr lang="tr-TR" altLang="en-US" sz="15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Araştırma alanı</a:t>
            </a:r>
          </a:p>
          <a:p>
            <a:r>
              <a:rPr lang="tr-TR" altLang="en-US" sz="15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Öğrenme alanı</a:t>
            </a:r>
          </a:p>
          <a:p>
            <a:r>
              <a:rPr lang="tr-TR" altLang="en-US" sz="15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Öğretme alanı</a:t>
            </a:r>
          </a:p>
          <a:p>
            <a:r>
              <a:rPr lang="tr-TR" altLang="en-US" sz="15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Multimedya alanı</a:t>
            </a:r>
          </a:p>
          <a:p>
            <a:r>
              <a:rPr lang="tr-TR" altLang="en-US" sz="15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Konu alanları</a:t>
            </a:r>
            <a:endParaRPr lang="en-US" altLang="en-US" sz="15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60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</a:t>
            </a:r>
            <a:r>
              <a:rPr lang="tr-TR" dirty="0" smtClean="0"/>
              <a:t>Yardımcı kaynaklar</a:t>
            </a:r>
            <a:endParaRPr lang="en-GB" dirty="0"/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2195736" y="908720"/>
            <a:ext cx="5976664" cy="607071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tIns="72000" bIns="72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tr-TR" altLang="en-US" sz="15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Daha ayrıntılı rehberlere ulaşmak için aşağıdaki web sayfasına gidin;</a:t>
            </a:r>
          </a:p>
          <a:p>
            <a:r>
              <a:rPr lang="en-US" altLang="en-US" sz="15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http</a:t>
            </a:r>
            <a:r>
              <a:rPr lang="en-US" altLang="en-US" sz="1500" dirty="0">
                <a:solidFill>
                  <a:srgbClr val="FFFFFF"/>
                </a:solidFill>
                <a:latin typeface="Calibri" panose="020F0502020204030204" pitchFamily="34" charset="0"/>
              </a:rPr>
              <a:t>://www.emeraldgrouppublishing.com/support/training/tutorials.htm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/>
        </p:blipFill>
        <p:spPr bwMode="auto">
          <a:xfrm>
            <a:off x="1111108" y="1893359"/>
            <a:ext cx="6341212" cy="383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1431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654075"/>
            <a:ext cx="7377112" cy="2630909"/>
          </a:xfrm>
        </p:spPr>
        <p:txBody>
          <a:bodyPr/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sz="2400" dirty="0" smtClean="0"/>
              <a:t>Soru ve isteklerinizi lüften bize yazın</a:t>
            </a: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tr-TR" sz="2400" dirty="0" smtClean="0"/>
              <a:t>Mine Tonta, Emerald Publishing </a:t>
            </a:r>
            <a:br>
              <a:rPr lang="tr-TR" sz="2400" dirty="0" smtClean="0"/>
            </a:br>
            <a:r>
              <a:rPr lang="tr-TR" sz="2400" dirty="0" smtClean="0"/>
              <a:t>Türkiye Temsilcisi</a:t>
            </a:r>
            <a:br>
              <a:rPr lang="tr-TR" sz="2400" dirty="0" smtClean="0"/>
            </a:br>
            <a:r>
              <a:rPr lang="tr-TR" sz="2400" dirty="0" smtClean="0"/>
              <a:t>mtonta@emeraldinsight.com</a:t>
            </a:r>
            <a:br>
              <a:rPr lang="tr-TR" sz="2400" dirty="0" smtClean="0"/>
            </a:br>
            <a:r>
              <a:rPr lang="tr-TR" sz="2400" dirty="0" smtClean="0"/>
              <a:t>turkey@emeraldinsight.com</a:t>
            </a:r>
            <a:br>
              <a:rPr lang="tr-TR" sz="2400" dirty="0" smtClean="0"/>
            </a:b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275856" y="2204864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890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merald Presentation Template">
  <a:themeElements>
    <a:clrScheme name="Custom 6">
      <a:dk1>
        <a:srgbClr val="009982"/>
      </a:dk1>
      <a:lt1>
        <a:srgbClr val="009982"/>
      </a:lt1>
      <a:dk2>
        <a:srgbClr val="000000"/>
      </a:dk2>
      <a:lt2>
        <a:srgbClr val="808080"/>
      </a:lt2>
      <a:accent1>
        <a:srgbClr val="008F5A"/>
      </a:accent1>
      <a:accent2>
        <a:srgbClr val="C0C0C0"/>
      </a:accent2>
      <a:accent3>
        <a:srgbClr val="009982"/>
      </a:accent3>
      <a:accent4>
        <a:srgbClr val="000000"/>
      </a:accent4>
      <a:accent5>
        <a:srgbClr val="AAC6B5"/>
      </a:accent5>
      <a:accent6>
        <a:srgbClr val="AEAEAE"/>
      </a:accent6>
      <a:hlink>
        <a:srgbClr val="000000"/>
      </a:hlink>
      <a:folHlink>
        <a:srgbClr val="808080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8F5A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AAC6B5"/>
        </a:accent5>
        <a:accent6>
          <a:srgbClr val="AEAEAE"/>
        </a:accent6>
        <a:hlink>
          <a:srgbClr val="00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merald Presentation Template">
  <a:themeElements>
    <a:clrScheme name="Custom 6">
      <a:dk1>
        <a:srgbClr val="009982"/>
      </a:dk1>
      <a:lt1>
        <a:srgbClr val="009982"/>
      </a:lt1>
      <a:dk2>
        <a:srgbClr val="000000"/>
      </a:dk2>
      <a:lt2>
        <a:srgbClr val="808080"/>
      </a:lt2>
      <a:accent1>
        <a:srgbClr val="008F5A"/>
      </a:accent1>
      <a:accent2>
        <a:srgbClr val="C0C0C0"/>
      </a:accent2>
      <a:accent3>
        <a:srgbClr val="009982"/>
      </a:accent3>
      <a:accent4>
        <a:srgbClr val="000000"/>
      </a:accent4>
      <a:accent5>
        <a:srgbClr val="AAC6B5"/>
      </a:accent5>
      <a:accent6>
        <a:srgbClr val="AEAEAE"/>
      </a:accent6>
      <a:hlink>
        <a:srgbClr val="000000"/>
      </a:hlink>
      <a:folHlink>
        <a:srgbClr val="808080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8F5A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AAC6B5"/>
        </a:accent5>
        <a:accent6>
          <a:srgbClr val="AEAEAE"/>
        </a:accent6>
        <a:hlink>
          <a:srgbClr val="00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10646</TotalTime>
  <Words>1023</Words>
  <Application>Microsoft Office PowerPoint</Application>
  <PresentationFormat>Ekran Gösterisi (4:3)</PresentationFormat>
  <Paragraphs>174</Paragraphs>
  <Slides>42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42</vt:i4>
      </vt:variant>
    </vt:vector>
  </HeadingPairs>
  <TitlesOfParts>
    <vt:vector size="47" baseType="lpstr">
      <vt:lpstr>Arial</vt:lpstr>
      <vt:lpstr>Calibri</vt:lpstr>
      <vt:lpstr>Verdana</vt:lpstr>
      <vt:lpstr>Emerald Presentation Template</vt:lpstr>
      <vt:lpstr>1_Emerald Presentation Template</vt:lpstr>
      <vt:lpstr>Emerald eJournals Premier Koleksiyonu İçerik ve Kullanım </vt:lpstr>
      <vt:lpstr>Emerald Publishing</vt:lpstr>
      <vt:lpstr>Premier Dergilerinin Konuya göre sayısı</vt:lpstr>
      <vt:lpstr>Erişim adresi www.emeraldinsight.com</vt:lpstr>
      <vt:lpstr>Dergileri inceleme</vt:lpstr>
      <vt:lpstr>Dergileri inceleme</vt:lpstr>
      <vt:lpstr>Dergileri inceleme</vt:lpstr>
      <vt:lpstr>Dergileri inceleme</vt:lpstr>
      <vt:lpstr>Dergileri inceleme - sonuç </vt:lpstr>
      <vt:lpstr>Dergileri inceleme – içindekiler sayfası</vt:lpstr>
      <vt:lpstr>Bir makaleye erişim</vt:lpstr>
      <vt:lpstr>İndirilen makale görüntüsü</vt:lpstr>
      <vt:lpstr>Tarama Teknikleri </vt:lpstr>
      <vt:lpstr>Hızlı Tarama</vt:lpstr>
      <vt:lpstr>Hızlı Tarama - sonuçlar</vt:lpstr>
      <vt:lpstr>Hızlı taramayı düzenleme</vt:lpstr>
      <vt:lpstr>Gelişmiş Tarama </vt:lpstr>
      <vt:lpstr>Gelişmiş tarama</vt:lpstr>
      <vt:lpstr>Profil oluşturma - “Your Profile”</vt:lpstr>
      <vt:lpstr>Profil Oluşturma</vt:lpstr>
      <vt:lpstr>Profil oluşturma</vt:lpstr>
      <vt:lpstr>Profil oluşturma</vt:lpstr>
      <vt:lpstr>Profil Özellikleri</vt:lpstr>
      <vt:lpstr>Hesabım - My Account</vt:lpstr>
      <vt:lpstr>Hesabım - Ayrıntılar</vt:lpstr>
      <vt:lpstr>Hesabım - Uyarılar</vt:lpstr>
      <vt:lpstr>Hesabım – Uyarı oluşturma</vt:lpstr>
      <vt:lpstr>Hesabım – İçindekiler Sayfası uyarıları</vt:lpstr>
      <vt:lpstr>Hesabım - Atıf uyarısı</vt:lpstr>
      <vt:lpstr>Hesabım - Atıf Uyasısı</vt:lpstr>
      <vt:lpstr>Hesabım - Uyarılar</vt:lpstr>
      <vt:lpstr>Hesabım - Uyarılar</vt:lpstr>
      <vt:lpstr>Hesabım – İşaretliler Listesi</vt:lpstr>
      <vt:lpstr>Hesabım - Taramalar</vt:lpstr>
      <vt:lpstr>Kayıtlı bir tarama için uyarı kurma </vt:lpstr>
      <vt:lpstr>Kayıtlı bir tarama için uyarı kurma</vt:lpstr>
      <vt:lpstr>Makale künyelerini kaydetme</vt:lpstr>
      <vt:lpstr>Künyeleri kaydetme</vt:lpstr>
      <vt:lpstr>Künyeleri kaydetme</vt:lpstr>
      <vt:lpstr>Ek yardımcı kaynaklar </vt:lpstr>
      <vt:lpstr>Online Yardımcı kaynaklar</vt:lpstr>
      <vt:lpstr> Soru ve isteklerinizi lüften bize yazın  Mine Tonta, Emerald Publishing  Türkiye Temsilcisi mtonta@emeraldinsight.com turkey@emeraldinsight.com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Rory Ffoulkes</dc:creator>
  <cp:lastModifiedBy>User</cp:lastModifiedBy>
  <cp:revision>492</cp:revision>
  <cp:lastPrinted>2016-09-13T09:26:32Z</cp:lastPrinted>
  <dcterms:created xsi:type="dcterms:W3CDTF">2016-05-16T09:32:02Z</dcterms:created>
  <dcterms:modified xsi:type="dcterms:W3CDTF">2021-08-13T13:01:24Z</dcterms:modified>
</cp:coreProperties>
</file>